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 id="2147483718" r:id="rId5"/>
    <p:sldMasterId id="2147483783" r:id="rId6"/>
  </p:sldMasterIdLst>
  <p:notesMasterIdLst>
    <p:notesMasterId r:id="rId31"/>
  </p:notesMasterIdLst>
  <p:handoutMasterIdLst>
    <p:handoutMasterId r:id="rId32"/>
  </p:handoutMasterIdLst>
  <p:sldIdLst>
    <p:sldId id="479" r:id="rId7"/>
    <p:sldId id="480" r:id="rId8"/>
    <p:sldId id="478" r:id="rId9"/>
    <p:sldId id="481" r:id="rId10"/>
    <p:sldId id="447" r:id="rId11"/>
    <p:sldId id="448" r:id="rId12"/>
    <p:sldId id="449" r:id="rId13"/>
    <p:sldId id="450" r:id="rId14"/>
    <p:sldId id="452" r:id="rId15"/>
    <p:sldId id="462" r:id="rId16"/>
    <p:sldId id="453" r:id="rId17"/>
    <p:sldId id="454" r:id="rId18"/>
    <p:sldId id="455" r:id="rId19"/>
    <p:sldId id="456" r:id="rId20"/>
    <p:sldId id="457" r:id="rId21"/>
    <p:sldId id="458" r:id="rId22"/>
    <p:sldId id="459" r:id="rId23"/>
    <p:sldId id="475" r:id="rId24"/>
    <p:sldId id="470" r:id="rId25"/>
    <p:sldId id="467" r:id="rId26"/>
    <p:sldId id="468" r:id="rId27"/>
    <p:sldId id="469" r:id="rId28"/>
    <p:sldId id="476" r:id="rId29"/>
    <p:sldId id="463" r:id="rId30"/>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 Considerations" id="{59D5DBDA-548A-4D8B-B9F5-9CCBB4A7027C}">
          <p14:sldIdLst>
            <p14:sldId id="479"/>
            <p14:sldId id="480"/>
            <p14:sldId id="478"/>
            <p14:sldId id="481"/>
            <p14:sldId id="447"/>
            <p14:sldId id="448"/>
            <p14:sldId id="449"/>
            <p14:sldId id="450"/>
            <p14:sldId id="452"/>
            <p14:sldId id="462"/>
            <p14:sldId id="453"/>
            <p14:sldId id="454"/>
            <p14:sldId id="455"/>
            <p14:sldId id="456"/>
            <p14:sldId id="457"/>
            <p14:sldId id="458"/>
            <p14:sldId id="459"/>
          </p14:sldIdLst>
        </p14:section>
        <p14:section name="Architecture options" id="{BFD4B2B2-A0FC-4FED-83D9-B01645FA4FB5}">
          <p14:sldIdLst>
            <p14:sldId id="475"/>
            <p14:sldId id="470"/>
            <p14:sldId id="467"/>
            <p14:sldId id="468"/>
            <p14:sldId id="469"/>
          </p14:sldIdLst>
        </p14:section>
        <p14:section name="Cloud Deployment Provision Samples" id="{A326D751-442C-45C5-AC2C-1281A920B9BF}">
          <p14:sldIdLst>
            <p14:sldId id="476"/>
            <p14:sldId id="463"/>
          </p14:sldIdLst>
        </p14:section>
      </p14:sectionLst>
    </p:ext>
    <p:ext uri="{EFAFB233-063F-42B5-8137-9DF3F51BA10A}">
      <p15:sldGuideLst xmlns:p15="http://schemas.microsoft.com/office/powerpoint/2012/main">
        <p15:guide id="1" orient="horz" pos="144">
          <p15:clr>
            <a:srgbClr val="A4A3A4"/>
          </p15:clr>
        </p15:guide>
        <p15:guide id="2" orient="horz" pos="1200">
          <p15:clr>
            <a:srgbClr val="A4A3A4"/>
          </p15:clr>
        </p15:guide>
        <p15:guide id="3" orient="horz" pos="2393">
          <p15:clr>
            <a:srgbClr val="A4A3A4"/>
          </p15:clr>
        </p15:guide>
        <p15:guide id="4" orient="horz" pos="3926">
          <p15:clr>
            <a:srgbClr val="A4A3A4"/>
          </p15:clr>
        </p15:guide>
        <p15:guide id="5" orient="horz" pos="1454">
          <p15:clr>
            <a:srgbClr val="A4A3A4"/>
          </p15:clr>
        </p15:guide>
        <p15:guide id="6" orient="horz" pos="912">
          <p15:clr>
            <a:srgbClr val="A4A3A4"/>
          </p15:clr>
        </p15:guide>
        <p15:guide id="7" orient="horz" pos="2997">
          <p15:clr>
            <a:srgbClr val="A4A3A4"/>
          </p15:clr>
        </p15:guide>
        <p15:guide id="8" pos="3830">
          <p15:clr>
            <a:srgbClr val="A4A3A4"/>
          </p15:clr>
        </p15:guide>
        <p15:guide id="9" pos="327">
          <p15:clr>
            <a:srgbClr val="A4A3A4"/>
          </p15:clr>
        </p15:guide>
        <p15:guide id="10" pos="1190">
          <p15:clr>
            <a:srgbClr val="A4A3A4"/>
          </p15:clr>
        </p15:guide>
        <p15:guide id="11" pos="7350">
          <p15:clr>
            <a:srgbClr val="A4A3A4"/>
          </p15:clr>
        </p15:guide>
        <p15:guide id="12" pos="7118">
          <p15:clr>
            <a:srgbClr val="A4A3A4"/>
          </p15:clr>
        </p15:guide>
        <p15:guide id="13" pos="611">
          <p15:clr>
            <a:srgbClr val="A4A3A4"/>
          </p15:clr>
        </p15:guide>
        <p15:guide id="14" pos="1994">
          <p15:clr>
            <a:srgbClr val="A4A3A4"/>
          </p15:clr>
        </p15:guide>
        <p15:guide id="15" pos="640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CF2"/>
    <a:srgbClr val="FCFCFC"/>
    <a:srgbClr val="FFBE00"/>
    <a:srgbClr val="595959"/>
    <a:srgbClr val="FFE497"/>
    <a:srgbClr val="FFE18B"/>
    <a:srgbClr val="FFDA71"/>
    <a:srgbClr val="FFD253"/>
    <a:srgbClr val="FBFBFB"/>
    <a:srgbClr val="8CC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551" autoAdjust="0"/>
    <p:restoredTop sz="72565" autoAdjust="0"/>
  </p:normalViewPr>
  <p:slideViewPr>
    <p:cSldViewPr snapToGrid="0">
      <p:cViewPr varScale="1">
        <p:scale>
          <a:sx n="93" d="100"/>
          <a:sy n="93" d="100"/>
        </p:scale>
        <p:origin x="786" y="78"/>
      </p:cViewPr>
      <p:guideLst>
        <p:guide orient="horz" pos="144"/>
        <p:guide orient="horz" pos="1200"/>
        <p:guide orient="horz" pos="2393"/>
        <p:guide orient="horz" pos="3926"/>
        <p:guide orient="horz" pos="1454"/>
        <p:guide orient="horz" pos="912"/>
        <p:guide orient="horz" pos="2997"/>
        <p:guide pos="3830"/>
        <p:guide pos="327"/>
        <p:guide pos="1190"/>
        <p:guide pos="7350"/>
        <p:guide pos="7118"/>
        <p:guide pos="611"/>
        <p:guide pos="1994"/>
        <p:guide pos="6408"/>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snapToGrid="0" showGuides="1">
      <p:cViewPr varScale="1">
        <p:scale>
          <a:sx n="56" d="100"/>
          <a:sy n="56" d="100"/>
        </p:scale>
        <p:origin x="-249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2/20/2013</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28290163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2/20/2013</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3124071592"/>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20188016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Explain how DC-locator can help optimize</a:t>
            </a:r>
            <a:r>
              <a:rPr lang="en-US" sz="900" kern="1200" baseline="0" dirty="0" smtClean="0">
                <a:solidFill>
                  <a:schemeClr val="tx1"/>
                </a:solidFill>
                <a:effectLst/>
                <a:latin typeface="Segoe UI" pitchFamily="34" charset="0"/>
                <a:ea typeface="+mn-ea"/>
                <a:cs typeface="+mn-cs"/>
              </a:rPr>
              <a:t> traffic</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How do</a:t>
            </a:r>
            <a:r>
              <a:rPr lang="en-US" sz="900" kern="1200" baseline="0" dirty="0" smtClean="0">
                <a:solidFill>
                  <a:schemeClr val="tx1"/>
                </a:solidFill>
                <a:effectLst/>
                <a:latin typeface="Segoe UI" pitchFamily="34" charset="0"/>
                <a:ea typeface="+mn-ea"/>
                <a:cs typeface="+mn-cs"/>
              </a:rPr>
              <a:t> we make sure the client knows to contact the local site?  What tweaks can we make to the AD configuration to optimize for cost?</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endParaRPr lang="en-US" sz="900" kern="1200" dirty="0" smtClean="0">
              <a:solidFill>
                <a:schemeClr val="tx1"/>
              </a:solidFill>
              <a:effectLst/>
              <a:latin typeface="Segoe UI" pitchFamily="34" charset="0"/>
              <a:ea typeface="+mn-ea"/>
              <a:cs typeface="+mn-cs"/>
            </a:endParaRP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The DC-locator DNS records are automatically created and helps the client to determine what is the closest site.</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Define Windows Azure as a separate site and the subnet is unique.  Associate the site with the DC and then specify exactly what site it is connected to via VPN in sites &amp; services.</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In sites &amp; services you can also configure it to replicate only on a set schedule </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You can specify the compression of traffic – perhaps in the case of replicating huge amounts of data.  Default compression is usually best.</a:t>
            </a:r>
          </a:p>
          <a:p>
            <a:pPr marL="0" lvl="0" indent="0">
              <a:buFont typeface="Arial" pitchFamily="34" charset="0"/>
              <a:buNone/>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Notes:</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20884095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Let people</a:t>
            </a:r>
            <a:r>
              <a:rPr lang="en-US" sz="900" kern="1200" baseline="0" dirty="0" smtClean="0">
                <a:solidFill>
                  <a:schemeClr val="tx1"/>
                </a:solidFill>
                <a:effectLst/>
                <a:latin typeface="Segoe UI" pitchFamily="34" charset="0"/>
                <a:ea typeface="+mn-ea"/>
                <a:cs typeface="+mn-cs"/>
              </a:rPr>
              <a:t> know when you might want or not want to use RODCs versus a full DC</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Is implementing a RODC a no brainer then for cost purposes?</a:t>
            </a: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endParaRPr lang="en-US" sz="900" kern="1200" dirty="0" smtClean="0">
              <a:solidFill>
                <a:schemeClr val="tx1"/>
              </a:solidFill>
              <a:effectLst/>
              <a:latin typeface="Segoe UI" pitchFamily="34" charset="0"/>
              <a:ea typeface="+mn-ea"/>
              <a:cs typeface="+mn-cs"/>
            </a:endParaRP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Full DCs will have the full password hashes on them, so if physical security is a concern in your on-premise environment you could create a RODC.  This should not be a concern for you due to Azure’s multi-tenant security, standards, etc.  There are other reasons for this:</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Can remove PII/HBI from being a concern by filtering out specific sensitive attributes to this RODC</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Cost – it will never replicate out changes.  Just need to make sure the app/service doesn’t need to write changes where it is at.</a:t>
            </a:r>
          </a:p>
          <a:p>
            <a:pPr marL="0" marR="0" lvl="0" indent="0" algn="l" defTabSz="914363" rtl="0" eaLnBrk="1" fontAlgn="auto" latinLnBrk="0" hangingPunct="1">
              <a:lnSpc>
                <a:spcPct val="90000"/>
              </a:lnSpc>
              <a:spcBef>
                <a:spcPts val="0"/>
              </a:spcBef>
              <a:spcAft>
                <a:spcPts val="333"/>
              </a:spcAft>
              <a:buClrTx/>
              <a:buSzTx/>
              <a:buFont typeface="Arial" pitchFamily="34" charset="0"/>
              <a:buNone/>
              <a:tabLst/>
              <a:defRP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Notes:</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41236832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Let people</a:t>
            </a:r>
            <a:r>
              <a:rPr lang="en-US" sz="900" kern="1200" baseline="0" dirty="0" smtClean="0">
                <a:solidFill>
                  <a:schemeClr val="tx1"/>
                </a:solidFill>
                <a:effectLst/>
                <a:latin typeface="Segoe UI" pitchFamily="34" charset="0"/>
                <a:ea typeface="+mn-ea"/>
                <a:cs typeface="+mn-cs"/>
              </a:rPr>
              <a:t> know when you might want or not want to make the Windows Azure DC a GC or not</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Should you make your DC a GC or no?</a:t>
            </a: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endParaRPr lang="en-US" sz="900" kern="1200" dirty="0" smtClean="0">
              <a:solidFill>
                <a:schemeClr val="tx1"/>
              </a:solidFill>
              <a:effectLst/>
              <a:latin typeface="Segoe UI" pitchFamily="34" charset="0"/>
              <a:ea typeface="+mn-ea"/>
              <a:cs typeface="+mn-cs"/>
            </a:endParaRP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GCs are a critical component in a multi-domain forest – for universal group population in order to successfully allow someone to logon.  If this is the case, then that could create a lot of traffic over the wire to reach a GC.</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GCs are partial read-only copies of foreign domains that exist where it is.</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One GC can replicate to another GC.  Should make sure the cost is much higher to replicate GC to the Azure AD versus even DCs that reside on internal network across slow links.</a:t>
            </a:r>
          </a:p>
          <a:p>
            <a:pPr marL="0" marR="0" lvl="0" indent="0" algn="l" defTabSz="914363" rtl="0" eaLnBrk="1" fontAlgn="auto" latinLnBrk="0" hangingPunct="1">
              <a:lnSpc>
                <a:spcPct val="90000"/>
              </a:lnSpc>
              <a:spcBef>
                <a:spcPts val="0"/>
              </a:spcBef>
              <a:spcAft>
                <a:spcPts val="333"/>
              </a:spcAft>
              <a:buClrTx/>
              <a:buSzTx/>
              <a:buFont typeface="Arial" pitchFamily="34" charset="0"/>
              <a:buNone/>
              <a:tabLst/>
              <a:defRP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Notes:</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41823424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Help</a:t>
            </a:r>
            <a:r>
              <a:rPr lang="en-US" sz="900" kern="1200" baseline="0" dirty="0" smtClean="0">
                <a:solidFill>
                  <a:schemeClr val="tx1"/>
                </a:solidFill>
                <a:effectLst/>
                <a:latin typeface="Segoe UI" pitchFamily="34" charset="0"/>
                <a:ea typeface="+mn-ea"/>
                <a:cs typeface="+mn-cs"/>
              </a:rPr>
              <a:t> decision for whether or not to create a new domain and trust OR replicate a new DC inside an existing domain</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Do you deploy a DC that exists in an</a:t>
            </a:r>
            <a:r>
              <a:rPr lang="en-US" sz="900" kern="1200" baseline="0" dirty="0" smtClean="0">
                <a:solidFill>
                  <a:schemeClr val="tx1"/>
                </a:solidFill>
                <a:effectLst/>
                <a:latin typeface="Segoe UI" pitchFamily="34" charset="0"/>
                <a:ea typeface="+mn-ea"/>
                <a:cs typeface="+mn-cs"/>
              </a:rPr>
              <a:t> existing domain/forest OR create a new domain/forest and then trust this domain?</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endParaRPr lang="en-US" sz="900" kern="1200" dirty="0" smtClean="0">
              <a:solidFill>
                <a:schemeClr val="tx1"/>
              </a:solidFill>
              <a:effectLst/>
              <a:latin typeface="Segoe UI" pitchFamily="34" charset="0"/>
              <a:ea typeface="+mn-ea"/>
              <a:cs typeface="+mn-cs"/>
            </a:endParaRP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Is the application federation aware?  If it can, then you could use ADFS and use federation trusts. </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Does it require integration with on-premise DC?</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You might want some of the security features provided inside your own domain such as SID filtering or selective authentication (additional barrier when Kerberos is handing out ticket to verify caller has permission to authenticate against a machine before giving ticket).  </a:t>
            </a:r>
          </a:p>
          <a:p>
            <a:pPr marL="0" marR="0" lvl="0" indent="0" algn="l" defTabSz="914363" rtl="0" eaLnBrk="1" fontAlgn="auto" latinLnBrk="0" hangingPunct="1">
              <a:lnSpc>
                <a:spcPct val="90000"/>
              </a:lnSpc>
              <a:spcBef>
                <a:spcPts val="0"/>
              </a:spcBef>
              <a:spcAft>
                <a:spcPts val="333"/>
              </a:spcAft>
              <a:buClrTx/>
              <a:buSzTx/>
              <a:buFont typeface="Arial" pitchFamily="34" charset="0"/>
              <a:buNone/>
              <a:tabLst/>
              <a:defRP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Notes: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14813343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Describe</a:t>
            </a:r>
            <a:r>
              <a:rPr lang="en-US" sz="900" kern="1200" baseline="0" dirty="0" smtClean="0">
                <a:solidFill>
                  <a:schemeClr val="tx1"/>
                </a:solidFill>
                <a:effectLst/>
                <a:latin typeface="Segoe UI" pitchFamily="34" charset="0"/>
                <a:ea typeface="+mn-ea"/>
                <a:cs typeface="+mn-cs"/>
              </a:rPr>
              <a:t> what needs to be configured to make the IP addresses and name resolution work properly</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How</a:t>
            </a:r>
            <a:r>
              <a:rPr lang="en-US" sz="900" kern="1200" baseline="0" dirty="0" smtClean="0">
                <a:solidFill>
                  <a:schemeClr val="tx1"/>
                </a:solidFill>
                <a:effectLst/>
                <a:latin typeface="Segoe UI" pitchFamily="34" charset="0"/>
                <a:ea typeface="+mn-ea"/>
                <a:cs typeface="+mn-cs"/>
              </a:rPr>
              <a:t> do we ensure name resolution and IP addressing works properly?</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endParaRPr lang="en-US" sz="900" kern="1200" dirty="0" smtClean="0">
              <a:solidFill>
                <a:schemeClr val="tx1"/>
              </a:solidFill>
              <a:effectLst/>
              <a:latin typeface="Segoe UI" pitchFamily="34" charset="0"/>
              <a:ea typeface="+mn-ea"/>
              <a:cs typeface="+mn-cs"/>
            </a:endParaRP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Windows Azure VMs do NOT support static IP addresses.  If you configure a static IP, then it will break eventually.  Although it is dynamic, it will still have the same IP address via the way Azure works.</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DNS provided by Windows Azure provides very simple name resolution for the VMs, but it doesn’t provide the name resolution needed for AD.  For instance, it doesn’t do dynamic DNS, allow cname or SRV records, etc..</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DNS on the DC will incur a cost (replication).  Need to have a known good existing DNS server to start promo.</a:t>
            </a:r>
          </a:p>
          <a:p>
            <a:pPr marL="0" marR="0" lvl="0" indent="0" algn="l" defTabSz="914363" rtl="0" eaLnBrk="1" fontAlgn="auto" latinLnBrk="0" hangingPunct="1">
              <a:lnSpc>
                <a:spcPct val="90000"/>
              </a:lnSpc>
              <a:spcBef>
                <a:spcPts val="0"/>
              </a:spcBef>
              <a:spcAft>
                <a:spcPts val="333"/>
              </a:spcAft>
              <a:buClrTx/>
              <a:buSzTx/>
              <a:buFont typeface="Arial" pitchFamily="34" charset="0"/>
              <a:buNone/>
              <a:tabLst/>
              <a:defRP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Notes:</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kumimoji="0" lang="en-US" sz="900" b="0" i="0" u="none" strike="noStrike" kern="1200" cap="none" spc="0" normalizeH="0" baseline="0" noProof="0" dirty="0" smtClean="0">
                <a:ln>
                  <a:noFill/>
                </a:ln>
                <a:solidFill>
                  <a:prstClr val="black"/>
                </a:solidFill>
                <a:effectLst/>
                <a:uLnTx/>
                <a:uFillTx/>
                <a:latin typeface="Segoe UI" pitchFamily="34" charset="0"/>
                <a:ea typeface="+mn-ea"/>
                <a:cs typeface="+mn-cs"/>
              </a:rPr>
              <a:t>Steps to properly configure IP address &amp; name resolution for DCs:</a:t>
            </a:r>
          </a:p>
          <a:p>
            <a:pPr marL="514350" indent="-514350">
              <a:buFont typeface="+mj-lt"/>
              <a:buAutoNum type="arabicPeriod"/>
            </a:pPr>
            <a:r>
              <a:rPr lang="en-US" dirty="0" smtClean="0"/>
              <a:t>Deploy a Windows Azure Virtual Network</a:t>
            </a:r>
            <a:endParaRPr lang="en-US" sz="1600" dirty="0" smtClean="0"/>
          </a:p>
          <a:p>
            <a:pPr marL="514350" indent="-514350">
              <a:buFont typeface="+mj-lt"/>
              <a:buAutoNum type="arabicPeriod"/>
            </a:pPr>
            <a:r>
              <a:rPr lang="en-US" dirty="0" smtClean="0"/>
              <a:t>Use DHCP-leased addresses on your virtual DCs</a:t>
            </a:r>
            <a:r>
              <a:rPr lang="en-US" baseline="0" dirty="0" smtClean="0"/>
              <a:t> - </a:t>
            </a:r>
            <a:r>
              <a:rPr lang="en-US" dirty="0" smtClean="0"/>
              <a:t>this is NOT an option</a:t>
            </a:r>
            <a:endParaRPr lang="en-US" sz="1600" dirty="0" smtClean="0"/>
          </a:p>
          <a:p>
            <a:pPr marL="514350" indent="-514350">
              <a:buFont typeface="+mj-lt"/>
              <a:buAutoNum type="arabicPeriod"/>
            </a:pPr>
            <a:r>
              <a:rPr lang="en-US" dirty="0" smtClean="0"/>
              <a:t>Install and configure Windows Server DNS on the domain controller(s) in Windows Azure</a:t>
            </a:r>
            <a:endParaRPr lang="en-US" sz="1600" dirty="0" smtClean="0"/>
          </a:p>
          <a:p>
            <a:pPr marL="514350" indent="-514350">
              <a:buFont typeface="+mj-lt"/>
              <a:buAutoNum type="arabicPeriod"/>
            </a:pPr>
            <a:r>
              <a:rPr lang="en-US" dirty="0" smtClean="0"/>
              <a:t>Configure both the DCs’ and the domain-members’ DNS client resolver settings as follows: </a:t>
            </a:r>
          </a:p>
          <a:p>
            <a:pPr lvl="1">
              <a:buFont typeface="Arial" pitchFamily="34" charset="0"/>
              <a:buChar char="•"/>
            </a:pPr>
            <a:r>
              <a:rPr lang="en-US" b="1" dirty="0" smtClean="0"/>
              <a:t>Preferred DNS server</a:t>
            </a:r>
            <a:r>
              <a:rPr lang="en-US" dirty="0" smtClean="0"/>
              <a:t>: on-premises DNS IP address</a:t>
            </a:r>
          </a:p>
          <a:p>
            <a:pPr lvl="1">
              <a:buFont typeface="Arial" pitchFamily="34" charset="0"/>
              <a:buChar char="•"/>
            </a:pPr>
            <a:r>
              <a:rPr lang="en-US" b="1" dirty="0" smtClean="0"/>
              <a:t>Alternate DNS server</a:t>
            </a:r>
            <a:r>
              <a:rPr lang="en-US" dirty="0" smtClean="0"/>
              <a:t>: loopback address or another DNS server running on a DC on the same virtual network</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16</a:t>
            </a:fld>
            <a:endParaRPr lang="en-US" dirty="0"/>
          </a:p>
        </p:txBody>
      </p:sp>
    </p:spTree>
    <p:extLst>
      <p:ext uri="{BB962C8B-B14F-4D97-AF65-F5344CB8AC3E}">
        <p14:creationId xmlns:p14="http://schemas.microsoft.com/office/powerpoint/2010/main" val="38275782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Describe</a:t>
            </a:r>
            <a:r>
              <a:rPr lang="en-US" sz="900" kern="1200" baseline="0" dirty="0" smtClean="0">
                <a:solidFill>
                  <a:schemeClr val="tx1"/>
                </a:solidFill>
                <a:effectLst/>
                <a:latin typeface="Segoe UI" pitchFamily="34" charset="0"/>
                <a:ea typeface="+mn-ea"/>
                <a:cs typeface="+mn-cs"/>
              </a:rPr>
              <a:t> consideration when utilizing the geo-distributed capabilities of Windows Azure IaaS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Azure offers</a:t>
            </a:r>
            <a:r>
              <a:rPr lang="en-US" sz="900" kern="1200" baseline="0" dirty="0" smtClean="0">
                <a:solidFill>
                  <a:schemeClr val="tx1"/>
                </a:solidFill>
                <a:effectLst/>
                <a:latin typeface="Segoe UI" pitchFamily="34" charset="0"/>
                <a:ea typeface="+mn-ea"/>
                <a:cs typeface="+mn-cs"/>
              </a:rPr>
              <a:t> the ability to put VMs in different data centers across the world for a number of reasons such as fault tolerance and network performance</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endParaRPr lang="en-US" sz="900" kern="1200" dirty="0" smtClean="0">
              <a:solidFill>
                <a:schemeClr val="tx1"/>
              </a:solidFill>
              <a:effectLst/>
              <a:latin typeface="Segoe UI" pitchFamily="34" charset="0"/>
              <a:ea typeface="+mn-ea"/>
              <a:cs typeface="+mn-cs"/>
            </a:endParaRP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The virtual networks cannot span multiple datacenters, so you’d have to configure replication to go back to the on-premise network.</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Notes:</a:t>
            </a:r>
          </a:p>
          <a:p>
            <a:pPr marL="171450" indent="-171450">
              <a:buFont typeface="Arial" pitchFamily="34" charset="0"/>
              <a:buChar char="•"/>
            </a:pPr>
            <a:r>
              <a:rPr lang="en-US" dirty="0" smtClean="0"/>
              <a:t>A single virtual-network is bounded by an affinity group</a:t>
            </a:r>
          </a:p>
          <a:p>
            <a:pPr marL="628650" lvl="1" indent="-171450">
              <a:buFont typeface="Arial" pitchFamily="34" charset="0"/>
              <a:buChar char="•"/>
            </a:pPr>
            <a:r>
              <a:rPr lang="en-US" dirty="0" smtClean="0"/>
              <a:t>an affinity-group allows you to hint</a:t>
            </a:r>
            <a:r>
              <a:rPr lang="en-US" baseline="0" dirty="0" smtClean="0"/>
              <a:t> to Azure that machines within the same group expect high-speed communication</a:t>
            </a:r>
            <a:endParaRPr lang="en-US" dirty="0"/>
          </a:p>
        </p:txBody>
      </p:sp>
      <p:sp>
        <p:nvSpPr>
          <p:cNvPr id="4" name="Slide Number Placeholder 3"/>
          <p:cNvSpPr>
            <a:spLocks noGrp="1"/>
          </p:cNvSpPr>
          <p:nvPr>
            <p:ph type="sldNum" sz="quarter" idx="10"/>
          </p:nvPr>
        </p:nvSpPr>
        <p:spPr/>
        <p:txBody>
          <a:bodyPr/>
          <a:lstStyle/>
          <a:p>
            <a:fld id="{02BD95F3-EB49-476D-9D97-7903261B4B9A}" type="slidenum">
              <a:rPr lang="en-US" smtClean="0"/>
              <a:t>17</a:t>
            </a:fld>
            <a:endParaRPr lang="en-US" dirty="0"/>
          </a:p>
        </p:txBody>
      </p:sp>
    </p:spTree>
    <p:extLst>
      <p:ext uri="{BB962C8B-B14F-4D97-AF65-F5344CB8AC3E}">
        <p14:creationId xmlns:p14="http://schemas.microsoft.com/office/powerpoint/2010/main" val="19337676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18</a:t>
            </a:fld>
            <a:endParaRPr lang="en-US" dirty="0"/>
          </a:p>
        </p:txBody>
      </p:sp>
    </p:spTree>
    <p:extLst>
      <p:ext uri="{BB962C8B-B14F-4D97-AF65-F5344CB8AC3E}">
        <p14:creationId xmlns:p14="http://schemas.microsoft.com/office/powerpoint/2010/main" val="11265975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Explain</a:t>
            </a:r>
            <a:r>
              <a:rPr lang="en-US" sz="900" kern="1200" baseline="0" dirty="0" smtClean="0">
                <a:solidFill>
                  <a:schemeClr val="tx1"/>
                </a:solidFill>
                <a:effectLst/>
                <a:latin typeface="Segoe UI" pitchFamily="34" charset="0"/>
                <a:ea typeface="+mn-ea"/>
                <a:cs typeface="+mn-cs"/>
              </a:rPr>
              <a:t> how you might want to configure two separate cloud services for AD using a DIP for two different subnets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endParaRPr lang="en-US" sz="900" kern="1200" dirty="0" smtClean="0">
              <a:solidFill>
                <a:schemeClr val="tx1"/>
              </a:solidFill>
              <a:effectLst/>
              <a:latin typeface="Segoe UI" pitchFamily="34" charset="0"/>
              <a:ea typeface="+mn-ea"/>
              <a:cs typeface="+mn-cs"/>
            </a:endParaRP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When deploying a Domain Controller in the cloud the deployment model requires two cloud services. </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The first cloud service is where you will configuring the DC. Once booted and configured you can deploy AD joined VMs in a separate cloud service using PowerShell.</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The reason for the second cloud service is you can only specify a DNS server in the VNET configuration or when creating the first VM in a cloud service. In this scenario we retrieve the IP address of the DC (once booted) and specify it as the DNS server in the second cloud service when provisioning the first VM. </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endParaRPr lang="en-US" sz="900" kern="1200" dirty="0" smtClean="0">
              <a:solidFill>
                <a:schemeClr val="tx1"/>
              </a:solidFill>
              <a:effectLst/>
              <a:latin typeface="Segoe U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19</a:t>
            </a:fld>
            <a:endParaRPr lang="en-US" dirty="0"/>
          </a:p>
        </p:txBody>
      </p:sp>
    </p:spTree>
    <p:extLst>
      <p:ext uri="{BB962C8B-B14F-4D97-AF65-F5344CB8AC3E}">
        <p14:creationId xmlns:p14="http://schemas.microsoft.com/office/powerpoint/2010/main" val="26170046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Show</a:t>
            </a:r>
            <a:r>
              <a:rPr lang="en-US" sz="900" kern="1200" baseline="0" dirty="0" smtClean="0">
                <a:solidFill>
                  <a:schemeClr val="tx1"/>
                </a:solidFill>
                <a:effectLst/>
                <a:latin typeface="Segoe UI" pitchFamily="34" charset="0"/>
                <a:ea typeface="+mn-ea"/>
                <a:cs typeface="+mn-cs"/>
              </a:rPr>
              <a:t> how using Windows Azure virtual network and site-to-site VPN tunnel you can use your existing on-premise AD for authentication</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Let’s start off with a very simple scenario.  No DCs even in Windows</a:t>
            </a:r>
            <a:r>
              <a:rPr lang="en-US" sz="900" kern="1200" baseline="0" dirty="0" smtClean="0">
                <a:solidFill>
                  <a:schemeClr val="tx1"/>
                </a:solidFill>
                <a:effectLst/>
                <a:latin typeface="Segoe UI" pitchFamily="34" charset="0"/>
                <a:ea typeface="+mn-ea"/>
                <a:cs typeface="+mn-cs"/>
              </a:rPr>
              <a:t> Azure, only on-premise AD.</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endParaRPr lang="en-US" sz="900" kern="1200" dirty="0" smtClean="0">
              <a:solidFill>
                <a:schemeClr val="tx1"/>
              </a:solidFill>
              <a:effectLst/>
              <a:latin typeface="Segoe UI" pitchFamily="34" charset="0"/>
              <a:ea typeface="+mn-ea"/>
              <a:cs typeface="+mn-cs"/>
            </a:endParaRP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With this scenario, you could have your Azure VMs authenticate across the VPN tunnel to your local DC.</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Having a DC only on-premise obviously has a cost of going across the network and also a dependency of the site-to-site VPN tunnel working.</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Notes:</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kumimoji="0" lang="en-US" sz="900" b="0" i="0" u="none" strike="noStrike" kern="1200" cap="none" spc="0" normalizeH="0" baseline="0" noProof="0" dirty="0" smtClean="0">
                <a:ln>
                  <a:noFill/>
                </a:ln>
                <a:solidFill>
                  <a:prstClr val="black"/>
                </a:solidFill>
                <a:effectLst/>
                <a:uLnTx/>
                <a:uFillTx/>
                <a:latin typeface="Segoe UI" pitchFamily="34" charset="0"/>
                <a:ea typeface="+mn-ea"/>
                <a:cs typeface="+mn-cs"/>
              </a:rPr>
              <a:t>B</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20</a:t>
            </a:fld>
            <a:endParaRPr lang="en-US" dirty="0"/>
          </a:p>
        </p:txBody>
      </p:sp>
    </p:spTree>
    <p:extLst>
      <p:ext uri="{BB962C8B-B14F-4D97-AF65-F5344CB8AC3E}">
        <p14:creationId xmlns:p14="http://schemas.microsoft.com/office/powerpoint/2010/main" val="28980367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dirty="0" smtClean="0">
                <a:solidFill>
                  <a:schemeClr val="tx1"/>
                </a:solidFill>
                <a:effectLst/>
                <a:latin typeface="Segoe UI" pitchFamily="34" charset="0"/>
                <a:ea typeface="+mn-ea"/>
                <a:cs typeface="+mn-cs"/>
              </a:rPr>
              <a:t>Show</a:t>
            </a:r>
            <a:r>
              <a:rPr lang="en-US" sz="900" kern="1200" baseline="0" dirty="0" smtClean="0">
                <a:solidFill>
                  <a:schemeClr val="tx1"/>
                </a:solidFill>
                <a:effectLst/>
                <a:latin typeface="Segoe UI" pitchFamily="34" charset="0"/>
                <a:ea typeface="+mn-ea"/>
                <a:cs typeface="+mn-cs"/>
              </a:rPr>
              <a:t> the benefit of using Windows Azure virtual network, site-to-site VPN tunnel, </a:t>
            </a:r>
            <a:r>
              <a:rPr lang="en-US" sz="900" i="1" kern="1200" baseline="0" dirty="0" smtClean="0">
                <a:solidFill>
                  <a:schemeClr val="tx1"/>
                </a:solidFill>
                <a:effectLst/>
                <a:latin typeface="Segoe UI" pitchFamily="34" charset="0"/>
                <a:ea typeface="+mn-ea"/>
                <a:cs typeface="+mn-cs"/>
              </a:rPr>
              <a:t>and </a:t>
            </a:r>
            <a:r>
              <a:rPr lang="en-US" sz="900" i="0" kern="1200" baseline="0" dirty="0" smtClean="0">
                <a:solidFill>
                  <a:schemeClr val="tx1"/>
                </a:solidFill>
                <a:effectLst/>
                <a:latin typeface="Segoe UI" pitchFamily="34" charset="0"/>
                <a:ea typeface="+mn-ea"/>
                <a:cs typeface="+mn-cs"/>
              </a:rPr>
              <a:t>a virtual DC in Azure that replicates with the on-premise AD</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baseline="0" dirty="0" smtClean="0">
                <a:solidFill>
                  <a:schemeClr val="tx1"/>
                </a:solidFill>
                <a:effectLst/>
                <a:latin typeface="Segoe UI" pitchFamily="34" charset="0"/>
                <a:ea typeface="+mn-ea"/>
                <a:cs typeface="+mn-cs"/>
              </a:rPr>
              <a:t>If you don’t want the downfall of the previous architecture, you might want to have a DC stored in Azure so those cloud services can authenticate locally in Azure</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endParaRPr lang="en-US" sz="900" kern="1200" dirty="0" smtClean="0">
              <a:solidFill>
                <a:schemeClr val="tx1"/>
              </a:solidFill>
              <a:effectLst/>
              <a:latin typeface="Segoe UI" pitchFamily="34" charset="0"/>
              <a:ea typeface="+mn-ea"/>
              <a:cs typeface="+mn-cs"/>
            </a:endParaRP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In this model, the Azure AD will replicate in a new AD site with the on-premise AD.  The big difference is now all of your Azure VMs can authenticate locally in Azure and do not incur the latency or depend upon the site-to-site VPN link to work.</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Notes:</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endParaRPr kumimoji="0" lang="en-US" sz="900" b="0" i="0" u="none" strike="noStrike" kern="1200" cap="none" spc="0" normalizeH="0" baseline="0" noProof="0" dirty="0" smtClean="0">
              <a:ln>
                <a:noFill/>
              </a:ln>
              <a:solidFill>
                <a:prstClr val="black"/>
              </a:solidFill>
              <a:effectLst/>
              <a:uLnTx/>
              <a:uFillTx/>
              <a:latin typeface="Segoe U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28980367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Speaking points:</a:t>
            </a:r>
          </a:p>
          <a:p>
            <a:pPr marL="171450" indent="-171450">
              <a:buFont typeface="Arial" panose="020B0604020202020204" pitchFamily="34" charset="0"/>
              <a:buChar char="•"/>
            </a:pPr>
            <a:r>
              <a:rPr lang="en-US" dirty="0" smtClean="0"/>
              <a:t>Microsoft has</a:t>
            </a:r>
            <a:r>
              <a:rPr lang="en-US" baseline="0" dirty="0" smtClean="0"/>
              <a:t> cloud services they need to authenticate users to which needs to be able to be independent of any on-premise AD for cloud-only scenarios or customers without AD.  Microsoft took their knowledge of AD and enhanced this service to fit best for a cloud environment and this is called Windows Azure AD.</a:t>
            </a:r>
          </a:p>
          <a:p>
            <a:pPr marL="171450" indent="-171450">
              <a:buFont typeface="Arial" panose="020B0604020202020204" pitchFamily="34" charset="0"/>
              <a:buChar char="•"/>
            </a:pPr>
            <a:r>
              <a:rPr lang="en-US" baseline="0" dirty="0" smtClean="0"/>
              <a:t>[click] The challenge is many customers already have an on-premise AD which they would like users to be able to seamlessly authenticate. There are a number of methods to synchronize these two, but it is outside of the scope of this presentation.</a:t>
            </a:r>
          </a:p>
          <a:p>
            <a:pPr marL="171450" indent="-171450">
              <a:buFont typeface="Arial" panose="020B0604020202020204" pitchFamily="34" charset="0"/>
              <a:buChar char="•"/>
            </a:pPr>
            <a:r>
              <a:rPr lang="en-US" baseline="0" dirty="0" smtClean="0"/>
              <a:t>[click] Windows Azure AD must be used to authenticate to many of Microsoft’s cloud services, regardless of whether or not you synchronize with your on-premise AD</a:t>
            </a:r>
          </a:p>
          <a:p>
            <a:pPr marL="171450" indent="-171450">
              <a:buFont typeface="Arial" panose="020B0604020202020204" pitchFamily="34" charset="0"/>
              <a:buChar char="•"/>
            </a:pPr>
            <a:r>
              <a:rPr lang="en-US" baseline="0" dirty="0" smtClean="0"/>
              <a:t>[click] The topic of this presentation today covers r</a:t>
            </a:r>
            <a:r>
              <a:rPr lang="en-US" baseline="0" dirty="0" smtClean="0"/>
              <a:t>unning the Active Directory role on a VM inside of Windows Azure </a:t>
            </a:r>
            <a:r>
              <a:rPr lang="en-US" baseline="0" dirty="0" err="1" smtClean="0"/>
              <a:t>IaaS</a:t>
            </a:r>
            <a:r>
              <a:rPr lang="en-US" baseline="0" dirty="0" smtClean="0"/>
              <a:t>.  This is NOT the same thing as Windows Azure AD.</a:t>
            </a:r>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7726565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dirty="0" smtClean="0">
                <a:solidFill>
                  <a:schemeClr val="tx1"/>
                </a:solidFill>
                <a:effectLst/>
                <a:latin typeface="Segoe UI" pitchFamily="34" charset="0"/>
                <a:ea typeface="+mn-ea"/>
                <a:cs typeface="+mn-cs"/>
              </a:rPr>
              <a:t>Show</a:t>
            </a:r>
            <a:r>
              <a:rPr lang="en-US" sz="900" kern="1200" baseline="0" dirty="0" smtClean="0">
                <a:solidFill>
                  <a:schemeClr val="tx1"/>
                </a:solidFill>
                <a:effectLst/>
                <a:latin typeface="Segoe UI" pitchFamily="34" charset="0"/>
                <a:ea typeface="+mn-ea"/>
                <a:cs typeface="+mn-cs"/>
              </a:rPr>
              <a:t> the benefit of using Windows Azure virtual network, site-to-site VPN tunnel, </a:t>
            </a:r>
            <a:r>
              <a:rPr lang="en-US" sz="900" i="1" kern="1200" baseline="0" dirty="0" smtClean="0">
                <a:solidFill>
                  <a:schemeClr val="tx1"/>
                </a:solidFill>
                <a:effectLst/>
                <a:latin typeface="Segoe UI" pitchFamily="34" charset="0"/>
                <a:ea typeface="+mn-ea"/>
                <a:cs typeface="+mn-cs"/>
              </a:rPr>
              <a:t>and </a:t>
            </a:r>
            <a:r>
              <a:rPr lang="en-US" sz="900" i="0" kern="1200" baseline="0" dirty="0" smtClean="0">
                <a:solidFill>
                  <a:schemeClr val="tx1"/>
                </a:solidFill>
                <a:effectLst/>
                <a:latin typeface="Segoe UI" pitchFamily="34" charset="0"/>
                <a:ea typeface="+mn-ea"/>
                <a:cs typeface="+mn-cs"/>
              </a:rPr>
              <a:t>a virtual DC in Azure that is in its own standalone domain</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baseline="0" dirty="0" smtClean="0">
                <a:solidFill>
                  <a:schemeClr val="tx1"/>
                </a:solidFill>
                <a:effectLst/>
                <a:latin typeface="Segoe UI" pitchFamily="34" charset="0"/>
                <a:ea typeface="+mn-ea"/>
                <a:cs typeface="+mn-cs"/>
              </a:rPr>
              <a:t>If you want communication from your corporate network to the cloud services, but you don’t want your Azure services to depend on the Contoso/CORP network in any way, then this would be another option.</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endParaRPr lang="en-US" sz="900" kern="1200" dirty="0" smtClean="0">
              <a:solidFill>
                <a:schemeClr val="tx1"/>
              </a:solidFill>
              <a:effectLst/>
              <a:latin typeface="Segoe UI" pitchFamily="34" charset="0"/>
              <a:ea typeface="+mn-ea"/>
              <a:cs typeface="+mn-cs"/>
            </a:endParaRP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Here you would setup an entirely new domain/forest and configure the Azure services to authenticate to the local Azure AD.  This could have a trust or not with the Corp/Contoso domain/forest.</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Notes:</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28980367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24</a:t>
            </a:fld>
            <a:endParaRPr lang="en-US" dirty="0"/>
          </a:p>
        </p:txBody>
      </p:sp>
    </p:spTree>
    <p:extLst>
      <p:ext uri="{BB962C8B-B14F-4D97-AF65-F5344CB8AC3E}">
        <p14:creationId xmlns:p14="http://schemas.microsoft.com/office/powerpoint/2010/main" val="14475757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Let people understand some of the reasons why they should even care about AD in Windows Azure</a:t>
            </a: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Why should we even need to have a talk on</a:t>
            </a:r>
            <a:r>
              <a:rPr lang="en-US" sz="900" kern="1200" baseline="0" dirty="0" smtClean="0">
                <a:solidFill>
                  <a:schemeClr val="tx1"/>
                </a:solidFill>
                <a:effectLst/>
                <a:latin typeface="Segoe UI" pitchFamily="34" charset="0"/>
                <a:ea typeface="+mn-ea"/>
                <a:cs typeface="+mn-cs"/>
              </a:rPr>
              <a:t> running a specific role on a VM in the cloud?  Other roles don’t have a dedicated session…  </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endParaRPr lang="en-US" sz="900" kern="1200" dirty="0" smtClean="0">
              <a:solidFill>
                <a:schemeClr val="tx1"/>
              </a:solidFill>
              <a:effectLst/>
              <a:latin typeface="Segoe UI" pitchFamily="34" charset="0"/>
              <a:ea typeface="+mn-ea"/>
              <a:cs typeface="+mn-cs"/>
            </a:endParaRP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dirty="0" smtClean="0">
                <a:solidFill>
                  <a:schemeClr val="tx1"/>
                </a:solidFill>
                <a:effectLst/>
                <a:latin typeface="Segoe UI" pitchFamily="34" charset="0"/>
                <a:ea typeface="+mn-ea"/>
                <a:cs typeface="+mn-cs"/>
              </a:rPr>
              <a:t>Sometimes</a:t>
            </a:r>
            <a:r>
              <a:rPr lang="en-US" sz="900" kern="1200" baseline="0" dirty="0" smtClean="0">
                <a:solidFill>
                  <a:schemeClr val="tx1"/>
                </a:solidFill>
                <a:effectLst/>
                <a:latin typeface="Segoe UI" pitchFamily="34" charset="0"/>
                <a:ea typeface="+mn-ea"/>
                <a:cs typeface="+mn-cs"/>
              </a:rPr>
              <a:t> it is the primary motivator and other times it might just be there because a service running in the cloud needs it.</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How do you design sites and ensure all people</a:t>
            </a:r>
            <a:r>
              <a:rPr lang="en-US" sz="900" kern="1200" baseline="0" dirty="0" smtClean="0">
                <a:solidFill>
                  <a:schemeClr val="tx1"/>
                </a:solidFill>
                <a:effectLst/>
                <a:latin typeface="Segoe UI" pitchFamily="34" charset="0"/>
                <a:ea typeface="+mn-ea"/>
                <a:cs typeface="+mn-cs"/>
              </a:rPr>
              <a:t> don’t authenticate to the VM in the cloud?</a:t>
            </a:r>
            <a:endParaRPr lang="en-US" sz="900" kern="1200" dirty="0" smtClean="0">
              <a:solidFill>
                <a:schemeClr val="tx1"/>
              </a:solidFill>
              <a:effectLst/>
              <a:latin typeface="Segoe UI" pitchFamily="34" charset="0"/>
              <a:ea typeface="+mn-ea"/>
              <a:cs typeface="+mn-cs"/>
            </a:endParaRPr>
          </a:p>
          <a:p>
            <a:pPr marL="384431" lvl="1" indent="-171450">
              <a:buFont typeface="Arial" pitchFamily="34" charset="0"/>
              <a:buChar char="•"/>
            </a:pPr>
            <a:r>
              <a:rPr lang="en-US" sz="900" kern="1200" dirty="0" smtClean="0">
                <a:solidFill>
                  <a:schemeClr val="tx1"/>
                </a:solidFill>
                <a:effectLst/>
                <a:latin typeface="Segoe UI" pitchFamily="34" charset="0"/>
                <a:ea typeface="+mn-ea"/>
                <a:cs typeface="+mn-cs"/>
              </a:rPr>
              <a:t>Need to optimize for performance and cost.</a:t>
            </a: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Furthermore</a:t>
            </a:r>
            <a:r>
              <a:rPr lang="en-US" sz="900" kern="1200" baseline="0" dirty="0" smtClean="0">
                <a:solidFill>
                  <a:schemeClr val="tx1"/>
                </a:solidFill>
                <a:effectLst/>
                <a:latin typeface="Segoe UI" pitchFamily="34" charset="0"/>
                <a:ea typeface="+mn-ea"/>
                <a:cs typeface="+mn-cs"/>
              </a:rPr>
              <a:t> there are things that you need to consider if you restore virtualized DCs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Notes: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Any notes go here</a:t>
            </a:r>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23401650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Further explain</a:t>
            </a:r>
            <a:r>
              <a:rPr lang="en-US" sz="900" kern="1200" baseline="0" dirty="0" smtClean="0">
                <a:solidFill>
                  <a:schemeClr val="tx1"/>
                </a:solidFill>
                <a:effectLst/>
                <a:latin typeface="Segoe UI" pitchFamily="34" charset="0"/>
                <a:ea typeface="+mn-ea"/>
                <a:cs typeface="+mn-cs"/>
              </a:rPr>
              <a:t> some of the considerations people need to think about with their design</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I told</a:t>
            </a:r>
            <a:r>
              <a:rPr lang="en-US" sz="900" kern="1200" baseline="0" dirty="0" smtClean="0">
                <a:solidFill>
                  <a:schemeClr val="tx1"/>
                </a:solidFill>
                <a:effectLst/>
                <a:latin typeface="Segoe UI" pitchFamily="34" charset="0"/>
                <a:ea typeface="+mn-ea"/>
                <a:cs typeface="+mn-cs"/>
              </a:rPr>
              <a:t> you about some considerations, but let’s dive into some more you’ll need to think about if you want to run AD in the cloud.  We will go through each of these in more detail in the rest of the presentation.</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Virtualize DCs – It can</a:t>
            </a:r>
            <a:r>
              <a:rPr lang="en-US" sz="900" kern="1200" baseline="0" dirty="0" smtClean="0">
                <a:solidFill>
                  <a:schemeClr val="tx1"/>
                </a:solidFill>
                <a:effectLst/>
                <a:latin typeface="Segoe UI" pitchFamily="34" charset="0"/>
                <a:ea typeface="+mn-ea"/>
                <a:cs typeface="+mn-cs"/>
              </a:rPr>
              <a:t> be safe if you follow the rules.  We’ll talk about this later.</a:t>
            </a:r>
          </a:p>
          <a:p>
            <a:pPr marL="171450" lvl="0" indent="-171450">
              <a:buFont typeface="Arial" pitchFamily="34" charset="0"/>
              <a:buChar char="•"/>
            </a:pPr>
            <a:r>
              <a:rPr lang="en-US" sz="900" kern="1200" baseline="0" dirty="0" smtClean="0">
                <a:solidFill>
                  <a:schemeClr val="tx1"/>
                </a:solidFill>
                <a:effectLst/>
                <a:latin typeface="Segoe UI" pitchFamily="34" charset="0"/>
                <a:ea typeface="+mn-ea"/>
                <a:cs typeface="+mn-cs"/>
              </a:rPr>
              <a:t>Placement of DIT – If it is virtual, which drive should you choose for performance and scale in IaaS?</a:t>
            </a:r>
          </a:p>
          <a:p>
            <a:pPr marL="171450" lvl="0" indent="-171450">
              <a:buFont typeface="Arial" pitchFamily="34" charset="0"/>
              <a:buChar char="•"/>
            </a:pPr>
            <a:r>
              <a:rPr lang="en-US" sz="900" kern="1200" baseline="0" dirty="0" smtClean="0">
                <a:solidFill>
                  <a:schemeClr val="tx1"/>
                </a:solidFill>
                <a:effectLst/>
                <a:latin typeface="Segoe UI" pitchFamily="34" charset="0"/>
                <a:ea typeface="+mn-ea"/>
                <a:cs typeface="+mn-cs"/>
              </a:rPr>
              <a:t>Traffic/Cost – if you design the sites/services poorly and everyone authenticates there, that could degrade logon performance and cost you $ in outbound traffic.</a:t>
            </a:r>
          </a:p>
          <a:p>
            <a:pPr marL="171450" lvl="0" indent="-171450">
              <a:buFont typeface="Arial" pitchFamily="34" charset="0"/>
              <a:buChar char="•"/>
            </a:pPr>
            <a:r>
              <a:rPr lang="en-US" sz="900" kern="1200" baseline="0" dirty="0" smtClean="0">
                <a:solidFill>
                  <a:schemeClr val="tx1"/>
                </a:solidFill>
                <a:effectLst/>
                <a:latin typeface="Segoe UI" pitchFamily="34" charset="0"/>
                <a:ea typeface="+mn-ea"/>
                <a:cs typeface="+mn-cs"/>
              </a:rPr>
              <a:t>GC – Do we need to make it a GC for services to authenticate?</a:t>
            </a:r>
          </a:p>
          <a:p>
            <a:pPr marL="171450" lvl="0" indent="-171450">
              <a:buFont typeface="Arial" pitchFamily="34" charset="0"/>
              <a:buChar char="•"/>
            </a:pPr>
            <a:r>
              <a:rPr lang="en-US" sz="900" kern="1200" baseline="0" dirty="0" smtClean="0">
                <a:solidFill>
                  <a:schemeClr val="tx1"/>
                </a:solidFill>
                <a:effectLst/>
                <a:latin typeface="Segoe UI" pitchFamily="34" charset="0"/>
                <a:ea typeface="+mn-ea"/>
                <a:cs typeface="+mn-cs"/>
              </a:rPr>
              <a:t>Trust/Replicate – should it be in a separate domain and we trust it, or should we replicate it as another site?</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IP addressing</a:t>
            </a:r>
            <a:r>
              <a:rPr lang="en-US" sz="900" kern="1200" baseline="0" dirty="0" smtClean="0">
                <a:solidFill>
                  <a:schemeClr val="tx1"/>
                </a:solidFill>
                <a:effectLst/>
                <a:latin typeface="Segoe UI" pitchFamily="34" charset="0"/>
                <a:ea typeface="+mn-ea"/>
                <a:cs typeface="+mn-cs"/>
              </a:rPr>
              <a:t> and name resolution – Azure IaaS doesn’t allow you to assign a static IP address, but instead having a “persistent” dynamic IP.  How do you deal with this?</a:t>
            </a:r>
          </a:p>
          <a:p>
            <a:pPr marL="171450" lvl="0" indent="-171450">
              <a:buFont typeface="Arial" pitchFamily="34" charset="0"/>
              <a:buChar char="•"/>
            </a:pPr>
            <a:r>
              <a:rPr lang="en-US" sz="900" kern="1200" baseline="0" dirty="0" smtClean="0">
                <a:solidFill>
                  <a:schemeClr val="tx1"/>
                </a:solidFill>
                <a:effectLst/>
                <a:latin typeface="Segoe UI" pitchFamily="34" charset="0"/>
                <a:ea typeface="+mn-ea"/>
                <a:cs typeface="+mn-cs"/>
              </a:rPr>
              <a:t>Geo-distributed – could you benefit from AD running across different datacenters across the world?</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Notes: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Feel free to pick any number</a:t>
            </a:r>
            <a:r>
              <a:rPr lang="en-US" sz="900" kern="1200" baseline="0" dirty="0" smtClean="0">
                <a:solidFill>
                  <a:schemeClr val="tx1"/>
                </a:solidFill>
                <a:effectLst/>
                <a:latin typeface="Segoe UI" pitchFamily="34" charset="0"/>
                <a:ea typeface="+mn-ea"/>
                <a:cs typeface="+mn-cs"/>
              </a:rPr>
              <a:t> of these points above.  Don’t need to talk to them all.</a:t>
            </a:r>
            <a:endParaRPr lang="en-US" sz="900" kern="1200" dirty="0" smtClean="0">
              <a:solidFill>
                <a:schemeClr val="tx1"/>
              </a:solidFill>
              <a:effectLst/>
              <a:latin typeface="Segoe U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a:t>
            </a:fld>
            <a:endParaRPr lang="en-US" dirty="0"/>
          </a:p>
        </p:txBody>
      </p:sp>
    </p:spTree>
    <p:extLst>
      <p:ext uri="{BB962C8B-B14F-4D97-AF65-F5344CB8AC3E}">
        <p14:creationId xmlns:p14="http://schemas.microsoft.com/office/powerpoint/2010/main" val="20363907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Explain problem</a:t>
            </a:r>
            <a:r>
              <a:rPr lang="en-US" sz="900" kern="1200" baseline="0" dirty="0" smtClean="0">
                <a:solidFill>
                  <a:schemeClr val="tx1"/>
                </a:solidFill>
                <a:effectLst/>
                <a:latin typeface="Segoe UI" pitchFamily="34" charset="0"/>
                <a:ea typeface="+mn-ea"/>
                <a:cs typeface="+mn-cs"/>
              </a:rPr>
              <a:t> with restoring virtual DC from snapshot. </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We’re going to dive into the concerns</a:t>
            </a:r>
            <a:r>
              <a:rPr lang="en-US" sz="900" kern="1200" baseline="0" dirty="0" smtClean="0">
                <a:solidFill>
                  <a:schemeClr val="tx1"/>
                </a:solidFill>
                <a:effectLst/>
                <a:latin typeface="Segoe UI" pitchFamily="34" charset="0"/>
                <a:ea typeface="+mn-ea"/>
                <a:cs typeface="+mn-cs"/>
              </a:rPr>
              <a:t> around virtualizing a DC.  Plenty of documentation says you can do it, but it comes with caveats.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You</a:t>
            </a:r>
            <a:r>
              <a:rPr lang="en-US" sz="900" kern="1200" baseline="0" dirty="0" smtClean="0">
                <a:solidFill>
                  <a:schemeClr val="tx1"/>
                </a:solidFill>
                <a:effectLst/>
                <a:latin typeface="Segoe UI" pitchFamily="34" charset="0"/>
                <a:ea typeface="+mn-ea"/>
                <a:cs typeface="+mn-cs"/>
              </a:rPr>
              <a:t> restore a DC from a VHD backup or a previous snapshot – this is called a “USN Rollback” and causes a USN Bubble.  </a:t>
            </a:r>
          </a:p>
          <a:p>
            <a:pPr marL="171450" lvl="0" indent="-171450">
              <a:buFont typeface="Arial" pitchFamily="34" charset="0"/>
              <a:buChar char="•"/>
            </a:pPr>
            <a:r>
              <a:rPr lang="en-US" sz="900" kern="1200" baseline="0" dirty="0" smtClean="0">
                <a:solidFill>
                  <a:schemeClr val="tx1"/>
                </a:solidFill>
                <a:effectLst/>
                <a:latin typeface="Segoe UI" pitchFamily="34" charset="0"/>
                <a:ea typeface="+mn-ea"/>
                <a:cs typeface="+mn-cs"/>
              </a:rPr>
              <a:t>The USN bubble means that the DC thinks it converged even though it really isn’t.  There is no way for us to know what objects are up to date or not.  You then start to have really weird behavior for people who are authenticating to these DCs (i.e. auth/passwords randomly don’t work, objects/groups are out of date).</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Notes: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USN</a:t>
            </a:r>
            <a:r>
              <a:rPr lang="en-US" sz="900" kern="1200" baseline="0" dirty="0" smtClean="0">
                <a:solidFill>
                  <a:schemeClr val="tx1"/>
                </a:solidFill>
                <a:effectLst/>
                <a:latin typeface="Segoe UI" pitchFamily="34" charset="0"/>
                <a:ea typeface="+mn-ea"/>
                <a:cs typeface="+mn-cs"/>
              </a:rPr>
              <a:t> is like a tick number on a clock every time a commit is made to the database</a:t>
            </a:r>
            <a:endParaRPr lang="en-US" dirty="0" smtClean="0"/>
          </a:p>
        </p:txBody>
      </p:sp>
      <p:sp>
        <p:nvSpPr>
          <p:cNvPr id="6" name="Slide Number Placeholder 5"/>
          <p:cNvSpPr>
            <a:spLocks noGrp="1"/>
          </p:cNvSpPr>
          <p:nvPr>
            <p:ph type="sldNum" sz="quarter" idx="12"/>
          </p:nvPr>
        </p:nvSpPr>
        <p:spPr/>
        <p:txBody>
          <a:bodyPr/>
          <a:lstStyle/>
          <a:p>
            <a:pPr>
              <a:defRPr/>
            </a:pPr>
            <a:fld id="{5ADA2482-22AE-409A-A35B-C0AA502B51B2}" type="slidenum">
              <a:rPr lang="en-US" smtClean="0"/>
              <a:pPr>
                <a:defRPr/>
              </a:pPr>
              <a:t>7</a:t>
            </a:fld>
            <a:endParaRPr lang="en-US" dirty="0"/>
          </a:p>
        </p:txBody>
      </p:sp>
    </p:spTree>
    <p:extLst>
      <p:ext uri="{BB962C8B-B14F-4D97-AF65-F5344CB8AC3E}">
        <p14:creationId xmlns:p14="http://schemas.microsoft.com/office/powerpoint/2010/main" val="29911468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Explain in more detail what happens with a USN Rollback</a:t>
            </a: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So how exactly does this impact domain controllers?</a:t>
            </a: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endParaRPr lang="en-US" sz="900" kern="1200" dirty="0" smtClean="0">
              <a:solidFill>
                <a:schemeClr val="tx1"/>
              </a:solidFill>
              <a:effectLst/>
              <a:latin typeface="Segoe UI" pitchFamily="34" charset="0"/>
              <a:ea typeface="+mn-ea"/>
              <a:cs typeface="+mn-cs"/>
            </a:endParaRP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T1 DC1 – </a:t>
            </a:r>
            <a:r>
              <a:rPr lang="en-US" sz="900" kern="1200" dirty="0" smtClean="0">
                <a:solidFill>
                  <a:schemeClr val="tx1"/>
                </a:solidFill>
                <a:effectLst/>
                <a:latin typeface="Segoe UI" pitchFamily="34" charset="0"/>
                <a:ea typeface="+mn-ea"/>
                <a:cs typeface="+mn-cs"/>
              </a:rPr>
              <a:t>I go in and create a Hyper-V snapshot.  Windows Azure doesn’t have one right now.  However, it does apply to any Hyper-Visor</a:t>
            </a:r>
            <a:r>
              <a:rPr lang="en-US" sz="900" kern="1200" baseline="0" dirty="0" smtClean="0">
                <a:solidFill>
                  <a:schemeClr val="tx1"/>
                </a:solidFill>
                <a:effectLst/>
                <a:latin typeface="Segoe UI" pitchFamily="34" charset="0"/>
                <a:ea typeface="+mn-ea"/>
                <a:cs typeface="+mn-cs"/>
              </a:rPr>
              <a:t> and also just restoring previous versions of VHD/VM files.</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100 users added</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T2 DC2 – USN is now 200 (from 100 users).  DC2 receives the changes of the 100 new users from DC1.</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T3 DC1 – Previous snapshot is applied from T1 (oh no!).  It now has forgotten everything about the 100 new users.</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150 new users added</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T4 – now only part of the users are converged and some users exist on one DC and not the other.  Also, there are conflicting SIDs (i.e. two different users with the same security ID)</a:t>
            </a:r>
          </a:p>
          <a:p>
            <a:pPr marL="0" lvl="0" indent="0">
              <a:buFont typeface="Arial" pitchFamily="34" charset="0"/>
              <a:buNone/>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Notes:</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kumimoji="0" lang="en-US" sz="900" b="0" i="0" u="none" strike="noStrike" kern="1200" cap="none" spc="0" normalizeH="0" baseline="0" noProof="0" dirty="0" smtClean="0">
                <a:ln>
                  <a:noFill/>
                </a:ln>
                <a:solidFill>
                  <a:prstClr val="black"/>
                </a:solidFill>
                <a:effectLst/>
                <a:uLnTx/>
                <a:uFillTx/>
                <a:latin typeface="Segoe UI" pitchFamily="34" charset="0"/>
                <a:ea typeface="+mn-ea"/>
                <a:cs typeface="+mn-cs"/>
              </a:rPr>
              <a:t>Only use AD supported means of backup/recovery and you’ll be ok!</a:t>
            </a:r>
          </a:p>
          <a:p>
            <a:endParaRPr lang="en-US" sz="900" kern="1200" dirty="0" smtClean="0">
              <a:solidFill>
                <a:schemeClr val="tx1"/>
              </a:solidFill>
              <a:effectLst/>
              <a:latin typeface="Segoe UI" pitchFamily="34" charset="0"/>
              <a:ea typeface="+mn-ea"/>
              <a:cs typeface="+mn-cs"/>
            </a:endParaRPr>
          </a:p>
        </p:txBody>
      </p:sp>
      <p:sp>
        <p:nvSpPr>
          <p:cNvPr id="6" name="Slide Number Placeholder 5"/>
          <p:cNvSpPr>
            <a:spLocks noGrp="1"/>
          </p:cNvSpPr>
          <p:nvPr>
            <p:ph type="sldNum" sz="quarter" idx="12"/>
          </p:nvPr>
        </p:nvSpPr>
        <p:spPr/>
        <p:txBody>
          <a:bodyPr/>
          <a:lstStyle/>
          <a:p>
            <a:pPr>
              <a:defRPr/>
            </a:pPr>
            <a:fld id="{5ADA2482-22AE-409A-A35B-C0AA502B51B2}" type="slidenum">
              <a:rPr lang="en-US" smtClean="0">
                <a:solidFill>
                  <a:prstClr val="black"/>
                </a:solidFill>
              </a:rPr>
              <a:pPr>
                <a:defRPr/>
              </a:pPr>
              <a:t>8</a:t>
            </a:fld>
            <a:endParaRPr lang="en-US" dirty="0">
              <a:solidFill>
                <a:prstClr val="black"/>
              </a:solidFill>
            </a:endParaRPr>
          </a:p>
        </p:txBody>
      </p:sp>
    </p:spTree>
    <p:extLst>
      <p:ext uri="{BB962C8B-B14F-4D97-AF65-F5344CB8AC3E}">
        <p14:creationId xmlns:p14="http://schemas.microsoft.com/office/powerpoint/2010/main" val="24606822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Explain necessary</a:t>
            </a:r>
            <a:r>
              <a:rPr lang="en-US" sz="900" kern="1200" baseline="0" dirty="0" smtClean="0">
                <a:solidFill>
                  <a:schemeClr val="tx1"/>
                </a:solidFill>
                <a:effectLst/>
                <a:latin typeface="Segoe UI" pitchFamily="34" charset="0"/>
                <a:ea typeface="+mn-ea"/>
                <a:cs typeface="+mn-cs"/>
              </a:rPr>
              <a:t> practice of implementing DIT file on separate data VHD</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What can go wrong with</a:t>
            </a:r>
            <a:r>
              <a:rPr lang="en-US" sz="900" kern="1200" baseline="0" dirty="0" smtClean="0">
                <a:solidFill>
                  <a:schemeClr val="tx1"/>
                </a:solidFill>
                <a:effectLst/>
                <a:latin typeface="Segoe UI" pitchFamily="34" charset="0"/>
                <a:ea typeface="+mn-ea"/>
                <a:cs typeface="+mn-cs"/>
              </a:rPr>
              <a:t> placement of the AD database (DIT) file?</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endParaRPr lang="en-US" sz="900" kern="1200" dirty="0" smtClean="0">
              <a:solidFill>
                <a:schemeClr val="tx1"/>
              </a:solidFill>
              <a:effectLst/>
              <a:latin typeface="Segoe UI" pitchFamily="34" charset="0"/>
              <a:ea typeface="+mn-ea"/>
              <a:cs typeface="+mn-cs"/>
            </a:endParaRP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Write-behind caching could cause a problem you can’t even detect even though the probability is low of this happening.  If it does happen, it could cause big problems.</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Make a rule of thumb to deploy the DIT on a data VHD</a:t>
            </a:r>
          </a:p>
          <a:p>
            <a:pPr marL="0" lvl="0" indent="0">
              <a:buFont typeface="Arial" pitchFamily="34" charset="0"/>
              <a:buNone/>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Notes:</a:t>
            </a:r>
          </a:p>
          <a:p>
            <a:endParaRPr lang="en-US" sz="900" kern="1200" dirty="0" smtClean="0">
              <a:solidFill>
                <a:schemeClr val="tx1"/>
              </a:solidFill>
              <a:effectLst/>
              <a:latin typeface="Segoe U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3857825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Summarize virtualizing</a:t>
            </a:r>
            <a:r>
              <a:rPr lang="en-US" sz="900" kern="1200" baseline="0" dirty="0" smtClean="0">
                <a:solidFill>
                  <a:schemeClr val="tx1"/>
                </a:solidFill>
                <a:effectLst/>
                <a:latin typeface="Segoe UI" pitchFamily="34" charset="0"/>
                <a:ea typeface="+mn-ea"/>
                <a:cs typeface="+mn-cs"/>
              </a:rPr>
              <a:t> DC</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Let’s wrap up virtualizing</a:t>
            </a:r>
            <a:r>
              <a:rPr lang="en-US" sz="900" kern="1200" baseline="0" dirty="0" smtClean="0">
                <a:solidFill>
                  <a:schemeClr val="tx1"/>
                </a:solidFill>
                <a:effectLst/>
                <a:latin typeface="Segoe UI" pitchFamily="34" charset="0"/>
                <a:ea typeface="+mn-ea"/>
                <a:cs typeface="+mn-cs"/>
              </a:rPr>
              <a:t> AD</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endParaRPr lang="en-US" sz="900" kern="1200" dirty="0" smtClean="0">
              <a:solidFill>
                <a:schemeClr val="tx1"/>
              </a:solidFill>
              <a:effectLst/>
              <a:latin typeface="Segoe UI" pitchFamily="34" charset="0"/>
              <a:ea typeface="+mn-ea"/>
              <a:cs typeface="+mn-cs"/>
            </a:endParaRP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Yes, we do support AD running as a role on a VM in Windows Azure IaaS as long as you follow the guidelines:</a:t>
            </a:r>
          </a:p>
          <a:p>
            <a:pPr marL="384431" marR="0" lvl="1"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Use supported methods of AD backup/recovery (not snapshots, restore VHD, SysPrep)</a:t>
            </a:r>
          </a:p>
          <a:p>
            <a:pPr marL="384431" marR="0" lvl="1"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Create a new DC properly (Promote via </a:t>
            </a:r>
            <a:r>
              <a:rPr lang="en-US" sz="900" kern="1200" baseline="0" dirty="0" err="1" smtClean="0">
                <a:solidFill>
                  <a:schemeClr val="tx1"/>
                </a:solidFill>
                <a:effectLst/>
                <a:latin typeface="Segoe UI" pitchFamily="34" charset="0"/>
                <a:ea typeface="+mn-ea"/>
                <a:cs typeface="+mn-cs"/>
              </a:rPr>
              <a:t>Dcpromo</a:t>
            </a:r>
            <a:r>
              <a:rPr lang="en-US" sz="900" kern="1200" baseline="0" dirty="0" smtClean="0">
                <a:solidFill>
                  <a:schemeClr val="tx1"/>
                </a:solidFill>
                <a:effectLst/>
                <a:latin typeface="Segoe UI" pitchFamily="34" charset="0"/>
                <a:ea typeface="+mn-ea"/>
                <a:cs typeface="+mn-cs"/>
              </a:rPr>
              <a:t> (&lt;WS2012) or GUI (WS2012), P2V physical server, Move an existing VHD –not copy-)</a:t>
            </a:r>
          </a:p>
          <a:p>
            <a:pPr marL="384431" marR="0" lvl="1"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WS2012 cloning not supported </a:t>
            </a:r>
            <a:r>
              <a:rPr lang="en-US" sz="900" i="1" kern="1200" baseline="0" dirty="0" smtClean="0">
                <a:solidFill>
                  <a:schemeClr val="tx1"/>
                </a:solidFill>
                <a:effectLst/>
                <a:latin typeface="Segoe UI" pitchFamily="34" charset="0"/>
                <a:ea typeface="+mn-ea"/>
                <a:cs typeface="+mn-cs"/>
              </a:rPr>
              <a:t>yet</a:t>
            </a:r>
          </a:p>
          <a:p>
            <a:pPr marL="0" lvl="0" indent="0">
              <a:buFont typeface="Arial" pitchFamily="34" charset="0"/>
              <a:buNone/>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Notes:</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kumimoji="0" lang="en-US" sz="900" b="0" i="0" u="none" strike="noStrike" kern="1200" cap="none" spc="0" normalizeH="0" baseline="0" noProof="0" dirty="0" smtClean="0">
                <a:ln>
                  <a:noFill/>
                </a:ln>
                <a:solidFill>
                  <a:prstClr val="black"/>
                </a:solidFill>
                <a:effectLst/>
                <a:uLnTx/>
                <a:uFillTx/>
                <a:latin typeface="Segoe UI" pitchFamily="34" charset="0"/>
                <a:ea typeface="+mn-ea"/>
                <a:cs typeface="+mn-cs"/>
              </a:rPr>
              <a:t>Only use AD supported means of backup/recovery and you’ll be ok!</a:t>
            </a:r>
          </a:p>
          <a:p>
            <a:endParaRPr lang="en-US" sz="900" kern="1200" dirty="0" smtClean="0">
              <a:solidFill>
                <a:schemeClr val="tx1"/>
              </a:solidFill>
              <a:effectLst/>
              <a:latin typeface="Segoe U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24330221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Explain in more detail how</a:t>
            </a:r>
            <a:r>
              <a:rPr lang="en-US" sz="900" kern="1200" baseline="0" dirty="0" smtClean="0">
                <a:solidFill>
                  <a:schemeClr val="tx1"/>
                </a:solidFill>
                <a:effectLst/>
                <a:latin typeface="Segoe UI" pitchFamily="34" charset="0"/>
                <a:ea typeface="+mn-ea"/>
                <a:cs typeface="+mn-cs"/>
              </a:rPr>
              <a:t> to optimize deployment for traffic and cost</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How do</a:t>
            </a:r>
            <a:r>
              <a:rPr lang="en-US" sz="900" kern="1200" baseline="0" dirty="0" smtClean="0">
                <a:solidFill>
                  <a:schemeClr val="tx1"/>
                </a:solidFill>
                <a:effectLst/>
                <a:latin typeface="Segoe UI" pitchFamily="34" charset="0"/>
                <a:ea typeface="+mn-ea"/>
                <a:cs typeface="+mn-cs"/>
              </a:rPr>
              <a:t> we optimize performance for authentication to not get a huge bill after implementing?</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endParaRPr lang="en-US" sz="900" kern="1200" dirty="0" smtClean="0">
              <a:solidFill>
                <a:schemeClr val="tx1"/>
              </a:solidFill>
              <a:effectLst/>
              <a:latin typeface="Segoe UI" pitchFamily="34" charset="0"/>
              <a:ea typeface="+mn-ea"/>
              <a:cs typeface="+mn-cs"/>
            </a:endParaRP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Traffic is a pretty minimal cost for the overall service, but it could add up if you are replicating a lot of traffic or if you accidentally have too many people authenticating to that DC.</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A couple levers you could use to control cost for bandwidth if you so desired:</a:t>
            </a:r>
          </a:p>
          <a:p>
            <a:pPr marL="384431" marR="0" lvl="1"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Turn on-off gateway (but of course then replication is not happening, and probably better to use sites &amp; services to control replication schedule)</a:t>
            </a:r>
          </a:p>
          <a:p>
            <a:pPr marL="384431" marR="0" lvl="1"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effectLst/>
                <a:latin typeface="Segoe UI" pitchFamily="34" charset="0"/>
                <a:ea typeface="+mn-ea"/>
                <a:cs typeface="+mn-cs"/>
              </a:rPr>
              <a:t>RODC – then you are not pushing down changes, but can authenticate users or local services.</a:t>
            </a:r>
          </a:p>
          <a:p>
            <a:pPr marL="0" lvl="0" indent="0">
              <a:buFont typeface="Arial" pitchFamily="34" charset="0"/>
              <a:buNone/>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Notes:</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29790991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3.wdp"/></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Master" Target="../slideMasters/slideMaster3.xml"/><Relationship Id="rId4" Type="http://schemas.openxmlformats.org/officeDocument/2006/relationships/image" Target="../media/image1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jpg"/><Relationship Id="rId1" Type="http://schemas.openxmlformats.org/officeDocument/2006/relationships/slideMaster" Target="../slideMasters/slideMaster3.xml"/><Relationship Id="rId4" Type="http://schemas.openxmlformats.org/officeDocument/2006/relationships/image" Target="../media/image10.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jpg"/><Relationship Id="rId1" Type="http://schemas.openxmlformats.org/officeDocument/2006/relationships/slideMaster" Target="../slideMasters/slideMaster3.xml"/><Relationship Id="rId4" Type="http://schemas.openxmlformats.org/officeDocument/2006/relationships/image" Target="../media/image1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8.jpg"/><Relationship Id="rId1" Type="http://schemas.openxmlformats.org/officeDocument/2006/relationships/slideMaster" Target="../slideMasters/slideMaster3.xml"/><Relationship Id="rId4" Type="http://schemas.openxmlformats.org/officeDocument/2006/relationships/image" Target="../media/image1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9.jpg"/><Relationship Id="rId1" Type="http://schemas.openxmlformats.org/officeDocument/2006/relationships/slideMaster" Target="../slideMasters/slideMaster3.xml"/><Relationship Id="rId4"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0.jpg"/><Relationship Id="rId1" Type="http://schemas.openxmlformats.org/officeDocument/2006/relationships/slideMaster" Target="../slideMasters/slideMaster3.xml"/><Relationship Id="rId4" Type="http://schemas.openxmlformats.org/officeDocument/2006/relationships/image" Target="../media/image13.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514422698"/>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694048539"/>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3525683714"/>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2393864327"/>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680458582"/>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0"/>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spTree>
    <p:extLst>
      <p:ext uri="{BB962C8B-B14F-4D97-AF65-F5344CB8AC3E}">
        <p14:creationId xmlns:p14="http://schemas.microsoft.com/office/powerpoint/2010/main" val="3573048368"/>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2012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chemeClr val="bg1">
                    <a:alpha val="99000"/>
                  </a:schemeClr>
                </a:solidFill>
                <a:latin typeface="Segoe UI" pitchFamily="34" charset="0"/>
                <a:cs typeface="Arial" charset="0"/>
              </a:rPr>
              <a:t>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2640209842"/>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0"/>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3" y="4343400"/>
            <a:ext cx="7513637" cy="443198"/>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pic>
        <p:nvPicPr>
          <p:cNvPr id="7" name="Picture 6"/>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519113" y="1447800"/>
            <a:ext cx="11149012" cy="1865126"/>
          </a:xfrm>
        </p:spPr>
        <p:txBody>
          <a:bodyPr/>
          <a:lstStyle>
            <a:lvl1pPr>
              <a:defRPr>
                <a:effectLst>
                  <a:outerShdw blurRad="38100" dist="38100" dir="2700000" algn="tl">
                    <a:srgbClr val="000000">
                      <a:alpha val="43137"/>
                    </a:srgbClr>
                  </a:outerShdw>
                </a:effectLst>
              </a:defRPr>
            </a:lvl1pPr>
            <a:lvl2pPr>
              <a:defRPr sz="2400"/>
            </a:lvl2pPr>
            <a:lvl3pPr>
              <a:defRPr sz="20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609441" y="6356351"/>
            <a:ext cx="2844059" cy="365125"/>
          </a:xfrm>
          <a:prstGeom prst="rect">
            <a:avLst/>
          </a:prstGeom>
        </p:spPr>
        <p:txBody>
          <a:bodyPr/>
          <a:lstStyle/>
          <a:p>
            <a:fld id="{B6FB441B-E560-457E-805D-023873527B90}" type="datetimeFigureOut">
              <a:rPr lang="en-US" smtClean="0"/>
              <a:t>2/20/2013</a:t>
            </a:fld>
            <a:endParaRPr lang="en-US"/>
          </a:p>
        </p:txBody>
      </p:sp>
      <p:sp>
        <p:nvSpPr>
          <p:cNvPr id="5" name="Footer Placeholder 4"/>
          <p:cNvSpPr>
            <a:spLocks noGrp="1"/>
          </p:cNvSpPr>
          <p:nvPr>
            <p:ph type="ftr" sz="quarter" idx="11"/>
          </p:nvPr>
        </p:nvSpPr>
        <p:spPr>
          <a:xfrm>
            <a:off x="4164515" y="6356351"/>
            <a:ext cx="3859795"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5325" y="6356351"/>
            <a:ext cx="2844059" cy="365125"/>
          </a:xfrm>
          <a:prstGeom prst="rect">
            <a:avLst/>
          </a:prstGeom>
        </p:spPr>
        <p:txBody>
          <a:bodyPr/>
          <a:lstStyle/>
          <a:p>
            <a:fld id="{24279C95-06F3-47CD-9382-3FAD0F185F4D}" type="slidenum">
              <a:rPr lang="en-US" smtClean="0"/>
              <a:t>‹#›</a:t>
            </a:fld>
            <a:endParaRPr lang="en-US"/>
          </a:p>
        </p:txBody>
      </p:sp>
    </p:spTree>
    <p:extLst>
      <p:ext uri="{BB962C8B-B14F-4D97-AF65-F5344CB8AC3E}">
        <p14:creationId xmlns:p14="http://schemas.microsoft.com/office/powerpoint/2010/main" val="6161838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12" name="Text Placeholder 12"/>
          <p:cNvSpPr>
            <a:spLocks noGrp="1"/>
          </p:cNvSpPr>
          <p:nvPr>
            <p:ph type="body" sz="quarter" idx="13" hasCustomPrompt="1"/>
          </p:nvPr>
        </p:nvSpPr>
        <p:spPr>
          <a:xfrm>
            <a:off x="609445" y="1371604"/>
            <a:ext cx="10982751"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6" name="Title 1"/>
          <p:cNvSpPr>
            <a:spLocks noGrp="1"/>
          </p:cNvSpPr>
          <p:nvPr>
            <p:ph type="title"/>
          </p:nvPr>
        </p:nvSpPr>
        <p:spPr>
          <a:xfrm>
            <a:off x="560565" y="249238"/>
            <a:ext cx="11031628" cy="609399"/>
          </a:xfrm>
        </p:spPr>
        <p:txBody>
          <a:bodyPr lIns="0"/>
          <a:lstStyle>
            <a:lvl1pPr algn="l">
              <a:defRPr/>
            </a:lvl1pPr>
          </a:lstStyle>
          <a:p>
            <a:r>
              <a:rPr lang="en-US" dirty="0" smtClean="0"/>
              <a:t>Click to edit Master title style</a:t>
            </a:r>
            <a:endParaRPr lang="en-US" dirty="0"/>
          </a:p>
        </p:txBody>
      </p:sp>
      <p:sp>
        <p:nvSpPr>
          <p:cNvPr id="13" name="Text Placeholder 3"/>
          <p:cNvSpPr>
            <a:spLocks noGrp="1"/>
          </p:cNvSpPr>
          <p:nvPr>
            <p:ph type="body" sz="half" idx="2"/>
          </p:nvPr>
        </p:nvSpPr>
        <p:spPr>
          <a:xfrm>
            <a:off x="609444" y="5943600"/>
            <a:ext cx="9547913" cy="304800"/>
          </a:xfrm>
        </p:spPr>
        <p:txBody>
          <a:bodyPr>
            <a:noAutofit/>
          </a:bodyPr>
          <a:lstStyle>
            <a:lvl1pPr marL="0" indent="0">
              <a:lnSpc>
                <a:spcPts val="1802"/>
              </a:lnSpc>
              <a:spcBef>
                <a:spcPts val="0"/>
              </a:spcBef>
              <a:spcAft>
                <a:spcPts val="0"/>
              </a:spcAft>
              <a:buNone/>
              <a:defRPr sz="1500" spc="-40" baseline="0"/>
            </a:lvl1pPr>
            <a:lvl2pPr marL="457772" indent="0">
              <a:buNone/>
              <a:defRPr sz="1200"/>
            </a:lvl2pPr>
            <a:lvl3pPr marL="915542" indent="0">
              <a:buNone/>
              <a:defRPr sz="1100"/>
            </a:lvl3pPr>
            <a:lvl4pPr marL="1373314" indent="0">
              <a:buNone/>
              <a:defRPr sz="900"/>
            </a:lvl4pPr>
            <a:lvl5pPr marL="1831086" indent="0">
              <a:buNone/>
              <a:defRPr sz="900"/>
            </a:lvl5pPr>
            <a:lvl6pPr marL="2288858" indent="0">
              <a:buNone/>
              <a:defRPr sz="900"/>
            </a:lvl6pPr>
            <a:lvl7pPr marL="2746629" indent="0">
              <a:buNone/>
              <a:defRPr sz="900"/>
            </a:lvl7pPr>
            <a:lvl8pPr marL="3204398" indent="0">
              <a:buNone/>
              <a:defRPr sz="900"/>
            </a:lvl8pPr>
            <a:lvl9pPr marL="3662170" indent="0">
              <a:buNone/>
              <a:defRPr sz="900"/>
            </a:lvl9pPr>
          </a:lstStyle>
          <a:p>
            <a:pPr lvl="0"/>
            <a:r>
              <a:rPr lang="en-US" smtClean="0"/>
              <a:t>Click to edit Master text styles</a:t>
            </a:r>
          </a:p>
        </p:txBody>
      </p:sp>
      <p:sp>
        <p:nvSpPr>
          <p:cNvPr id="15" name="Content Placeholder 14"/>
          <p:cNvSpPr>
            <a:spLocks noGrp="1"/>
          </p:cNvSpPr>
          <p:nvPr>
            <p:ph sz="quarter" idx="18"/>
          </p:nvPr>
        </p:nvSpPr>
        <p:spPr>
          <a:xfrm>
            <a:off x="614138" y="1804991"/>
            <a:ext cx="9570002" cy="1775871"/>
          </a:xfrm>
        </p:spPr>
        <p:txBody>
          <a:bodyPr/>
          <a:lstStyle>
            <a:lvl1pPr>
              <a:defRPr sz="2800"/>
            </a:lvl1pPr>
            <a:lvl2pPr>
              <a:defRPr sz="2400"/>
            </a:lvl2pPr>
            <a:lvl3pPr>
              <a:defRPr sz="2000"/>
            </a:lvl3pPr>
            <a:lvl4pPr>
              <a:defRPr sz="1900"/>
            </a:lvl4pPr>
            <a:lvl5pPr>
              <a:defRPr sz="1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26011121"/>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1034" y="3877271"/>
            <a:ext cx="6271783" cy="1794661"/>
          </a:xfrm>
          <a:noFill/>
        </p:spPr>
        <p:txBody>
          <a:bodyPr lIns="146286" tIns="109714" rIns="146286" bIns="109714">
            <a:noAutofit/>
          </a:bodyPr>
          <a:lstStyle>
            <a:lvl1pPr marL="0" indent="0">
              <a:spcBef>
                <a:spcPts val="0"/>
              </a:spcBef>
              <a:buNone/>
              <a:defRPr sz="343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69233" y="2075840"/>
            <a:ext cx="9858042" cy="1801436"/>
          </a:xfrm>
          <a:noFill/>
        </p:spPr>
        <p:txBody>
          <a:bodyPr lIns="146286" tIns="91429" rIns="146286" bIns="91429" anchor="t" anchorCtr="0"/>
          <a:lstStyle>
            <a:lvl1pPr>
              <a:defRPr sz="5881" spc="-99" baseline="0">
                <a:solidFill>
                  <a:srgbClr val="00188F"/>
                </a:solidFill>
              </a:defRPr>
            </a:lvl1pPr>
          </a:lstStyle>
          <a:p>
            <a:r>
              <a:rPr lang="en-US" dirty="0" smtClean="0"/>
              <a:t>Presentation title</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10754546" y="6196318"/>
            <a:ext cx="985810" cy="191269"/>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8468" y="560065"/>
            <a:ext cx="2598927" cy="383814"/>
          </a:xfrm>
          <a:prstGeom prst="rect">
            <a:avLst/>
          </a:prstGeom>
        </p:spPr>
      </p:pic>
    </p:spTree>
    <p:extLst>
      <p:ext uri="{BB962C8B-B14F-4D97-AF65-F5344CB8AC3E}">
        <p14:creationId xmlns:p14="http://schemas.microsoft.com/office/powerpoint/2010/main" val="28219162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650675" y="6164664"/>
            <a:ext cx="985810" cy="191269"/>
          </a:xfrm>
          <a:prstGeom prst="rect">
            <a:avLst/>
          </a:prstGeom>
        </p:spPr>
      </p:pic>
      <p:sp>
        <p:nvSpPr>
          <p:cNvPr id="4" name="Text Placeholder 4"/>
          <p:cNvSpPr>
            <a:spLocks noGrp="1"/>
          </p:cNvSpPr>
          <p:nvPr>
            <p:ph type="body" sz="quarter" idx="12" hasCustomPrompt="1"/>
          </p:nvPr>
        </p:nvSpPr>
        <p:spPr>
          <a:xfrm>
            <a:off x="271034" y="3877271"/>
            <a:ext cx="6271783" cy="1794661"/>
          </a:xfrm>
          <a:noFill/>
        </p:spPr>
        <p:txBody>
          <a:bodyPr lIns="146286" tIns="109714" rIns="146286" bIns="109714">
            <a:noAutofit/>
          </a:bodyPr>
          <a:lstStyle>
            <a:lvl1pPr marL="0" indent="0">
              <a:spcBef>
                <a:spcPts val="0"/>
              </a:spcBef>
              <a:buNone/>
              <a:defRPr sz="3430" spc="0" baseline="0">
                <a:solidFill>
                  <a:srgbClr val="00188F"/>
                </a:solidFill>
                <a:latin typeface="+mj-lt"/>
              </a:defRPr>
            </a:lvl1pPr>
          </a:lstStyle>
          <a:p>
            <a:pPr lvl="0"/>
            <a:r>
              <a:rPr lang="en-US" dirty="0" smtClean="0"/>
              <a:t>Speaker Name</a:t>
            </a:r>
          </a:p>
        </p:txBody>
      </p:sp>
      <p:sp>
        <p:nvSpPr>
          <p:cNvPr id="5" name="Title 1"/>
          <p:cNvSpPr>
            <a:spLocks noGrp="1"/>
          </p:cNvSpPr>
          <p:nvPr>
            <p:ph type="title" hasCustomPrompt="1"/>
          </p:nvPr>
        </p:nvSpPr>
        <p:spPr>
          <a:xfrm>
            <a:off x="269233" y="2075840"/>
            <a:ext cx="9858042" cy="1801436"/>
          </a:xfrm>
          <a:noFill/>
        </p:spPr>
        <p:txBody>
          <a:bodyPr lIns="146286" tIns="91429" rIns="146286" bIns="91429" anchor="t" anchorCtr="0"/>
          <a:lstStyle>
            <a:lvl1pPr>
              <a:defRPr sz="5881" spc="-99" baseline="0">
                <a:solidFill>
                  <a:srgbClr val="00188F"/>
                </a:solidFill>
              </a:defRPr>
            </a:lvl1pPr>
          </a:lstStyle>
          <a:p>
            <a:r>
              <a:rPr lang="en-US" dirty="0" smtClean="0"/>
              <a:t>Presentation title</a:t>
            </a:r>
            <a:endParaRPr lang="en-US" dirty="0"/>
          </a:p>
        </p:txBody>
      </p:sp>
      <p:pic>
        <p:nvPicPr>
          <p:cNvPr id="6" name="Picture 5" descr="Azure_logo_wht-03.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8" y="560065"/>
            <a:ext cx="2598927" cy="383815"/>
          </a:xfrm>
          <a:prstGeom prst="rect">
            <a:avLst/>
          </a:prstGeom>
        </p:spPr>
      </p:pic>
    </p:spTree>
    <p:extLst>
      <p:ext uri="{BB962C8B-B14F-4D97-AF65-F5344CB8AC3E}">
        <p14:creationId xmlns:p14="http://schemas.microsoft.com/office/powerpoint/2010/main" val="3788381752"/>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 name="Rectangle 2"/>
          <p:cNvSpPr/>
          <p:nvPr userDrawn="1"/>
        </p:nvSpPr>
        <p:spPr bwMode="ltGray">
          <a:xfrm>
            <a:off x="269168" y="2084172"/>
            <a:ext cx="8961914" cy="3586208"/>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auto">
          <a:xfrm>
            <a:off x="269232" y="2084187"/>
            <a:ext cx="8961851" cy="1793090"/>
          </a:xfrm>
          <a:noFill/>
        </p:spPr>
        <p:txBody>
          <a:bodyPr lIns="146286" tIns="91429" rIns="146286" bIns="91429" anchor="t" anchorCtr="0"/>
          <a:lstStyle>
            <a:lvl1pPr>
              <a:defRPr sz="5881" spc="-99" baseline="0">
                <a:gradFill>
                  <a:gsLst>
                    <a:gs pos="5833">
                      <a:schemeClr val="bg1"/>
                    </a:gs>
                    <a:gs pos="18000">
                      <a:schemeClr val="bg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auto">
          <a:xfrm>
            <a:off x="269232" y="3878576"/>
            <a:ext cx="8961852" cy="1792326"/>
          </a:xfrm>
          <a:noFill/>
        </p:spPr>
        <p:txBody>
          <a:bodyPr lIns="146286" tIns="109714" rIns="146286" bIns="109714">
            <a:noAutofit/>
          </a:bodyPr>
          <a:lstStyle>
            <a:lvl1pPr marL="0" indent="0">
              <a:spcBef>
                <a:spcPts val="0"/>
              </a:spcBef>
              <a:buNone/>
              <a:defRPr sz="343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10754546" y="6196798"/>
            <a:ext cx="985810" cy="19031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8470" y="560065"/>
            <a:ext cx="2598922" cy="383814"/>
          </a:xfrm>
          <a:prstGeom prst="rect">
            <a:avLst/>
          </a:prstGeom>
        </p:spPr>
      </p:pic>
    </p:spTree>
    <p:extLst>
      <p:ext uri="{BB962C8B-B14F-4D97-AF65-F5344CB8AC3E}">
        <p14:creationId xmlns:p14="http://schemas.microsoft.com/office/powerpoint/2010/main" val="4384268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rgbClr val="00188F"/>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1034" y="3877271"/>
            <a:ext cx="6271783" cy="1794661"/>
          </a:xfrm>
          <a:noFill/>
        </p:spPr>
        <p:txBody>
          <a:bodyPr lIns="146286" tIns="109714" rIns="146286" bIns="109714">
            <a:noAutofit/>
          </a:bodyPr>
          <a:lstStyle>
            <a:lvl1pPr marL="0" indent="0">
              <a:spcBef>
                <a:spcPts val="0"/>
              </a:spcBef>
              <a:buNone/>
              <a:defRPr sz="343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69233" y="2075840"/>
            <a:ext cx="9858042" cy="1801436"/>
          </a:xfrm>
          <a:noFill/>
        </p:spPr>
        <p:txBody>
          <a:bodyPr lIns="146286" tIns="91429" rIns="146286" bIns="91429" anchor="t" anchorCtr="0"/>
          <a:lstStyle>
            <a:lvl1pPr>
              <a:defRPr sz="5881" spc="-99"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10754546" y="6196318"/>
            <a:ext cx="985810" cy="191269"/>
          </a:xfrm>
          <a:prstGeom prst="rect">
            <a:avLst/>
          </a:prstGeom>
        </p:spPr>
      </p:pic>
      <p:pic>
        <p:nvPicPr>
          <p:cNvPr id="4" name="Picture 3" descr="Azure_logo_wht-03.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8468" y="560065"/>
            <a:ext cx="2598927" cy="383815"/>
          </a:xfrm>
          <a:prstGeom prst="rect">
            <a:avLst/>
          </a:prstGeom>
        </p:spPr>
      </p:pic>
    </p:spTree>
    <p:extLst>
      <p:ext uri="{BB962C8B-B14F-4D97-AF65-F5344CB8AC3E}">
        <p14:creationId xmlns:p14="http://schemas.microsoft.com/office/powerpoint/2010/main" val="57793250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pic>
        <p:nvPicPr>
          <p:cNvPr id="11"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2"/>
            <a:ext cx="12189059" cy="685799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userDrawn="1"/>
        </p:nvSpPr>
        <p:spPr bwMode="gray">
          <a:xfrm>
            <a:off x="269232" y="2084147"/>
            <a:ext cx="7169531" cy="3586208"/>
          </a:xfrm>
          <a:prstGeom prst="rect">
            <a:avLst/>
          </a:prstGeom>
          <a:solidFill>
            <a:srgbClr val="00BC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69232" y="2082443"/>
            <a:ext cx="7171086" cy="1794808"/>
          </a:xfrm>
          <a:noFill/>
        </p:spPr>
        <p:txBody>
          <a:bodyPr lIns="146286" tIns="91429" rIns="146286" bIns="91429" anchor="t" anchorCtr="0"/>
          <a:lstStyle>
            <a:lvl1pPr>
              <a:defRPr sz="5881" spc="-99" baseline="0">
                <a:solidFill>
                  <a:srgbClr val="00188F"/>
                </a:solidFill>
              </a:defRPr>
            </a:lvl1pPr>
          </a:lstStyle>
          <a:p>
            <a:r>
              <a:rPr lang="en-US" dirty="0" smtClean="0"/>
              <a:t>Presentation title</a:t>
            </a:r>
            <a:endParaRPr lang="en-US" dirty="0"/>
          </a:p>
        </p:txBody>
      </p:sp>
      <p:sp>
        <p:nvSpPr>
          <p:cNvPr id="3" name="Text Placeholder 2"/>
          <p:cNvSpPr>
            <a:spLocks noGrp="1"/>
          </p:cNvSpPr>
          <p:nvPr>
            <p:ph type="body" sz="quarter" idx="14"/>
          </p:nvPr>
        </p:nvSpPr>
        <p:spPr bwMode="ltGray">
          <a:xfrm>
            <a:off x="269233" y="3877257"/>
            <a:ext cx="7171086" cy="1789991"/>
          </a:xfrm>
        </p:spPr>
        <p:txBody>
          <a:bodyPr tIns="109714" bIns="109714">
            <a:noAutofit/>
          </a:bodyPr>
          <a:lstStyle>
            <a:lvl1pPr marL="0" indent="0">
              <a:spcBef>
                <a:spcPts val="0"/>
              </a:spcBef>
              <a:buNone/>
              <a:defRPr sz="3234">
                <a:solidFill>
                  <a:srgbClr val="00188F"/>
                </a:solidFill>
              </a:defRPr>
            </a:lvl1pPr>
          </a:lstStyle>
          <a:p>
            <a:pPr lvl="0"/>
            <a:r>
              <a:rPr lang="en-US" smtClean="0"/>
              <a:t>Click to edit Master text styles</a:t>
            </a:r>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448097" y="6182035"/>
            <a:ext cx="985810" cy="191269"/>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8" y="560065"/>
            <a:ext cx="2598927" cy="383814"/>
          </a:xfrm>
          <a:prstGeom prst="rect">
            <a:avLst/>
          </a:prstGeom>
        </p:spPr>
      </p:pic>
    </p:spTree>
    <p:extLst>
      <p:ext uri="{BB962C8B-B14F-4D97-AF65-F5344CB8AC3E}">
        <p14:creationId xmlns:p14="http://schemas.microsoft.com/office/powerpoint/2010/main" val="9940469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5 ">
    <p:spTree>
      <p:nvGrpSpPr>
        <p:cNvPr id="1" name=""/>
        <p:cNvGrpSpPr/>
        <p:nvPr/>
      </p:nvGrpSpPr>
      <p:grpSpPr>
        <a:xfrm>
          <a:off x="0" y="0"/>
          <a:ext cx="0" cy="0"/>
          <a:chOff x="0" y="0"/>
          <a:chExt cx="0" cy="0"/>
        </a:xfrm>
      </p:grpSpPr>
      <p:pic>
        <p:nvPicPr>
          <p:cNvPr id="17"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1"/>
            <a:ext cx="12178321" cy="6857999"/>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userDrawn="1"/>
        </p:nvSpPr>
        <p:spPr bwMode="gray">
          <a:xfrm>
            <a:off x="269232" y="1187644"/>
            <a:ext cx="7169531" cy="3586208"/>
          </a:xfrm>
          <a:prstGeom prst="rect">
            <a:avLst/>
          </a:prstGeom>
          <a:solidFill>
            <a:srgbClr val="00188F">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69232" y="1187645"/>
            <a:ext cx="7169531" cy="1793108"/>
          </a:xfrm>
          <a:noFill/>
        </p:spPr>
        <p:txBody>
          <a:bodyPr lIns="146286" tIns="91429" rIns="146286" bIns="91429" anchor="t" anchorCtr="0"/>
          <a:lstStyle>
            <a:lvl1pPr>
              <a:defRPr sz="5881" spc="-99" baseline="0">
                <a:gradFill>
                  <a:gsLst>
                    <a:gs pos="0">
                      <a:srgbClr val="FFFFFF"/>
                    </a:gs>
                    <a:gs pos="100000">
                      <a:srgbClr val="FFFFFF"/>
                    </a:gs>
                  </a:gsLst>
                  <a:lin ang="5400000" scaled="0"/>
                </a:gradFill>
              </a:defRPr>
            </a:lvl1pPr>
          </a:lstStyle>
          <a:p>
            <a:r>
              <a:rPr lang="en-US" dirty="0" smtClean="0"/>
              <a:t>Presentation title</a:t>
            </a:r>
            <a:endParaRPr lang="en-US" dirty="0"/>
          </a:p>
        </p:txBody>
      </p:sp>
      <p:sp>
        <p:nvSpPr>
          <p:cNvPr id="7" name="Text Placeholder 4"/>
          <p:cNvSpPr>
            <a:spLocks noGrp="1"/>
          </p:cNvSpPr>
          <p:nvPr>
            <p:ph type="body" sz="quarter" idx="12" hasCustomPrompt="1"/>
          </p:nvPr>
        </p:nvSpPr>
        <p:spPr bwMode="ltGray">
          <a:xfrm>
            <a:off x="269232" y="2971410"/>
            <a:ext cx="7169531" cy="1794661"/>
          </a:xfrm>
          <a:noFill/>
        </p:spPr>
        <p:txBody>
          <a:bodyPr lIns="146286" tIns="109714" rIns="146286" bIns="109714">
            <a:noAutofit/>
          </a:bodyPr>
          <a:lstStyle>
            <a:lvl1pPr marL="0" indent="0">
              <a:spcBef>
                <a:spcPts val="0"/>
              </a:spcBef>
              <a:buNone/>
              <a:defRPr sz="3234" spc="0" baseline="0">
                <a:gradFill>
                  <a:gsLst>
                    <a:gs pos="1250">
                      <a:srgbClr val="FFFFFF"/>
                    </a:gs>
                    <a:gs pos="99000">
                      <a:srgbClr val="FFFFFF"/>
                    </a:gs>
                  </a:gsLst>
                  <a:lin ang="5400000" scaled="0"/>
                </a:gradFill>
                <a:latin typeface="+mj-lt"/>
              </a:defRPr>
            </a:lvl1pPr>
          </a:lstStyle>
          <a:p>
            <a:pPr lvl="0"/>
            <a:r>
              <a:rPr lang="en-US" dirty="0" smtClean="0"/>
              <a:t>Speaker Name</a:t>
            </a:r>
          </a:p>
        </p:txBody>
      </p:sp>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650675" y="6164664"/>
            <a:ext cx="985810" cy="191269"/>
          </a:xfrm>
          <a:prstGeom prst="rect">
            <a:avLst/>
          </a:prstGeom>
        </p:spPr>
      </p:pic>
      <p:pic>
        <p:nvPicPr>
          <p:cNvPr id="11" name="Picture 10" descr="Azure_logo_wht-03.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8" y="560065"/>
            <a:ext cx="2598927" cy="383815"/>
          </a:xfrm>
          <a:prstGeom prst="rect">
            <a:avLst/>
          </a:prstGeom>
        </p:spPr>
      </p:pic>
    </p:spTree>
    <p:extLst>
      <p:ext uri="{BB962C8B-B14F-4D97-AF65-F5344CB8AC3E}">
        <p14:creationId xmlns:p14="http://schemas.microsoft.com/office/powerpoint/2010/main" val="19454186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6 ">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8" y="0"/>
            <a:ext cx="12188389" cy="686076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754546" y="6196665"/>
            <a:ext cx="985810" cy="191269"/>
          </a:xfrm>
          <a:prstGeom prst="rect">
            <a:avLst/>
          </a:prstGeom>
        </p:spPr>
      </p:pic>
      <p:sp>
        <p:nvSpPr>
          <p:cNvPr id="12" name="Rectangle 11"/>
          <p:cNvSpPr/>
          <p:nvPr userDrawn="1"/>
        </p:nvSpPr>
        <p:spPr bwMode="gray">
          <a:xfrm>
            <a:off x="269232" y="1187620"/>
            <a:ext cx="7169531" cy="4482760"/>
          </a:xfrm>
          <a:prstGeom prst="rect">
            <a:avLst/>
          </a:prstGeom>
          <a:solidFill>
            <a:srgbClr val="00188F">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itle 1"/>
          <p:cNvSpPr>
            <a:spLocks noGrp="1"/>
          </p:cNvSpPr>
          <p:nvPr>
            <p:ph type="title" hasCustomPrompt="1"/>
          </p:nvPr>
        </p:nvSpPr>
        <p:spPr bwMode="ltGray">
          <a:xfrm>
            <a:off x="269169" y="1187620"/>
            <a:ext cx="7169531" cy="1793108"/>
          </a:xfrm>
          <a:noFill/>
        </p:spPr>
        <p:txBody>
          <a:bodyPr lIns="146286" tIns="91429" rIns="146286" bIns="91429" anchor="t" anchorCtr="0"/>
          <a:lstStyle>
            <a:lvl1pPr>
              <a:defRPr sz="5881" spc="-99" baseline="0">
                <a:gradFill>
                  <a:gsLst>
                    <a:gs pos="0">
                      <a:srgbClr val="FFFFFF"/>
                    </a:gs>
                    <a:gs pos="100000">
                      <a:srgbClr val="FFFFFF"/>
                    </a:gs>
                  </a:gsLst>
                  <a:lin ang="5400000" scaled="0"/>
                </a:gradFill>
              </a:defRPr>
            </a:lvl1pPr>
          </a:lstStyle>
          <a:p>
            <a:r>
              <a:rPr lang="en-US" dirty="0" smtClean="0"/>
              <a:t>Presentation title</a:t>
            </a:r>
            <a:endParaRPr lang="en-US" dirty="0"/>
          </a:p>
        </p:txBody>
      </p:sp>
      <p:sp>
        <p:nvSpPr>
          <p:cNvPr id="15" name="Text Placeholder 4"/>
          <p:cNvSpPr>
            <a:spLocks noGrp="1"/>
          </p:cNvSpPr>
          <p:nvPr>
            <p:ph type="body" sz="quarter" idx="12" hasCustomPrompt="1"/>
          </p:nvPr>
        </p:nvSpPr>
        <p:spPr bwMode="ltGray">
          <a:xfrm>
            <a:off x="269232" y="2971385"/>
            <a:ext cx="7169531" cy="1794661"/>
          </a:xfrm>
          <a:noFill/>
        </p:spPr>
        <p:txBody>
          <a:bodyPr lIns="146286" tIns="109714" rIns="146286" bIns="109714">
            <a:noAutofit/>
          </a:bodyPr>
          <a:lstStyle>
            <a:lvl1pPr marL="0" indent="0">
              <a:spcBef>
                <a:spcPts val="0"/>
              </a:spcBef>
              <a:buNone/>
              <a:defRPr sz="3234" spc="0" baseline="0">
                <a:gradFill>
                  <a:gsLst>
                    <a:gs pos="1250">
                      <a:srgbClr val="FFFFFF"/>
                    </a:gs>
                    <a:gs pos="99000">
                      <a:srgbClr val="FFFFFF"/>
                    </a:gs>
                  </a:gsLst>
                  <a:lin ang="5400000" scaled="0"/>
                </a:gradFill>
                <a:latin typeface="+mj-lt"/>
              </a:defRPr>
            </a:lvl1pPr>
          </a:lstStyle>
          <a:p>
            <a:pPr lvl="0"/>
            <a:r>
              <a:rPr lang="en-US" dirty="0" smtClean="0"/>
              <a:t>Speaker Name</a:t>
            </a:r>
          </a:p>
        </p:txBody>
      </p:sp>
      <p:pic>
        <p:nvPicPr>
          <p:cNvPr id="9" name="Picture 8" descr="Azure_logo_wht-03.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8" y="4953121"/>
            <a:ext cx="2598927" cy="383815"/>
          </a:xfrm>
          <a:prstGeom prst="rect">
            <a:avLst/>
          </a:prstGeom>
        </p:spPr>
      </p:pic>
    </p:spTree>
    <p:extLst>
      <p:ext uri="{BB962C8B-B14F-4D97-AF65-F5344CB8AC3E}">
        <p14:creationId xmlns:p14="http://schemas.microsoft.com/office/powerpoint/2010/main" val="31156859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7">
    <p:spTree>
      <p:nvGrpSpPr>
        <p:cNvPr id="1" name=""/>
        <p:cNvGrpSpPr/>
        <p:nvPr/>
      </p:nvGrpSpPr>
      <p:grpSpPr>
        <a:xfrm>
          <a:off x="0" y="0"/>
          <a:ext cx="0" cy="0"/>
          <a:chOff x="0" y="0"/>
          <a:chExt cx="0" cy="0"/>
        </a:xfrm>
      </p:grpSpPr>
      <p:pic>
        <p:nvPicPr>
          <p:cNvPr id="22" name="Picture 2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32" y="1"/>
            <a:ext cx="12179361" cy="6857999"/>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650675" y="6164664"/>
            <a:ext cx="985810" cy="191269"/>
          </a:xfrm>
          <a:prstGeom prst="rect">
            <a:avLst/>
          </a:prstGeom>
        </p:spPr>
      </p:pic>
      <p:sp>
        <p:nvSpPr>
          <p:cNvPr id="13" name="Rectangle 12"/>
          <p:cNvSpPr/>
          <p:nvPr userDrawn="1"/>
        </p:nvSpPr>
        <p:spPr bwMode="gray">
          <a:xfrm>
            <a:off x="269232" y="2084147"/>
            <a:ext cx="7169531" cy="3586208"/>
          </a:xfrm>
          <a:prstGeom prst="rect">
            <a:avLst/>
          </a:prstGeom>
          <a:solidFill>
            <a:srgbClr val="00BC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itle 1"/>
          <p:cNvSpPr>
            <a:spLocks noGrp="1"/>
          </p:cNvSpPr>
          <p:nvPr>
            <p:ph type="title" hasCustomPrompt="1"/>
          </p:nvPr>
        </p:nvSpPr>
        <p:spPr bwMode="ltGray">
          <a:xfrm>
            <a:off x="269232" y="2082443"/>
            <a:ext cx="7169531" cy="1794808"/>
          </a:xfrm>
          <a:noFill/>
        </p:spPr>
        <p:txBody>
          <a:bodyPr lIns="146286" tIns="91429" rIns="146286" bIns="91429" anchor="t" anchorCtr="0"/>
          <a:lstStyle>
            <a:lvl1pPr>
              <a:defRPr sz="5293" spc="-99" baseline="0">
                <a:solidFill>
                  <a:srgbClr val="00188F"/>
                </a:solidFill>
              </a:defRPr>
            </a:lvl1pPr>
          </a:lstStyle>
          <a:p>
            <a:r>
              <a:rPr lang="en-US" dirty="0" smtClean="0"/>
              <a:t>Presentation title</a:t>
            </a:r>
            <a:endParaRPr lang="en-US" dirty="0"/>
          </a:p>
        </p:txBody>
      </p:sp>
      <p:sp>
        <p:nvSpPr>
          <p:cNvPr id="15" name="Text Placeholder 2"/>
          <p:cNvSpPr>
            <a:spLocks noGrp="1"/>
          </p:cNvSpPr>
          <p:nvPr>
            <p:ph type="body" sz="quarter" idx="14"/>
          </p:nvPr>
        </p:nvSpPr>
        <p:spPr bwMode="ltGray">
          <a:xfrm>
            <a:off x="269232" y="3877257"/>
            <a:ext cx="7169531" cy="1789991"/>
          </a:xfrm>
        </p:spPr>
        <p:txBody>
          <a:bodyPr tIns="109714" bIns="109714">
            <a:noAutofit/>
          </a:bodyPr>
          <a:lstStyle>
            <a:lvl1pPr marL="0" indent="0">
              <a:spcBef>
                <a:spcPts val="0"/>
              </a:spcBef>
              <a:buNone/>
              <a:defRPr sz="3234">
                <a:solidFill>
                  <a:srgbClr val="00188F"/>
                </a:solidFill>
              </a:defRPr>
            </a:lvl1pPr>
          </a:lstStyle>
          <a:p>
            <a:pPr lvl="0"/>
            <a:r>
              <a:rPr lang="en-US" smtClean="0"/>
              <a:t>Click to edit Master text styles</a:t>
            </a:r>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8" y="560065"/>
            <a:ext cx="2598927" cy="383814"/>
          </a:xfrm>
          <a:prstGeom prst="rect">
            <a:avLst/>
          </a:prstGeom>
        </p:spPr>
      </p:pic>
    </p:spTree>
    <p:extLst>
      <p:ext uri="{BB962C8B-B14F-4D97-AF65-F5344CB8AC3E}">
        <p14:creationId xmlns:p14="http://schemas.microsoft.com/office/powerpoint/2010/main" val="19471839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1520412128"/>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8">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9"/>
            <a:ext cx="12188825" cy="6855702"/>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440052" y="6164664"/>
            <a:ext cx="985810" cy="191269"/>
          </a:xfrm>
          <a:prstGeom prst="rect">
            <a:avLst/>
          </a:prstGeom>
        </p:spPr>
      </p:pic>
      <p:sp>
        <p:nvSpPr>
          <p:cNvPr id="10" name="Rectangle 9"/>
          <p:cNvSpPr/>
          <p:nvPr userDrawn="1"/>
        </p:nvSpPr>
        <p:spPr bwMode="gray">
          <a:xfrm>
            <a:off x="269232" y="1187620"/>
            <a:ext cx="7169531" cy="3586208"/>
          </a:xfrm>
          <a:prstGeom prst="rect">
            <a:avLst/>
          </a:prstGeom>
          <a:solidFill>
            <a:srgbClr val="00BC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bwMode="ltGray">
          <a:xfrm>
            <a:off x="269169" y="1187620"/>
            <a:ext cx="7169531" cy="1793108"/>
          </a:xfrm>
          <a:noFill/>
        </p:spPr>
        <p:txBody>
          <a:bodyPr lIns="146286" tIns="91429" rIns="146286" bIns="91429" anchor="t" anchorCtr="0"/>
          <a:lstStyle>
            <a:lvl1pPr>
              <a:defRPr sz="5881" spc="-99" baseline="0">
                <a:solidFill>
                  <a:srgbClr val="000000"/>
                </a:solidFill>
              </a:defRPr>
            </a:lvl1pPr>
          </a:lstStyle>
          <a:p>
            <a:r>
              <a:rPr lang="en-US" dirty="0" smtClean="0"/>
              <a:t>Presentation title</a:t>
            </a:r>
            <a:endParaRPr lang="en-US" dirty="0"/>
          </a:p>
        </p:txBody>
      </p:sp>
      <p:sp>
        <p:nvSpPr>
          <p:cNvPr id="12" name="Text Placeholder 4"/>
          <p:cNvSpPr>
            <a:spLocks noGrp="1"/>
          </p:cNvSpPr>
          <p:nvPr>
            <p:ph type="body" sz="quarter" idx="12" hasCustomPrompt="1"/>
          </p:nvPr>
        </p:nvSpPr>
        <p:spPr bwMode="ltGray">
          <a:xfrm>
            <a:off x="269232" y="2971385"/>
            <a:ext cx="7169531" cy="1794661"/>
          </a:xfrm>
          <a:noFill/>
        </p:spPr>
        <p:txBody>
          <a:bodyPr lIns="146286" tIns="109714" rIns="146286" bIns="109714">
            <a:noAutofit/>
          </a:bodyPr>
          <a:lstStyle>
            <a:lvl1pPr marL="0" indent="0">
              <a:spcBef>
                <a:spcPts val="0"/>
              </a:spcBef>
              <a:buNone/>
              <a:defRPr sz="3234" spc="0" baseline="0">
                <a:solidFill>
                  <a:srgbClr val="000000"/>
                </a:solidFill>
                <a:latin typeface="+mj-lt"/>
              </a:defRPr>
            </a:lvl1pPr>
          </a:lstStyle>
          <a:p>
            <a:pPr lvl="0"/>
            <a:r>
              <a:rPr lang="en-US" dirty="0" smtClean="0"/>
              <a:t>Speaker Name</a:t>
            </a:r>
          </a:p>
        </p:txBody>
      </p:sp>
      <p:pic>
        <p:nvPicPr>
          <p:cNvPr id="13" name="Picture 12" descr="Azure_logo_wht-03.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8" y="560065"/>
            <a:ext cx="2598927" cy="383815"/>
          </a:xfrm>
          <a:prstGeom prst="rect">
            <a:avLst/>
          </a:prstGeom>
        </p:spPr>
      </p:pic>
    </p:spTree>
    <p:extLst>
      <p:ext uri="{BB962C8B-B14F-4D97-AF65-F5344CB8AC3E}">
        <p14:creationId xmlns:p14="http://schemas.microsoft.com/office/powerpoint/2010/main" val="7998935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69232" y="1187644"/>
            <a:ext cx="9858042" cy="2689632"/>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auto">
          <a:xfrm>
            <a:off x="269170" y="1186357"/>
            <a:ext cx="9856549" cy="2697988"/>
          </a:xfrm>
          <a:noFill/>
        </p:spPr>
        <p:txBody>
          <a:bodyPr tIns="91429" bIns="91429" anchor="t" anchorCtr="0"/>
          <a:lstStyle>
            <a:lvl1pPr>
              <a:defRPr sz="7057" spc="-99"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69171" y="3877278"/>
            <a:ext cx="9858105" cy="1793881"/>
          </a:xfrm>
          <a:noFill/>
        </p:spPr>
        <p:txBody>
          <a:bodyPr lIns="182856" tIns="146286" rIns="182856" bIns="146286">
            <a:noAutofit/>
          </a:bodyPr>
          <a:lstStyle>
            <a:lvl1pPr marL="0" indent="0">
              <a:spcBef>
                <a:spcPts val="0"/>
              </a:spcBef>
              <a:buNone/>
              <a:defRPr sz="3430"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6934585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rgbClr val="00188F"/>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69232" y="1187644"/>
            <a:ext cx="9858042" cy="2689632"/>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170" y="1186357"/>
            <a:ext cx="9856549" cy="2697988"/>
          </a:xfrm>
          <a:noFill/>
        </p:spPr>
        <p:txBody>
          <a:bodyPr tIns="91429" bIns="91429" anchor="t" anchorCtr="0"/>
          <a:lstStyle>
            <a:lvl1pPr>
              <a:defRPr sz="7057" spc="-99" baseline="0">
                <a:solidFill>
                  <a:srgbClr val="00188F"/>
                </a:soli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69171" y="3877278"/>
            <a:ext cx="9858105" cy="1793881"/>
          </a:xfrm>
          <a:noFill/>
        </p:spPr>
        <p:txBody>
          <a:bodyPr lIns="182856" tIns="146286" rIns="182856" bIns="146286">
            <a:noAutofit/>
          </a:bodyPr>
          <a:lstStyle>
            <a:lvl1pPr marL="0" indent="0">
              <a:spcBef>
                <a:spcPts val="0"/>
              </a:spcBef>
              <a:buNone/>
              <a:defRPr sz="3430"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66314773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69232" y="1187644"/>
            <a:ext cx="9858042" cy="2689632"/>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170" y="1186357"/>
            <a:ext cx="9856549" cy="2697988"/>
          </a:xfrm>
          <a:noFill/>
        </p:spPr>
        <p:txBody>
          <a:bodyPr tIns="91429" bIns="91429" anchor="t" anchorCtr="0"/>
          <a:lstStyle>
            <a:lvl1pPr>
              <a:defRPr sz="7057" spc="-99" baseline="0">
                <a:solidFill>
                  <a:srgbClr val="00188F"/>
                </a:solidFill>
              </a:defRPr>
            </a:lvl1pPr>
          </a:lstStyle>
          <a:p>
            <a:r>
              <a:rPr lang="en-US" dirty="0" smtClean="0"/>
              <a:t>Video title</a:t>
            </a:r>
            <a:endParaRPr lang="en-US" dirty="0"/>
          </a:p>
        </p:txBody>
      </p:sp>
    </p:spTree>
    <p:extLst>
      <p:ext uri="{BB962C8B-B14F-4D97-AF65-F5344CB8AC3E}">
        <p14:creationId xmlns:p14="http://schemas.microsoft.com/office/powerpoint/2010/main" val="30139290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rgbClr val="00BCF2"/>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69232" y="1187644"/>
            <a:ext cx="9858042" cy="2689632"/>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170" y="1186357"/>
            <a:ext cx="9856549" cy="2697988"/>
          </a:xfrm>
          <a:noFill/>
        </p:spPr>
        <p:txBody>
          <a:bodyPr tIns="91429" bIns="91429" anchor="t" anchorCtr="0"/>
          <a:lstStyle>
            <a:lvl1pPr>
              <a:defRPr sz="7057" spc="-99"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93319646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chemeClr val="tx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269169" y="1187620"/>
            <a:ext cx="8065697" cy="5200312"/>
          </a:xfrm>
          <a:noFill/>
        </p:spPr>
        <p:txBody>
          <a:bodyPr tIns="91429" bIns="91429" anchor="t" anchorCtr="0"/>
          <a:lstStyle>
            <a:lvl1pPr marL="0" marR="0" indent="0" algn="l" defTabSz="914064" rtl="0" eaLnBrk="1" fontAlgn="auto" latinLnBrk="0" hangingPunct="1">
              <a:lnSpc>
                <a:spcPct val="90000"/>
              </a:lnSpc>
              <a:spcBef>
                <a:spcPct val="0"/>
              </a:spcBef>
              <a:spcAft>
                <a:spcPts val="0"/>
              </a:spcAft>
              <a:buClrTx/>
              <a:buSzTx/>
              <a:buFontTx/>
              <a:buNone/>
              <a:tabLst/>
              <a:defRPr lang="en-US" sz="5881" smtClean="0">
                <a:solidFill>
                  <a:srgbClr val="FFFFFF"/>
                </a:solidFill>
              </a:defRPr>
            </a:lvl1pPr>
          </a:lstStyle>
          <a:p>
            <a:r>
              <a:rPr lang="en-US" dirty="0" smtClean="0"/>
              <a:t>Big statement</a:t>
            </a:r>
            <a:endParaRPr lang="en-US" dirty="0"/>
          </a:p>
        </p:txBody>
      </p:sp>
    </p:spTree>
    <p:extLst>
      <p:ext uri="{BB962C8B-B14F-4D97-AF65-F5344CB8AC3E}">
        <p14:creationId xmlns:p14="http://schemas.microsoft.com/office/powerpoint/2010/main" val="365797344"/>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Custom Layout">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269169" y="1187620"/>
            <a:ext cx="8065697" cy="5200312"/>
          </a:xfrm>
          <a:noFill/>
        </p:spPr>
        <p:txBody>
          <a:bodyPr tIns="91429" bIns="91429" anchor="t" anchorCtr="0"/>
          <a:lstStyle>
            <a:lvl1pPr marL="0" marR="0" indent="0" algn="l" defTabSz="914064" rtl="0" eaLnBrk="1" fontAlgn="auto" latinLnBrk="0" hangingPunct="1">
              <a:lnSpc>
                <a:spcPct val="90000"/>
              </a:lnSpc>
              <a:spcBef>
                <a:spcPct val="0"/>
              </a:spcBef>
              <a:spcAft>
                <a:spcPts val="0"/>
              </a:spcAft>
              <a:buClrTx/>
              <a:buSzTx/>
              <a:buFontTx/>
              <a:buNone/>
              <a:tabLst/>
              <a:defRPr lang="en-US" sz="5881" smtClean="0">
                <a:solidFill>
                  <a:schemeClr val="tx2"/>
                </a:solidFill>
              </a:defRPr>
            </a:lvl1pPr>
          </a:lstStyle>
          <a:p>
            <a:r>
              <a:rPr lang="en-US" dirty="0" smtClean="0"/>
              <a:t>Big statement</a:t>
            </a:r>
            <a:endParaRPr lang="en-US" dirty="0"/>
          </a:p>
        </p:txBody>
      </p:sp>
    </p:spTree>
    <p:extLst>
      <p:ext uri="{BB962C8B-B14F-4D97-AF65-F5344CB8AC3E}">
        <p14:creationId xmlns:p14="http://schemas.microsoft.com/office/powerpoint/2010/main" val="642056992"/>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rgbClr val="00188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084173"/>
            <a:ext cx="11650488" cy="1796217"/>
          </a:xfrm>
          <a:noFill/>
        </p:spPr>
        <p:txBody>
          <a:bodyPr tIns="91429" bIns="91429" anchor="t" anchorCtr="0"/>
          <a:lstStyle>
            <a:lvl1pPr>
              <a:defRPr sz="8625" spc="-99"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1331509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rgbClr val="00BCF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084173"/>
            <a:ext cx="11650488" cy="1796217"/>
          </a:xfrm>
          <a:noFill/>
        </p:spPr>
        <p:txBody>
          <a:bodyPr tIns="91429" bIns="91429" anchor="t" anchorCtr="0"/>
          <a:lstStyle>
            <a:lvl1pPr>
              <a:defRPr sz="8625" spc="-99" baseline="0">
                <a:solidFill>
                  <a:srgbClr val="00188F"/>
                </a:solidFill>
              </a:defRPr>
            </a:lvl1pPr>
          </a:lstStyle>
          <a:p>
            <a:r>
              <a:rPr lang="en-US" dirty="0" smtClean="0"/>
              <a:t>Section title</a:t>
            </a:r>
            <a:endParaRPr lang="en-US" dirty="0"/>
          </a:p>
        </p:txBody>
      </p:sp>
    </p:spTree>
    <p:extLst>
      <p:ext uri="{BB962C8B-B14F-4D97-AF65-F5344CB8AC3E}">
        <p14:creationId xmlns:p14="http://schemas.microsoft.com/office/powerpoint/2010/main" val="3418885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4" name="Picture 3" descr="6977_Azure_Cloud_Full_091112.jpg"/>
          <p:cNvPicPr>
            <a:picLocks noChangeAspect="1"/>
          </p:cNvPicPr>
          <p:nvPr userDrawn="1"/>
        </p:nvPicPr>
        <p:blipFill rotWithShape="1">
          <a:blip r:embed="rId2">
            <a:extLst>
              <a:ext uri="{28A0092B-C50C-407E-A947-70E740481C1C}">
                <a14:useLocalDpi xmlns:a14="http://schemas.microsoft.com/office/drawing/2010/main" val="0"/>
              </a:ext>
            </a:extLst>
          </a:blip>
          <a:srcRect t="6812" r="35790" b="16230"/>
          <a:stretch/>
        </p:blipFill>
        <p:spPr>
          <a:xfrm>
            <a:off x="5527860" y="0"/>
            <a:ext cx="6660966" cy="6858001"/>
          </a:xfrm>
          <a:prstGeom prst="rect">
            <a:avLst/>
          </a:prstGeom>
        </p:spPr>
      </p:pic>
      <p:sp>
        <p:nvSpPr>
          <p:cNvPr id="3" name="Title 1"/>
          <p:cNvSpPr>
            <a:spLocks noGrp="1"/>
          </p:cNvSpPr>
          <p:nvPr>
            <p:ph type="title" hasCustomPrompt="1"/>
          </p:nvPr>
        </p:nvSpPr>
        <p:spPr>
          <a:xfrm>
            <a:off x="269169" y="2084173"/>
            <a:ext cx="11650488" cy="1796217"/>
          </a:xfrm>
          <a:noFill/>
        </p:spPr>
        <p:txBody>
          <a:bodyPr tIns="91429" bIns="91429" anchor="t" anchorCtr="0"/>
          <a:lstStyle>
            <a:lvl1pPr>
              <a:defRPr sz="8625" spc="-99" baseline="0">
                <a:solidFill>
                  <a:schemeClr val="tx2"/>
                </a:solidFill>
              </a:defRPr>
            </a:lvl1pPr>
          </a:lstStyle>
          <a:p>
            <a:r>
              <a:rPr lang="en-US" dirty="0" smtClean="0"/>
              <a:t>Section title goes here</a:t>
            </a:r>
            <a:endParaRPr lang="en-US" dirty="0"/>
          </a:p>
        </p:txBody>
      </p:sp>
    </p:spTree>
    <p:extLst>
      <p:ext uri="{BB962C8B-B14F-4D97-AF65-F5344CB8AC3E}">
        <p14:creationId xmlns:p14="http://schemas.microsoft.com/office/powerpoint/2010/main" val="3375813167"/>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_Custom Layout">
    <p:bg>
      <p:bgPr>
        <a:solidFill>
          <a:schemeClr val="tx2"/>
        </a:solidFill>
        <a:effectLst/>
      </p:bgPr>
    </p:bg>
    <p:spTree>
      <p:nvGrpSpPr>
        <p:cNvPr id="1" name=""/>
        <p:cNvGrpSpPr/>
        <p:nvPr/>
      </p:nvGrpSpPr>
      <p:grpSpPr>
        <a:xfrm>
          <a:off x="0" y="0"/>
          <a:ext cx="0" cy="0"/>
          <a:chOff x="0" y="0"/>
          <a:chExt cx="0" cy="0"/>
        </a:xfrm>
      </p:grpSpPr>
      <p:sp>
        <p:nvSpPr>
          <p:cNvPr id="4" name="Rectangle 3"/>
          <p:cNvSpPr>
            <a:spLocks/>
          </p:cNvSpPr>
          <p:nvPr userDrawn="1"/>
        </p:nvSpPr>
        <p:spPr bwMode="auto">
          <a:xfrm>
            <a:off x="264511" y="1456608"/>
            <a:ext cx="4485615" cy="421339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8" tIns="143373" rIns="182818" bIns="143373" numCol="1" spcCol="0" rtlCol="0" fromWordArt="0" anchor="t" anchorCtr="0" forceAA="0" compatLnSpc="1">
            <a:prstTxWarp prst="textNoShape">
              <a:avLst/>
            </a:prstTxWarp>
            <a:noAutofit/>
          </a:bodyPr>
          <a:lstStyle/>
          <a:p>
            <a:pPr defTabSz="913798" fontAlgn="base">
              <a:lnSpc>
                <a:spcPct val="90000"/>
              </a:lnSpc>
              <a:spcBef>
                <a:spcPct val="0"/>
              </a:spcBef>
              <a:spcAft>
                <a:spcPct val="0"/>
              </a:spcAft>
            </a:pPr>
            <a:endParaRPr lang="en-US" sz="1960" dirty="0">
              <a:solidFill>
                <a:srgbClr val="00188F"/>
              </a:solidFill>
              <a:ea typeface="Segoe UI" pitchFamily="34" charset="0"/>
              <a:cs typeface="Segoe UI" pitchFamily="34" charset="0"/>
            </a:endParaRPr>
          </a:p>
        </p:txBody>
      </p:sp>
      <p:sp>
        <p:nvSpPr>
          <p:cNvPr id="8" name="Text Placeholder 5"/>
          <p:cNvSpPr>
            <a:spLocks noGrp="1"/>
          </p:cNvSpPr>
          <p:nvPr>
            <p:ph type="body" sz="quarter" idx="11"/>
          </p:nvPr>
        </p:nvSpPr>
        <p:spPr>
          <a:xfrm>
            <a:off x="5018620" y="1456606"/>
            <a:ext cx="6722109" cy="1975006"/>
          </a:xfrm>
        </p:spPr>
        <p:txBody>
          <a:bodyPr/>
          <a:lstStyle>
            <a:lvl1pPr marL="0" indent="0">
              <a:buNone/>
              <a:defRPr>
                <a:solidFill>
                  <a:srgbClr val="FFFFFF"/>
                </a:solidFill>
              </a:defRPr>
            </a:lvl1pPr>
            <a:lvl2pPr marL="0" indent="0">
              <a:buFontTx/>
              <a:buNone/>
              <a:defRPr sz="1960">
                <a:solidFill>
                  <a:srgbClr val="FFFFFF"/>
                </a:solidFill>
              </a:defRPr>
            </a:lvl2pPr>
            <a:lvl3pPr marL="224022" indent="0">
              <a:buNone/>
              <a:defRPr>
                <a:solidFill>
                  <a:srgbClr val="FFFFFF"/>
                </a:solidFill>
              </a:defRPr>
            </a:lvl3pPr>
            <a:lvl4pPr marL="448044" indent="0">
              <a:buNone/>
              <a:defRPr>
                <a:solidFill>
                  <a:srgbClr val="FFFFFF"/>
                </a:solidFill>
              </a:defRPr>
            </a:lvl4pPr>
            <a:lvl5pPr marL="672066" indent="0">
              <a:buNone/>
              <a:defRPr>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35862735"/>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312">
                <a:solidFill>
                  <a:schemeClr val="tx2"/>
                </a:solidFill>
              </a:defRPr>
            </a:lvl1pPr>
          </a:lstStyle>
          <a:p>
            <a:r>
              <a:rPr lang="en-US" smtClean="0"/>
              <a:t>Click to edit Master title style</a:t>
            </a:r>
            <a:endParaRPr lang="en-US" dirty="0"/>
          </a:p>
        </p:txBody>
      </p:sp>
      <p:sp>
        <p:nvSpPr>
          <p:cNvPr id="7" name="Rectangle 6"/>
          <p:cNvSpPr/>
          <p:nvPr userDrawn="1"/>
        </p:nvSpPr>
        <p:spPr bwMode="auto">
          <a:xfrm>
            <a:off x="0" y="1187622"/>
            <a:ext cx="3853935" cy="3944808"/>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916"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userDrawn="1"/>
        </p:nvSpPr>
        <p:spPr bwMode="auto">
          <a:xfrm>
            <a:off x="3853958" y="1187622"/>
            <a:ext cx="3853935" cy="394480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916"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userDrawn="1"/>
        </p:nvSpPr>
        <p:spPr bwMode="auto">
          <a:xfrm>
            <a:off x="7707539" y="1187622"/>
            <a:ext cx="3853935" cy="39448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916"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Text Placeholder 5"/>
          <p:cNvSpPr>
            <a:spLocks noGrp="1"/>
          </p:cNvSpPr>
          <p:nvPr>
            <p:ph type="body" sz="quarter" idx="10" hasCustomPrompt="1"/>
          </p:nvPr>
        </p:nvSpPr>
        <p:spPr>
          <a:xfrm>
            <a:off x="269169" y="5132430"/>
            <a:ext cx="3405553" cy="457661"/>
          </a:xfrm>
        </p:spPr>
        <p:txBody>
          <a:bodyPr/>
          <a:lstStyle>
            <a:lvl1pPr marL="0" indent="0">
              <a:buNone/>
              <a:defRPr>
                <a:gradFill>
                  <a:gsLst>
                    <a:gs pos="1250">
                      <a:schemeClr val="tx1"/>
                    </a:gs>
                    <a:gs pos="99000">
                      <a:schemeClr val="tx1"/>
                    </a:gs>
                  </a:gsLst>
                  <a:lin ang="5400000" scaled="0"/>
                </a:gradFill>
              </a:defRPr>
            </a:lvl1pPr>
            <a:lvl2pPr marL="0" indent="0">
              <a:buFontTx/>
              <a:buNone/>
              <a:defRPr sz="1960"/>
            </a:lvl2pPr>
            <a:lvl3pPr marL="224022" indent="0">
              <a:buNone/>
              <a:defRPr/>
            </a:lvl3pPr>
            <a:lvl4pPr marL="448044" indent="0">
              <a:buNone/>
              <a:defRPr/>
            </a:lvl4pPr>
            <a:lvl5pPr marL="672066" indent="0">
              <a:buNone/>
              <a:defRPr/>
            </a:lvl5pPr>
          </a:lstStyle>
          <a:p>
            <a:pPr lvl="1"/>
            <a:r>
              <a:rPr lang="en-US" dirty="0" smtClean="0"/>
              <a:t>Second level</a:t>
            </a:r>
          </a:p>
        </p:txBody>
      </p:sp>
      <p:sp>
        <p:nvSpPr>
          <p:cNvPr id="18" name="Text Placeholder 5"/>
          <p:cNvSpPr>
            <a:spLocks noGrp="1"/>
          </p:cNvSpPr>
          <p:nvPr>
            <p:ph type="body" sz="quarter" idx="11" hasCustomPrompt="1"/>
          </p:nvPr>
        </p:nvSpPr>
        <p:spPr>
          <a:xfrm>
            <a:off x="3853958" y="5132430"/>
            <a:ext cx="3584789" cy="457661"/>
          </a:xfrm>
        </p:spPr>
        <p:txBody>
          <a:bodyPr/>
          <a:lstStyle>
            <a:lvl1pPr marL="0" indent="0">
              <a:buNone/>
              <a:defRPr>
                <a:gradFill>
                  <a:gsLst>
                    <a:gs pos="1250">
                      <a:schemeClr val="tx1"/>
                    </a:gs>
                    <a:gs pos="99000">
                      <a:schemeClr val="tx1"/>
                    </a:gs>
                  </a:gsLst>
                  <a:lin ang="5400000" scaled="0"/>
                </a:gradFill>
              </a:defRPr>
            </a:lvl1pPr>
            <a:lvl2pPr marL="0" indent="0">
              <a:buFontTx/>
              <a:buNone/>
              <a:defRPr sz="1960"/>
            </a:lvl2pPr>
            <a:lvl3pPr marL="224022" indent="0">
              <a:buNone/>
              <a:defRPr/>
            </a:lvl3pPr>
            <a:lvl4pPr marL="448044" indent="0">
              <a:buNone/>
              <a:defRPr/>
            </a:lvl4pPr>
            <a:lvl5pPr marL="672066" indent="0">
              <a:buNone/>
              <a:defRPr/>
            </a:lvl5pPr>
          </a:lstStyle>
          <a:p>
            <a:pPr lvl="1"/>
            <a:r>
              <a:rPr lang="en-US" dirty="0" smtClean="0"/>
              <a:t>Second level</a:t>
            </a:r>
          </a:p>
        </p:txBody>
      </p:sp>
      <p:sp>
        <p:nvSpPr>
          <p:cNvPr id="19" name="Text Placeholder 5"/>
          <p:cNvSpPr>
            <a:spLocks noGrp="1"/>
          </p:cNvSpPr>
          <p:nvPr>
            <p:ph type="body" sz="quarter" idx="12" hasCustomPrompt="1"/>
          </p:nvPr>
        </p:nvSpPr>
        <p:spPr>
          <a:xfrm>
            <a:off x="7707539" y="5132430"/>
            <a:ext cx="3584789" cy="457661"/>
          </a:xfrm>
        </p:spPr>
        <p:txBody>
          <a:bodyPr/>
          <a:lstStyle>
            <a:lvl1pPr marL="0" indent="0">
              <a:buNone/>
              <a:defRPr>
                <a:gradFill>
                  <a:gsLst>
                    <a:gs pos="1250">
                      <a:schemeClr val="tx1"/>
                    </a:gs>
                    <a:gs pos="99000">
                      <a:schemeClr val="tx1"/>
                    </a:gs>
                  </a:gsLst>
                  <a:lin ang="5400000" scaled="0"/>
                </a:gradFill>
              </a:defRPr>
            </a:lvl1pPr>
            <a:lvl2pPr marL="0" indent="0">
              <a:buFontTx/>
              <a:buNone/>
              <a:defRPr sz="1960"/>
            </a:lvl2pPr>
            <a:lvl3pPr marL="224022" indent="0">
              <a:buNone/>
              <a:defRPr/>
            </a:lvl3pPr>
            <a:lvl4pPr marL="448044" indent="0">
              <a:buNone/>
              <a:defRPr/>
            </a:lvl4pPr>
            <a:lvl5pPr marL="672066" indent="0">
              <a:buNone/>
              <a:defRPr/>
            </a:lvl5pPr>
          </a:lstStyle>
          <a:p>
            <a:pPr lvl="1"/>
            <a:r>
              <a:rPr lang="en-US" dirty="0" smtClean="0"/>
              <a:t>Second level</a:t>
            </a:r>
          </a:p>
        </p:txBody>
      </p:sp>
    </p:spTree>
    <p:extLst>
      <p:ext uri="{BB962C8B-B14F-4D97-AF65-F5344CB8AC3E}">
        <p14:creationId xmlns:p14="http://schemas.microsoft.com/office/powerpoint/2010/main" val="1290896673"/>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69169" y="1189177"/>
            <a:ext cx="11650488" cy="1985641"/>
          </a:xfrm>
        </p:spPr>
        <p:txBody>
          <a:bodyPr/>
          <a:lstStyle>
            <a:lvl1pPr marL="0" indent="0">
              <a:buNone/>
              <a:defRPr>
                <a:solidFill>
                  <a:srgbClr val="00188F"/>
                </a:solidFill>
              </a:defRPr>
            </a:lvl1pPr>
            <a:lvl2pPr marL="0" indent="0">
              <a:buFontTx/>
              <a:buNone/>
              <a:defRPr sz="1960"/>
            </a:lvl2pPr>
            <a:lvl3pPr marL="224022" indent="0">
              <a:buNone/>
              <a:defRPr/>
            </a:lvl3pPr>
            <a:lvl4pPr marL="448044" indent="0">
              <a:buNone/>
              <a:defRPr/>
            </a:lvl4pPr>
            <a:lvl5pPr marL="672066"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13826274"/>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69169" y="1189177"/>
            <a:ext cx="11650488" cy="1985641"/>
          </a:xfrm>
        </p:spPr>
        <p:txBody>
          <a:bodyPr/>
          <a:lstStyle>
            <a:lvl1pPr marL="0" indent="0">
              <a:buNone/>
              <a:defRPr>
                <a:gradFill>
                  <a:gsLst>
                    <a:gs pos="1250">
                      <a:schemeClr val="tx1"/>
                    </a:gs>
                    <a:gs pos="99000">
                      <a:schemeClr val="tx1"/>
                    </a:gs>
                  </a:gsLst>
                  <a:lin ang="5400000" scaled="0"/>
                </a:gradFill>
              </a:defRPr>
            </a:lvl1pPr>
            <a:lvl2pPr marL="0" indent="0">
              <a:buFontTx/>
              <a:buNone/>
              <a:defRPr sz="1960"/>
            </a:lvl2pPr>
            <a:lvl3pPr marL="224022" indent="0">
              <a:buNone/>
              <a:defRPr/>
            </a:lvl3pPr>
            <a:lvl4pPr marL="448044" indent="0">
              <a:buNone/>
              <a:defRPr/>
            </a:lvl4pPr>
            <a:lvl5pPr marL="672066"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97720528"/>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169" y="1189177"/>
            <a:ext cx="11650488" cy="2052647"/>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04801764"/>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169" y="1189177"/>
            <a:ext cx="11650488" cy="2052647"/>
          </a:xfrm>
        </p:spPr>
        <p:txBody>
          <a:bodyPr>
            <a:spAutoFit/>
          </a:bodyPr>
          <a:lstStyle>
            <a:lvl1pPr>
              <a:defRPr>
                <a:solidFill>
                  <a:srgbClr val="00188F"/>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17943750"/>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2" y="1189177"/>
            <a:ext cx="5377147" cy="2420188"/>
          </a:xfrm>
        </p:spPr>
        <p:txBody>
          <a:bodyPr wrap="square">
            <a:spAutoFit/>
          </a:bodyPr>
          <a:lstStyle>
            <a:lvl1pPr marL="0" indent="0">
              <a:spcBef>
                <a:spcPts val="1200"/>
              </a:spcBef>
              <a:buClr>
                <a:schemeClr val="tx1"/>
              </a:buClr>
              <a:buFont typeface="Wingdings" pitchFamily="2" charset="2"/>
              <a:buNone/>
              <a:defRPr sz="3430">
                <a:solidFill>
                  <a:srgbClr val="00188F"/>
                </a:solidFill>
              </a:defRPr>
            </a:lvl1pPr>
            <a:lvl2pPr marL="0" indent="0">
              <a:buNone/>
              <a:defRPr sz="1960"/>
            </a:lvl2pPr>
            <a:lvl3pPr marL="227133" indent="0">
              <a:buNone/>
              <a:tabLst/>
              <a:defRPr sz="1960"/>
            </a:lvl3pPr>
            <a:lvl4pPr marL="451156" indent="0">
              <a:buNone/>
              <a:defRPr/>
            </a:lvl4pPr>
            <a:lvl5pPr marL="67206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2" y="1189177"/>
            <a:ext cx="5377147" cy="2420188"/>
          </a:xfrm>
        </p:spPr>
        <p:txBody>
          <a:bodyPr wrap="square">
            <a:spAutoFit/>
          </a:bodyPr>
          <a:lstStyle>
            <a:lvl1pPr marL="0" indent="0">
              <a:spcBef>
                <a:spcPts val="1200"/>
              </a:spcBef>
              <a:buClr>
                <a:schemeClr val="tx1"/>
              </a:buClr>
              <a:buFont typeface="Wingdings" pitchFamily="2" charset="2"/>
              <a:buNone/>
              <a:defRPr sz="3430">
                <a:solidFill>
                  <a:srgbClr val="00188F"/>
                </a:solidFill>
              </a:defRPr>
            </a:lvl1pPr>
            <a:lvl2pPr marL="0" indent="0">
              <a:buNone/>
              <a:defRPr sz="1960"/>
            </a:lvl2pPr>
            <a:lvl3pPr marL="227133" indent="0">
              <a:buNone/>
              <a:tabLst/>
              <a:defRPr sz="1960"/>
            </a:lvl3pPr>
            <a:lvl4pPr marL="451156" indent="0">
              <a:buNone/>
              <a:defRPr/>
            </a:lvl4pPr>
            <a:lvl5pPr marL="67206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64038372"/>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2" y="1189177"/>
            <a:ext cx="5377147" cy="2420188"/>
          </a:xfrm>
        </p:spPr>
        <p:txBody>
          <a:bodyPr wrap="square">
            <a:spAutoFit/>
          </a:bodyPr>
          <a:lstStyle>
            <a:lvl1pPr marL="0" indent="0">
              <a:spcBef>
                <a:spcPts val="1200"/>
              </a:spcBef>
              <a:buClr>
                <a:schemeClr val="tx1"/>
              </a:buClr>
              <a:buFont typeface="Wingdings" pitchFamily="2" charset="2"/>
              <a:buNone/>
              <a:defRPr sz="3430"/>
            </a:lvl1pPr>
            <a:lvl2pPr marL="0" indent="0">
              <a:buNone/>
              <a:defRPr sz="1960"/>
            </a:lvl2pPr>
            <a:lvl3pPr marL="227133" indent="0">
              <a:buNone/>
              <a:tabLst/>
              <a:defRPr sz="1960"/>
            </a:lvl3pPr>
            <a:lvl4pPr marL="451156" indent="0">
              <a:buNone/>
              <a:defRPr/>
            </a:lvl4pPr>
            <a:lvl5pPr marL="67206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2" y="1189177"/>
            <a:ext cx="5377147" cy="2420188"/>
          </a:xfrm>
        </p:spPr>
        <p:txBody>
          <a:bodyPr wrap="square">
            <a:spAutoFit/>
          </a:bodyPr>
          <a:lstStyle>
            <a:lvl1pPr marL="0" indent="0">
              <a:spcBef>
                <a:spcPts val="1200"/>
              </a:spcBef>
              <a:buClr>
                <a:schemeClr val="tx1"/>
              </a:buClr>
              <a:buFont typeface="Wingdings" pitchFamily="2" charset="2"/>
              <a:buNone/>
              <a:defRPr sz="3430"/>
            </a:lvl1pPr>
            <a:lvl2pPr marL="0" indent="0">
              <a:buNone/>
              <a:defRPr sz="1960"/>
            </a:lvl2pPr>
            <a:lvl3pPr marL="227133" indent="0">
              <a:buNone/>
              <a:tabLst/>
              <a:defRPr sz="1960"/>
            </a:lvl3pPr>
            <a:lvl4pPr marL="451156" indent="0">
              <a:buNone/>
              <a:defRPr/>
            </a:lvl4pPr>
            <a:lvl5pPr marL="67206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37077277"/>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2" y="1189177"/>
            <a:ext cx="5377147" cy="2486578"/>
          </a:xfrm>
        </p:spPr>
        <p:txBody>
          <a:bodyPr wrap="square">
            <a:spAutoFit/>
          </a:bodyPr>
          <a:lstStyle>
            <a:lvl1pPr marL="281584" indent="-281584">
              <a:spcBef>
                <a:spcPts val="1200"/>
              </a:spcBef>
              <a:buClr>
                <a:schemeClr val="tx1"/>
              </a:buClr>
              <a:buFont typeface="Arial" pitchFamily="34" charset="0"/>
              <a:buChar char="•"/>
              <a:defRPr sz="3430"/>
            </a:lvl1pPr>
            <a:lvl2pPr marL="520529" indent="-228525">
              <a:defRPr sz="2352"/>
            </a:lvl2pPr>
            <a:lvl3pPr marL="685576" indent="-165047">
              <a:tabLst/>
              <a:defRPr sz="1960"/>
            </a:lvl3pPr>
            <a:lvl4pPr marL="863316" indent="-177742">
              <a:defRPr/>
            </a:lvl4pPr>
            <a:lvl5pPr marL="1028363" indent="-16504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2" y="1189177"/>
            <a:ext cx="5377147" cy="2486578"/>
          </a:xfrm>
        </p:spPr>
        <p:txBody>
          <a:bodyPr wrap="square">
            <a:spAutoFit/>
          </a:bodyPr>
          <a:lstStyle>
            <a:lvl1pPr marL="281584" indent="-281584">
              <a:spcBef>
                <a:spcPts val="1200"/>
              </a:spcBef>
              <a:buClr>
                <a:schemeClr val="tx1"/>
              </a:buClr>
              <a:buFont typeface="Arial" pitchFamily="34" charset="0"/>
              <a:buChar char="•"/>
              <a:defRPr sz="3430"/>
            </a:lvl1pPr>
            <a:lvl2pPr marL="520529" indent="-228525">
              <a:defRPr sz="2352"/>
            </a:lvl2pPr>
            <a:lvl3pPr marL="685576" indent="-165047">
              <a:tabLst/>
              <a:defRPr sz="1960"/>
            </a:lvl3pPr>
            <a:lvl4pPr marL="863316" indent="-177742">
              <a:defRPr/>
            </a:lvl4pPr>
            <a:lvl5pPr marL="1028363" indent="-16504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78190855"/>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2" y="1189177"/>
            <a:ext cx="5377147" cy="2486578"/>
          </a:xfrm>
        </p:spPr>
        <p:txBody>
          <a:bodyPr wrap="square">
            <a:spAutoFit/>
          </a:bodyPr>
          <a:lstStyle>
            <a:lvl1pPr marL="281584" indent="-281584">
              <a:spcBef>
                <a:spcPts val="1200"/>
              </a:spcBef>
              <a:buClrTx/>
              <a:buFont typeface="Arial" pitchFamily="34" charset="0"/>
              <a:buChar char="•"/>
              <a:defRPr sz="3430">
                <a:solidFill>
                  <a:srgbClr val="00188F"/>
                </a:solidFill>
              </a:defRPr>
            </a:lvl1pPr>
            <a:lvl2pPr marL="520529" indent="-228525">
              <a:defRPr sz="2352"/>
            </a:lvl2pPr>
            <a:lvl3pPr marL="685576" indent="-165047">
              <a:tabLst/>
              <a:defRPr sz="1960"/>
            </a:lvl3pPr>
            <a:lvl4pPr marL="863316" indent="-177742">
              <a:defRPr/>
            </a:lvl4pPr>
            <a:lvl5pPr marL="1028363" indent="-16504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2" y="1189177"/>
            <a:ext cx="5377147" cy="2486578"/>
          </a:xfrm>
        </p:spPr>
        <p:txBody>
          <a:bodyPr wrap="square">
            <a:spAutoFit/>
          </a:bodyPr>
          <a:lstStyle>
            <a:lvl1pPr marL="281584" indent="-281584">
              <a:spcBef>
                <a:spcPts val="1200"/>
              </a:spcBef>
              <a:buClrTx/>
              <a:buFont typeface="Arial" pitchFamily="34" charset="0"/>
              <a:buChar char="•"/>
              <a:defRPr sz="3430">
                <a:solidFill>
                  <a:srgbClr val="00188F"/>
                </a:solidFill>
              </a:defRPr>
            </a:lvl1pPr>
            <a:lvl2pPr marL="520529" indent="-228525">
              <a:defRPr sz="2352"/>
            </a:lvl2pPr>
            <a:lvl3pPr marL="685576" indent="-165047">
              <a:tabLst/>
              <a:defRPr sz="1960"/>
            </a:lvl3pPr>
            <a:lvl4pPr marL="863316" indent="-177742">
              <a:defRPr/>
            </a:lvl4pPr>
            <a:lvl5pPr marL="1028363" indent="-16504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93836525"/>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14907830"/>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2414894"/>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rgbClr val="00188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376691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rgbClr val="00BC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363699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rgbClr val="00D8C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0343651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189176"/>
            <a:ext cx="12188825"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04" tIns="45704" rIns="45704" bIns="45704" numCol="1" spcCol="0" rtlCol="0" fromWordArt="0" anchor="ctr" anchorCtr="0" forceAA="0" compatLnSpc="1">
            <a:prstTxWarp prst="textNoShape">
              <a:avLst/>
            </a:prstTxWarp>
            <a:noAutofit/>
          </a:bodyPr>
          <a:lstStyle/>
          <a:p>
            <a:pPr algn="ctr" defTabSz="913798" fontAlgn="base">
              <a:spcBef>
                <a:spcPct val="0"/>
              </a:spcBef>
              <a:spcAft>
                <a:spcPct val="0"/>
              </a:spcAft>
            </a:pPr>
            <a:endParaRPr lang="en-US" sz="176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170" y="1197321"/>
            <a:ext cx="11650487" cy="1956974"/>
          </a:xfrm>
        </p:spPr>
        <p:txBody>
          <a:bodyPr/>
          <a:lstStyle>
            <a:lvl1pPr marL="0" indent="0">
              <a:buNone/>
              <a:defRPr sz="3234">
                <a:gradFill>
                  <a:gsLst>
                    <a:gs pos="1250">
                      <a:srgbClr val="000000"/>
                    </a:gs>
                    <a:gs pos="100000">
                      <a:srgbClr val="000000"/>
                    </a:gs>
                  </a:gsLst>
                  <a:lin ang="5400000" scaled="0"/>
                </a:gradFill>
                <a:latin typeface="Segoe UI" pitchFamily="34" charset="0"/>
                <a:cs typeface="Segoe UI" pitchFamily="34" charset="0"/>
              </a:defRPr>
            </a:lvl1pPr>
            <a:lvl2pPr marL="339613" indent="0">
              <a:buNone/>
              <a:defRPr>
                <a:gradFill>
                  <a:gsLst>
                    <a:gs pos="1250">
                      <a:srgbClr val="000000"/>
                    </a:gs>
                    <a:gs pos="100000">
                      <a:srgbClr val="000000"/>
                    </a:gs>
                  </a:gsLst>
                  <a:lin ang="5400000" scaled="0"/>
                </a:gradFill>
                <a:latin typeface="Segoe UI" pitchFamily="34" charset="0"/>
                <a:cs typeface="Segoe UI" pitchFamily="34" charset="0"/>
              </a:defRPr>
            </a:lvl2pPr>
            <a:lvl3pPr marL="572900" indent="0">
              <a:buNone/>
              <a:defRPr>
                <a:gradFill>
                  <a:gsLst>
                    <a:gs pos="1250">
                      <a:srgbClr val="000000"/>
                    </a:gs>
                    <a:gs pos="100000">
                      <a:srgbClr val="000000"/>
                    </a:gs>
                  </a:gsLst>
                  <a:lin ang="5400000" scaled="0"/>
                </a:gradFill>
                <a:latin typeface="Segoe UI" pitchFamily="34" charset="0"/>
                <a:cs typeface="Segoe UI" pitchFamily="34" charset="0"/>
              </a:defRPr>
            </a:lvl3pPr>
            <a:lvl4pPr marL="798251" indent="0">
              <a:buNone/>
              <a:defRPr>
                <a:gradFill>
                  <a:gsLst>
                    <a:gs pos="1250">
                      <a:srgbClr val="000000"/>
                    </a:gs>
                    <a:gs pos="100000">
                      <a:srgbClr val="000000"/>
                    </a:gs>
                  </a:gsLst>
                  <a:lin ang="5400000" scaled="0"/>
                </a:gradFill>
                <a:latin typeface="Segoe UI" pitchFamily="34" charset="0"/>
                <a:cs typeface="Segoe UI" pitchFamily="34" charset="0"/>
              </a:defRPr>
            </a:lvl4pPr>
            <a:lvl5pPr marL="1029950"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2191139"/>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169" y="1189178"/>
            <a:ext cx="11650488" cy="2426765"/>
          </a:xfrm>
          <a:prstGeom prst="rect">
            <a:avLst/>
          </a:prstGeom>
        </p:spPr>
        <p:txBody>
          <a:bodyPr/>
          <a:lstStyle>
            <a:lvl1pPr marL="284696" indent="-284696">
              <a:buClr>
                <a:schemeClr val="tx1"/>
              </a:buClr>
              <a:buSzPct val="90000"/>
              <a:buFont typeface="Arial" pitchFamily="34" charset="0"/>
              <a:buChar char="•"/>
              <a:defRPr sz="343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056" indent="-275361">
              <a:buClr>
                <a:schemeClr val="tx1"/>
              </a:buClr>
              <a:buSzPct val="90000"/>
              <a:buFont typeface="Arial" pitchFamily="34" charset="0"/>
              <a:buChar char="•"/>
              <a:defRPr sz="3234">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4751" indent="-284696">
              <a:buClr>
                <a:schemeClr val="tx1"/>
              </a:buClr>
              <a:buSzPct val="90000"/>
              <a:buFont typeface="Arial" pitchFamily="34" charset="0"/>
              <a:buChar char="•"/>
              <a:defRPr sz="2842">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8774" indent="-224022">
              <a:buClr>
                <a:schemeClr val="tx1"/>
              </a:buClr>
              <a:buSzPct val="90000"/>
              <a:buFont typeface="Arial" pitchFamily="34" charset="0"/>
              <a:buChar char="•"/>
              <a:defRPr sz="2352">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2795" indent="-224022">
              <a:buClr>
                <a:schemeClr val="tx1"/>
              </a:buClr>
              <a:buSzPct val="90000"/>
              <a:buFont typeface="Arial" pitchFamily="34" charset="0"/>
              <a:buChar char="•"/>
              <a:defRPr sz="196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238877"/>
            <a:ext cx="12188826" cy="619126"/>
          </a:xfrm>
          <a:prstGeom prst="rect">
            <a:avLst/>
          </a:prstGeom>
          <a:solidFill>
            <a:srgbClr val="FFFF99"/>
          </a:solidFill>
        </p:spPr>
        <p:txBody>
          <a:bodyPr wrap="square" lIns="155437" tIns="77719" rIns="155437" bIns="77719" anchor="b" anchorCtr="0">
            <a:noAutofit/>
          </a:bodyPr>
          <a:lstStyle>
            <a:lvl1pPr algn="r">
              <a:buFont typeface="Arial" pitchFamily="34" charset="0"/>
              <a:buNone/>
              <a:defRPr sz="3626" spc="-49"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96182211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75" indent="-342900">
              <a:buFont typeface="Arial" pitchFamily="34" charset="0"/>
              <a:buNone/>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smtClean="0"/>
              <a:t>Click to edit Master text styles</a:t>
            </a:r>
          </a:p>
          <a:p>
            <a:pPr marL="3175" lvl="1" indent="0" algn="l" defTabSz="914363"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pPr lvl="0" defTabSz="1218987"/>
            <a:endParaRPr lang="en-US" sz="1600">
              <a:solidFill>
                <a:srgbClr val="292929"/>
              </a:solidFill>
            </a:endParaRPr>
          </a:p>
        </p:txBody>
      </p:sp>
    </p:spTree>
    <p:extLst>
      <p:ext uri="{BB962C8B-B14F-4D97-AF65-F5344CB8AC3E}">
        <p14:creationId xmlns:p14="http://schemas.microsoft.com/office/powerpoint/2010/main" val="2480588676"/>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55991753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34" Type="http://schemas.openxmlformats.org/officeDocument/2006/relationships/slideLayout" Target="../slideLayouts/slideLayout55.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33" Type="http://schemas.openxmlformats.org/officeDocument/2006/relationships/slideLayout" Target="../slideLayouts/slideLayout54.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29" Type="http://schemas.openxmlformats.org/officeDocument/2006/relationships/slideLayout" Target="../slideLayouts/slideLayout50.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32" Type="http://schemas.openxmlformats.org/officeDocument/2006/relationships/slideLayout" Target="../slideLayouts/slideLayout53.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28" Type="http://schemas.openxmlformats.org/officeDocument/2006/relationships/slideLayout" Target="../slideLayouts/slideLayout49.xml"/><Relationship Id="rId36" Type="http://schemas.openxmlformats.org/officeDocument/2006/relationships/theme" Target="../theme/theme3.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31" Type="http://schemas.openxmlformats.org/officeDocument/2006/relationships/slideLayout" Target="../slideLayouts/slideLayout52.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slideLayout" Target="../slideLayouts/slideLayout48.xml"/><Relationship Id="rId30" Type="http://schemas.openxmlformats.org/officeDocument/2006/relationships/slideLayout" Target="../slideLayouts/slideLayout51.xml"/><Relationship Id="rId35"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42" r:id="rId1"/>
    <p:sldLayoutId id="2147483696" r:id="rId2"/>
    <p:sldLayoutId id="2147483768" r:id="rId3"/>
    <p:sldLayoutId id="2147483698" r:id="rId4"/>
    <p:sldLayoutId id="2147483699" r:id="rId5"/>
    <p:sldLayoutId id="2147483700" r:id="rId6"/>
    <p:sldLayoutId id="2147483701" r:id="rId7"/>
    <p:sldLayoutId id="2147483780" r:id="rId8"/>
    <p:sldLayoutId id="2147483774" r:id="rId9"/>
    <p:sldLayoutId id="2147483775" r:id="rId10"/>
    <p:sldLayoutId id="2147483776" r:id="rId11"/>
    <p:sldLayoutId id="2147483777" r:id="rId12"/>
    <p:sldLayoutId id="2147483778" r:id="rId13"/>
    <p:sldLayoutId id="2147483748" r:id="rId14"/>
    <p:sldLayoutId id="2147483779" r:id="rId15"/>
    <p:sldLayoutId id="2147483702" r:id="rId16"/>
    <p:sldLayoutId id="2147483703" r:id="rId17"/>
    <p:sldLayoutId id="2147483704" r:id="rId18"/>
    <p:sldLayoutId id="2147483781" r:id="rId19"/>
    <p:sldLayoutId id="2147483782" r:id="rId20"/>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21"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170" y="289512"/>
            <a:ext cx="11652805" cy="899665"/>
          </a:xfrm>
          <a:prstGeom prst="rect">
            <a:avLst/>
          </a:prstGeom>
        </p:spPr>
        <p:txBody>
          <a:bodyPr vert="horz" wrap="square" lIns="146286" tIns="91429" rIns="146286" bIns="91429"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69171" y="1189179"/>
            <a:ext cx="11650485" cy="2052030"/>
          </a:xfrm>
          <a:prstGeom prst="rect">
            <a:avLst/>
          </a:prstGeom>
        </p:spPr>
        <p:txBody>
          <a:bodyPr vert="horz" wrap="square" lIns="146286" tIns="91429" rIns="146286" bIns="91429"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61791324"/>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 id="2147483797" r:id="rId14"/>
    <p:sldLayoutId id="2147483798" r:id="rId15"/>
    <p:sldLayoutId id="2147483799" r:id="rId16"/>
    <p:sldLayoutId id="2147483800" r:id="rId17"/>
    <p:sldLayoutId id="2147483801" r:id="rId18"/>
    <p:sldLayoutId id="2147483802" r:id="rId19"/>
    <p:sldLayoutId id="2147483803" r:id="rId20"/>
    <p:sldLayoutId id="2147483804" r:id="rId21"/>
    <p:sldLayoutId id="2147483805" r:id="rId22"/>
    <p:sldLayoutId id="2147483806" r:id="rId23"/>
    <p:sldLayoutId id="2147483807" r:id="rId24"/>
    <p:sldLayoutId id="2147483808" r:id="rId25"/>
    <p:sldLayoutId id="2147483809" r:id="rId26"/>
    <p:sldLayoutId id="2147483810" r:id="rId27"/>
    <p:sldLayoutId id="2147483811" r:id="rId28"/>
    <p:sldLayoutId id="2147483812" r:id="rId29"/>
    <p:sldLayoutId id="2147483813" r:id="rId30"/>
    <p:sldLayoutId id="2147483814" r:id="rId31"/>
    <p:sldLayoutId id="2147483815" r:id="rId32"/>
    <p:sldLayoutId id="2147483816" r:id="rId33"/>
    <p:sldLayoutId id="2147483817" r:id="rId34"/>
    <p:sldLayoutId id="2147483818" r:id="rId35"/>
  </p:sldLayoutIdLst>
  <p:transition>
    <p:fade/>
  </p:transition>
  <p:timing>
    <p:tnLst>
      <p:par>
        <p:cTn id="1" dur="indefinite" restart="never" nodeType="tmRoot"/>
      </p:par>
    </p:tnLst>
  </p:timing>
  <p:txStyles>
    <p:titleStyle>
      <a:lvl1pPr algn="l" defTabSz="914064"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033" marR="0" indent="-336033" algn="l" defTabSz="914064" rtl="0" eaLnBrk="1" fontAlgn="auto" latinLnBrk="0" hangingPunct="1">
        <a:lnSpc>
          <a:spcPct val="90000"/>
        </a:lnSpc>
        <a:spcBef>
          <a:spcPct val="20000"/>
        </a:spcBef>
        <a:spcAft>
          <a:spcPts val="0"/>
        </a:spcAft>
        <a:buClrTx/>
        <a:buSzPct val="90000"/>
        <a:buFont typeface="Arial" pitchFamily="34" charset="0"/>
        <a:buChar char="•"/>
        <a:tabLst/>
        <a:defRPr sz="3822" kern="1200" spc="0" baseline="0">
          <a:gradFill>
            <a:gsLst>
              <a:gs pos="1250">
                <a:schemeClr val="tx1"/>
              </a:gs>
              <a:gs pos="100000">
                <a:schemeClr val="tx1"/>
              </a:gs>
            </a:gsLst>
            <a:lin ang="5400000" scaled="0"/>
          </a:gradFill>
          <a:latin typeface="+mj-lt"/>
          <a:ea typeface="+mn-ea"/>
          <a:cs typeface="+mn-cs"/>
        </a:defRPr>
      </a:lvl1pPr>
      <a:lvl2pPr marL="572501" marR="0" indent="-236468" algn="l" defTabSz="914064" rtl="0" eaLnBrk="1" fontAlgn="auto" latinLnBrk="0" hangingPunct="1">
        <a:lnSpc>
          <a:spcPct val="90000"/>
        </a:lnSpc>
        <a:spcBef>
          <a:spcPct val="20000"/>
        </a:spcBef>
        <a:spcAft>
          <a:spcPts val="0"/>
        </a:spcAft>
        <a:buClrTx/>
        <a:buSzPct val="90000"/>
        <a:buFont typeface="Arial" pitchFamily="34" charset="0"/>
        <a:buChar char="•"/>
        <a:tabLst/>
        <a:defRPr sz="2352" kern="1200" spc="0" baseline="0">
          <a:gradFill>
            <a:gsLst>
              <a:gs pos="1250">
                <a:schemeClr val="tx1"/>
              </a:gs>
              <a:gs pos="100000">
                <a:schemeClr val="tx1"/>
              </a:gs>
            </a:gsLst>
            <a:lin ang="5400000" scaled="0"/>
          </a:gradFill>
          <a:latin typeface="+mn-lt"/>
          <a:ea typeface="+mn-ea"/>
          <a:cs typeface="+mn-cs"/>
        </a:defRPr>
      </a:lvl2pPr>
      <a:lvl3pPr marL="784078" marR="0" indent="-224022" algn="l" defTabSz="914064" rtl="0" eaLnBrk="1" fontAlgn="auto" latinLnBrk="0" hangingPunct="1">
        <a:lnSpc>
          <a:spcPct val="90000"/>
        </a:lnSpc>
        <a:spcBef>
          <a:spcPct val="20000"/>
        </a:spcBef>
        <a:spcAft>
          <a:spcPts val="0"/>
        </a:spcAft>
        <a:buClrTx/>
        <a:buSzPct val="90000"/>
        <a:buFont typeface="Arial" pitchFamily="34" charset="0"/>
        <a:buChar char="•"/>
        <a:tabLst/>
        <a:defRPr sz="1960" kern="1200" spc="0" baseline="0">
          <a:gradFill>
            <a:gsLst>
              <a:gs pos="1250">
                <a:schemeClr val="tx1"/>
              </a:gs>
              <a:gs pos="100000">
                <a:schemeClr val="tx1"/>
              </a:gs>
            </a:gsLst>
            <a:lin ang="5400000" scaled="0"/>
          </a:gradFill>
          <a:latin typeface="+mn-lt"/>
          <a:ea typeface="+mn-ea"/>
          <a:cs typeface="+mn-cs"/>
        </a:defRPr>
      </a:lvl3pPr>
      <a:lvl4pPr marL="1008099" marR="0" indent="-224022" algn="l" defTabSz="914064" rtl="0" eaLnBrk="1" fontAlgn="auto" latinLnBrk="0" hangingPunct="1">
        <a:lnSpc>
          <a:spcPct val="90000"/>
        </a:lnSpc>
        <a:spcBef>
          <a:spcPct val="20000"/>
        </a:spcBef>
        <a:spcAft>
          <a:spcPts val="0"/>
        </a:spcAft>
        <a:buClrTx/>
        <a:buSzPct val="90000"/>
        <a:buFont typeface="Arial" pitchFamily="34" charset="0"/>
        <a:buChar char="•"/>
        <a:tabLst/>
        <a:defRPr sz="1764" kern="1200" spc="0" baseline="0">
          <a:gradFill>
            <a:gsLst>
              <a:gs pos="1250">
                <a:schemeClr val="tx1"/>
              </a:gs>
              <a:gs pos="100000">
                <a:schemeClr val="tx1"/>
              </a:gs>
            </a:gsLst>
            <a:lin ang="5400000" scaled="0"/>
          </a:gradFill>
          <a:latin typeface="+mn-lt"/>
          <a:ea typeface="+mn-ea"/>
          <a:cs typeface="+mn-cs"/>
        </a:defRPr>
      </a:lvl4pPr>
      <a:lvl5pPr marL="1232122" marR="0" indent="-224022" algn="l" defTabSz="914064" rtl="0" eaLnBrk="1" fontAlgn="auto" latinLnBrk="0" hangingPunct="1">
        <a:lnSpc>
          <a:spcPct val="90000"/>
        </a:lnSpc>
        <a:spcBef>
          <a:spcPct val="20000"/>
        </a:spcBef>
        <a:spcAft>
          <a:spcPts val="0"/>
        </a:spcAft>
        <a:buClrTx/>
        <a:buSzPct val="90000"/>
        <a:buFont typeface="Arial" pitchFamily="34" charset="0"/>
        <a:buChar char="•"/>
        <a:tabLst/>
        <a:defRPr sz="1764" kern="1200" spc="0" baseline="0">
          <a:gradFill>
            <a:gsLst>
              <a:gs pos="1250">
                <a:schemeClr val="tx1"/>
              </a:gs>
              <a:gs pos="100000">
                <a:schemeClr val="tx1"/>
              </a:gs>
            </a:gsLst>
            <a:lin ang="5400000" scaled="0"/>
          </a:gradFill>
          <a:latin typeface="+mn-lt"/>
          <a:ea typeface="+mn-ea"/>
          <a:cs typeface="+mn-cs"/>
        </a:defRPr>
      </a:lvl5pPr>
      <a:lvl6pPr marL="2513673" indent="-228516" algn="l" defTabSz="914064" rtl="0" eaLnBrk="1" latinLnBrk="0" hangingPunct="1">
        <a:spcBef>
          <a:spcPct val="20000"/>
        </a:spcBef>
        <a:buFont typeface="Arial" pitchFamily="34" charset="0"/>
        <a:buChar char="•"/>
        <a:defRPr sz="1960" kern="1200">
          <a:solidFill>
            <a:schemeClr val="tx1"/>
          </a:solidFill>
          <a:latin typeface="+mn-lt"/>
          <a:ea typeface="+mn-ea"/>
          <a:cs typeface="+mn-cs"/>
        </a:defRPr>
      </a:lvl6pPr>
      <a:lvl7pPr marL="2970707" indent="-228516" algn="l" defTabSz="914064" rtl="0" eaLnBrk="1" latinLnBrk="0" hangingPunct="1">
        <a:spcBef>
          <a:spcPct val="20000"/>
        </a:spcBef>
        <a:buFont typeface="Arial" pitchFamily="34" charset="0"/>
        <a:buChar char="•"/>
        <a:defRPr sz="1960" kern="1200">
          <a:solidFill>
            <a:schemeClr val="tx1"/>
          </a:solidFill>
          <a:latin typeface="+mn-lt"/>
          <a:ea typeface="+mn-ea"/>
          <a:cs typeface="+mn-cs"/>
        </a:defRPr>
      </a:lvl7pPr>
      <a:lvl8pPr marL="3427738" indent="-228516" algn="l" defTabSz="914064" rtl="0" eaLnBrk="1" latinLnBrk="0" hangingPunct="1">
        <a:spcBef>
          <a:spcPct val="20000"/>
        </a:spcBef>
        <a:buFont typeface="Arial" pitchFamily="34" charset="0"/>
        <a:buChar char="•"/>
        <a:defRPr sz="1960" kern="1200">
          <a:solidFill>
            <a:schemeClr val="tx1"/>
          </a:solidFill>
          <a:latin typeface="+mn-lt"/>
          <a:ea typeface="+mn-ea"/>
          <a:cs typeface="+mn-cs"/>
        </a:defRPr>
      </a:lvl8pPr>
      <a:lvl9pPr marL="3884771" indent="-228516" algn="l" defTabSz="914064" rtl="0" eaLnBrk="1" latinLnBrk="0" hangingPunct="1">
        <a:spcBef>
          <a:spcPct val="20000"/>
        </a:spcBef>
        <a:buFont typeface="Arial" pitchFamily="34" charset="0"/>
        <a:buChar char="•"/>
        <a:defRPr sz="1960" kern="1200">
          <a:solidFill>
            <a:schemeClr val="tx1"/>
          </a:solidFill>
          <a:latin typeface="+mn-lt"/>
          <a:ea typeface="+mn-ea"/>
          <a:cs typeface="+mn-cs"/>
        </a:defRPr>
      </a:lvl9pPr>
    </p:bodyStyle>
    <p:otherStyle>
      <a:defPPr>
        <a:defRPr lang="en-US"/>
      </a:defPPr>
      <a:lvl1pPr marL="0" algn="l" defTabSz="914064" rtl="0" eaLnBrk="1" latinLnBrk="0" hangingPunct="1">
        <a:defRPr sz="1764" kern="1200">
          <a:solidFill>
            <a:schemeClr val="tx1"/>
          </a:solidFill>
          <a:latin typeface="+mn-lt"/>
          <a:ea typeface="+mn-ea"/>
          <a:cs typeface="+mn-cs"/>
        </a:defRPr>
      </a:lvl1pPr>
      <a:lvl2pPr marL="457031" algn="l" defTabSz="914064" rtl="0" eaLnBrk="1" latinLnBrk="0" hangingPunct="1">
        <a:defRPr sz="1764" kern="1200">
          <a:solidFill>
            <a:schemeClr val="tx1"/>
          </a:solidFill>
          <a:latin typeface="+mn-lt"/>
          <a:ea typeface="+mn-ea"/>
          <a:cs typeface="+mn-cs"/>
        </a:defRPr>
      </a:lvl2pPr>
      <a:lvl3pPr marL="914064" algn="l" defTabSz="914064" rtl="0" eaLnBrk="1" latinLnBrk="0" hangingPunct="1">
        <a:defRPr sz="1764" kern="1200">
          <a:solidFill>
            <a:schemeClr val="tx1"/>
          </a:solidFill>
          <a:latin typeface="+mn-lt"/>
          <a:ea typeface="+mn-ea"/>
          <a:cs typeface="+mn-cs"/>
        </a:defRPr>
      </a:lvl3pPr>
      <a:lvl4pPr marL="1371095" algn="l" defTabSz="914064" rtl="0" eaLnBrk="1" latinLnBrk="0" hangingPunct="1">
        <a:defRPr sz="1764" kern="1200">
          <a:solidFill>
            <a:schemeClr val="tx1"/>
          </a:solidFill>
          <a:latin typeface="+mn-lt"/>
          <a:ea typeface="+mn-ea"/>
          <a:cs typeface="+mn-cs"/>
        </a:defRPr>
      </a:lvl4pPr>
      <a:lvl5pPr marL="1828127" algn="l" defTabSz="914064" rtl="0" eaLnBrk="1" latinLnBrk="0" hangingPunct="1">
        <a:defRPr sz="1764" kern="1200">
          <a:solidFill>
            <a:schemeClr val="tx1"/>
          </a:solidFill>
          <a:latin typeface="+mn-lt"/>
          <a:ea typeface="+mn-ea"/>
          <a:cs typeface="+mn-cs"/>
        </a:defRPr>
      </a:lvl5pPr>
      <a:lvl6pPr marL="2285160" algn="l" defTabSz="914064" rtl="0" eaLnBrk="1" latinLnBrk="0" hangingPunct="1">
        <a:defRPr sz="1764" kern="1200">
          <a:solidFill>
            <a:schemeClr val="tx1"/>
          </a:solidFill>
          <a:latin typeface="+mn-lt"/>
          <a:ea typeface="+mn-ea"/>
          <a:cs typeface="+mn-cs"/>
        </a:defRPr>
      </a:lvl6pPr>
      <a:lvl7pPr marL="2742190" algn="l" defTabSz="914064" rtl="0" eaLnBrk="1" latinLnBrk="0" hangingPunct="1">
        <a:defRPr sz="1764" kern="1200">
          <a:solidFill>
            <a:schemeClr val="tx1"/>
          </a:solidFill>
          <a:latin typeface="+mn-lt"/>
          <a:ea typeface="+mn-ea"/>
          <a:cs typeface="+mn-cs"/>
        </a:defRPr>
      </a:lvl7pPr>
      <a:lvl8pPr marL="3199223" algn="l" defTabSz="914064" rtl="0" eaLnBrk="1" latinLnBrk="0" hangingPunct="1">
        <a:defRPr sz="1764" kern="1200">
          <a:solidFill>
            <a:schemeClr val="tx1"/>
          </a:solidFill>
          <a:latin typeface="+mn-lt"/>
          <a:ea typeface="+mn-ea"/>
          <a:cs typeface="+mn-cs"/>
        </a:defRPr>
      </a:lvl8pPr>
      <a:lvl9pPr marL="3656254" algn="l" defTabSz="914064" rtl="0" eaLnBrk="1" latinLnBrk="0" hangingPunct="1">
        <a:defRPr sz="176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17.xml"/><Relationship Id="rId1" Type="http://schemas.openxmlformats.org/officeDocument/2006/relationships/slideLayout" Target="../slideLayouts/slideLayout5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9.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50.xml"/><Relationship Id="rId6" Type="http://schemas.openxmlformats.org/officeDocument/2006/relationships/image" Target="../media/image24.emf"/><Relationship Id="rId5" Type="http://schemas.openxmlformats.org/officeDocument/2006/relationships/image" Target="../media/image31.png"/><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50.xml"/><Relationship Id="rId6" Type="http://schemas.openxmlformats.org/officeDocument/2006/relationships/image" Target="../media/image24.emf"/><Relationship Id="rId5" Type="http://schemas.openxmlformats.org/officeDocument/2006/relationships/image" Target="../media/image31.png"/><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50.xml"/><Relationship Id="rId6" Type="http://schemas.openxmlformats.org/officeDocument/2006/relationships/image" Target="../media/image24.emf"/><Relationship Id="rId5" Type="http://schemas.openxmlformats.org/officeDocument/2006/relationships/image" Target="../media/image31.png"/><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50.xml"/><Relationship Id="rId5" Type="http://schemas.openxmlformats.org/officeDocument/2006/relationships/image" Target="../media/image24.emf"/><Relationship Id="rId4" Type="http://schemas.openxmlformats.org/officeDocument/2006/relationships/image" Target="../media/image2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0.xml"/></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50.xml"/></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50.xml"/><Relationship Id="rId5" Type="http://schemas.openxmlformats.org/officeDocument/2006/relationships/image" Target="../media/image28.png"/><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r>
              <a:rPr lang="en-US" dirty="0" smtClean="0"/>
              <a:t>Name</a:t>
            </a:r>
          </a:p>
          <a:p>
            <a:r>
              <a:rPr lang="en-US" dirty="0" smtClean="0"/>
              <a:t>Title</a:t>
            </a:r>
          </a:p>
          <a:p>
            <a:r>
              <a:rPr lang="en-US" dirty="0" smtClean="0"/>
              <a:t>Microsoft</a:t>
            </a:r>
            <a:endParaRPr lang="en-US" dirty="0"/>
          </a:p>
        </p:txBody>
      </p:sp>
      <p:sp>
        <p:nvSpPr>
          <p:cNvPr id="4" name="Title 3"/>
          <p:cNvSpPr>
            <a:spLocks noGrp="1"/>
          </p:cNvSpPr>
          <p:nvPr>
            <p:ph type="title"/>
          </p:nvPr>
        </p:nvSpPr>
        <p:spPr/>
        <p:txBody>
          <a:bodyPr/>
          <a:lstStyle/>
          <a:p>
            <a:r>
              <a:rPr lang="en-US" dirty="0" smtClean="0"/>
              <a:t>Deploying Active Directory in Windows Azure</a:t>
            </a:r>
            <a:endParaRPr lang="en-US" dirty="0"/>
          </a:p>
        </p:txBody>
      </p:sp>
    </p:spTree>
    <p:extLst>
      <p:ext uri="{BB962C8B-B14F-4D97-AF65-F5344CB8AC3E}">
        <p14:creationId xmlns:p14="http://schemas.microsoft.com/office/powerpoint/2010/main" val="61301868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Virtualization Conclusions</a:t>
            </a:r>
            <a:endParaRPr lang="en-US" dirty="0"/>
          </a:p>
        </p:txBody>
      </p:sp>
      <p:sp>
        <p:nvSpPr>
          <p:cNvPr id="4" name="Rectangle 3"/>
          <p:cNvSpPr/>
          <p:nvPr/>
        </p:nvSpPr>
        <p:spPr bwMode="auto">
          <a:xfrm>
            <a:off x="385730" y="1354225"/>
            <a:ext cx="11536245" cy="164592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5" name="Content Placeholder 3"/>
          <p:cNvSpPr txBox="1">
            <a:spLocks/>
          </p:cNvSpPr>
          <p:nvPr/>
        </p:nvSpPr>
        <p:spPr>
          <a:xfrm>
            <a:off x="538130" y="1724061"/>
            <a:ext cx="11149012" cy="858697"/>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effectLst>
                  <a:outerShdw blurRad="38100" dist="38100" dir="2700000" algn="tl">
                    <a:srgbClr val="000000">
                      <a:alpha val="43137"/>
                    </a:srgbClr>
                  </a:outerShdw>
                </a:effectLst>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175">
              <a:buNone/>
            </a:pPr>
            <a:r>
              <a:rPr lang="en-US" sz="4000" dirty="0">
                <a:solidFill>
                  <a:schemeClr val="tx2">
                    <a:alpha val="99000"/>
                  </a:schemeClr>
                </a:solidFill>
                <a:effectLst/>
                <a:latin typeface="Segoe UI Light" pitchFamily="34" charset="0"/>
              </a:rPr>
              <a:t>AD is Supported in Windows Azure Virtual Machines</a:t>
            </a:r>
          </a:p>
          <a:p>
            <a:pPr marL="0" indent="3175">
              <a:buNone/>
            </a:pPr>
            <a:r>
              <a:rPr lang="en-US" sz="1800" dirty="0" smtClean="0">
                <a:solidFill>
                  <a:schemeClr val="tx1">
                    <a:alpha val="99000"/>
                  </a:schemeClr>
                </a:solidFill>
                <a:effectLst/>
                <a:latin typeface="+mj-lt"/>
                <a:cs typeface="Segoe UI Light" pitchFamily="34" charset="0"/>
              </a:rPr>
              <a:t>(Not VM Role)</a:t>
            </a:r>
            <a:endParaRPr lang="en-US" dirty="0">
              <a:solidFill>
                <a:schemeClr val="accent2">
                  <a:alpha val="99000"/>
                </a:schemeClr>
              </a:solidFill>
              <a:effectLst/>
              <a:latin typeface="Segoe UI Light" pitchFamily="34" charset="0"/>
            </a:endParaRPr>
          </a:p>
        </p:txBody>
      </p:sp>
      <p:sp>
        <p:nvSpPr>
          <p:cNvPr id="10" name="Rectangle 9"/>
          <p:cNvSpPr/>
          <p:nvPr/>
        </p:nvSpPr>
        <p:spPr bwMode="auto">
          <a:xfrm>
            <a:off x="385728" y="3110100"/>
            <a:ext cx="11536247" cy="146023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11" name="Content Placeholder 3"/>
          <p:cNvSpPr txBox="1">
            <a:spLocks/>
          </p:cNvSpPr>
          <p:nvPr/>
        </p:nvSpPr>
        <p:spPr>
          <a:xfrm>
            <a:off x="538128" y="3307487"/>
            <a:ext cx="11149012" cy="1412694"/>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effectLst>
                  <a:outerShdw blurRad="38100" dist="38100" dir="2700000" algn="tl">
                    <a:srgbClr val="000000">
                      <a:alpha val="43137"/>
                    </a:srgbClr>
                  </a:outerShdw>
                </a:effectLst>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4000" dirty="0">
                <a:solidFill>
                  <a:schemeClr val="tx2">
                    <a:alpha val="99000"/>
                  </a:schemeClr>
                </a:solidFill>
                <a:effectLst/>
                <a:latin typeface="Segoe UI Light" pitchFamily="34" charset="0"/>
              </a:rPr>
              <a:t>Capture/Imaging is not supported with DCs</a:t>
            </a:r>
            <a:br>
              <a:rPr lang="en-US" sz="4000" dirty="0">
                <a:solidFill>
                  <a:schemeClr val="tx2">
                    <a:alpha val="99000"/>
                  </a:schemeClr>
                </a:solidFill>
                <a:effectLst/>
                <a:latin typeface="Segoe UI Light" pitchFamily="34" charset="0"/>
              </a:rPr>
            </a:br>
            <a:r>
              <a:rPr lang="en-US" sz="1800" dirty="0">
                <a:solidFill>
                  <a:schemeClr val="tx1">
                    <a:alpha val="99000"/>
                  </a:schemeClr>
                </a:solidFill>
                <a:effectLst/>
                <a:latin typeface="+mj-lt"/>
                <a:cs typeface="Segoe UI Light" pitchFamily="34" charset="0"/>
              </a:rPr>
              <a:t>To make a new DC provision a VM and run </a:t>
            </a:r>
            <a:r>
              <a:rPr lang="en-US" sz="1800" dirty="0" smtClean="0">
                <a:solidFill>
                  <a:schemeClr val="tx1">
                    <a:alpha val="99000"/>
                  </a:schemeClr>
                </a:solidFill>
                <a:effectLst/>
                <a:latin typeface="+mj-lt"/>
                <a:cs typeface="Segoe UI Light" pitchFamily="34" charset="0"/>
              </a:rPr>
              <a:t>promote it to be a DC</a:t>
            </a:r>
            <a:endParaRPr lang="en-US" sz="1800" dirty="0">
              <a:solidFill>
                <a:schemeClr val="tx1">
                  <a:alpha val="99000"/>
                </a:schemeClr>
              </a:solidFill>
              <a:effectLst/>
              <a:latin typeface="+mj-lt"/>
              <a:cs typeface="Segoe UI Light" pitchFamily="34" charset="0"/>
            </a:endParaRPr>
          </a:p>
          <a:p>
            <a:endParaRPr lang="en-US" sz="1800" dirty="0">
              <a:solidFill>
                <a:schemeClr val="tx2"/>
              </a:solidFill>
            </a:endParaRPr>
          </a:p>
          <a:p>
            <a:pPr marL="0" indent="0">
              <a:buNone/>
            </a:pPr>
            <a:endParaRPr lang="en-US" sz="1800" dirty="0">
              <a:solidFill>
                <a:schemeClr val="tx1">
                  <a:alpha val="99000"/>
                </a:schemeClr>
              </a:solidFill>
              <a:effectLst/>
              <a:latin typeface="+mj-lt"/>
              <a:cs typeface="Segoe UI Light" pitchFamily="34" charset="0"/>
            </a:endParaRPr>
          </a:p>
        </p:txBody>
      </p:sp>
      <p:sp>
        <p:nvSpPr>
          <p:cNvPr id="13" name="Rectangle 12"/>
          <p:cNvSpPr/>
          <p:nvPr/>
        </p:nvSpPr>
        <p:spPr bwMode="auto">
          <a:xfrm>
            <a:off x="385730" y="6496019"/>
            <a:ext cx="11301412" cy="457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14" name="Rectangle 13"/>
          <p:cNvSpPr/>
          <p:nvPr/>
        </p:nvSpPr>
        <p:spPr bwMode="auto">
          <a:xfrm>
            <a:off x="385729" y="4570340"/>
            <a:ext cx="11289309" cy="1845278"/>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15" name="Rectangle 14"/>
          <p:cNvSpPr/>
          <p:nvPr/>
        </p:nvSpPr>
        <p:spPr bwMode="auto">
          <a:xfrm>
            <a:off x="10076698" y="4570340"/>
            <a:ext cx="1845278" cy="1845278"/>
          </a:xfrm>
          <a:prstGeom prst="rect">
            <a:avLst/>
          </a:prstGeom>
          <a:solidFill>
            <a:schemeClr val="accent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17" name="Freeform 24"/>
          <p:cNvSpPr>
            <a:spLocks noEditPoints="1"/>
          </p:cNvSpPr>
          <p:nvPr/>
        </p:nvSpPr>
        <p:spPr bwMode="black">
          <a:xfrm>
            <a:off x="10135830" y="5064038"/>
            <a:ext cx="1233138" cy="952478"/>
          </a:xfrm>
          <a:custGeom>
            <a:avLst/>
            <a:gdLst>
              <a:gd name="T0" fmla="*/ 524 w 1369"/>
              <a:gd name="T1" fmla="*/ 115 h 1057"/>
              <a:gd name="T2" fmla="*/ 373 w 1369"/>
              <a:gd name="T3" fmla="*/ 228 h 1057"/>
              <a:gd name="T4" fmla="*/ 455 w 1369"/>
              <a:gd name="T5" fmla="*/ 153 h 1057"/>
              <a:gd name="T6" fmla="*/ 5 w 1369"/>
              <a:gd name="T7" fmla="*/ 634 h 1057"/>
              <a:gd name="T8" fmla="*/ 149 w 1369"/>
              <a:gd name="T9" fmla="*/ 320 h 1057"/>
              <a:gd name="T10" fmla="*/ 26 w 1369"/>
              <a:gd name="T11" fmla="*/ 509 h 1057"/>
              <a:gd name="T12" fmla="*/ 652 w 1369"/>
              <a:gd name="T13" fmla="*/ 75 h 1057"/>
              <a:gd name="T14" fmla="*/ 36 w 1369"/>
              <a:gd name="T15" fmla="*/ 435 h 1057"/>
              <a:gd name="T16" fmla="*/ 28 w 1369"/>
              <a:gd name="T17" fmla="*/ 478 h 1057"/>
              <a:gd name="T18" fmla="*/ 9 w 1369"/>
              <a:gd name="T19" fmla="*/ 353 h 1057"/>
              <a:gd name="T20" fmla="*/ 1045 w 1369"/>
              <a:gd name="T21" fmla="*/ 157 h 1057"/>
              <a:gd name="T22" fmla="*/ 1251 w 1369"/>
              <a:gd name="T23" fmla="*/ 278 h 1057"/>
              <a:gd name="T24" fmla="*/ 1184 w 1369"/>
              <a:gd name="T25" fmla="*/ 236 h 1057"/>
              <a:gd name="T26" fmla="*/ 1369 w 1369"/>
              <a:gd name="T27" fmla="*/ 439 h 1057"/>
              <a:gd name="T28" fmla="*/ 1349 w 1369"/>
              <a:gd name="T29" fmla="*/ 356 h 1057"/>
              <a:gd name="T30" fmla="*/ 1150 w 1369"/>
              <a:gd name="T31" fmla="*/ 216 h 1057"/>
              <a:gd name="T32" fmla="*/ 859 w 1369"/>
              <a:gd name="T33" fmla="*/ 52 h 1057"/>
              <a:gd name="T34" fmla="*/ 781 w 1369"/>
              <a:gd name="T35" fmla="*/ 39 h 1057"/>
              <a:gd name="T36" fmla="*/ 746 w 1369"/>
              <a:gd name="T37" fmla="*/ 26 h 1057"/>
              <a:gd name="T38" fmla="*/ 682 w 1369"/>
              <a:gd name="T39" fmla="*/ 56 h 1057"/>
              <a:gd name="T40" fmla="*/ 67 w 1369"/>
              <a:gd name="T41" fmla="*/ 682 h 1057"/>
              <a:gd name="T42" fmla="*/ 963 w 1369"/>
              <a:gd name="T43" fmla="*/ 142 h 1057"/>
              <a:gd name="T44" fmla="*/ 906 w 1369"/>
              <a:gd name="T45" fmla="*/ 82 h 1057"/>
              <a:gd name="T46" fmla="*/ 247 w 1369"/>
              <a:gd name="T47" fmla="*/ 268 h 1057"/>
              <a:gd name="T48" fmla="*/ 1073 w 1369"/>
              <a:gd name="T49" fmla="*/ 766 h 1057"/>
              <a:gd name="T50" fmla="*/ 974 w 1369"/>
              <a:gd name="T51" fmla="*/ 824 h 1057"/>
              <a:gd name="T52" fmla="*/ 1048 w 1369"/>
              <a:gd name="T53" fmla="*/ 780 h 1057"/>
              <a:gd name="T54" fmla="*/ 834 w 1369"/>
              <a:gd name="T55" fmla="*/ 948 h 1057"/>
              <a:gd name="T56" fmla="*/ 882 w 1369"/>
              <a:gd name="T57" fmla="*/ 910 h 1057"/>
              <a:gd name="T58" fmla="*/ 1199 w 1369"/>
              <a:gd name="T59" fmla="*/ 723 h 1057"/>
              <a:gd name="T60" fmla="*/ 61 w 1369"/>
              <a:gd name="T61" fmla="*/ 327 h 1057"/>
              <a:gd name="T62" fmla="*/ 1353 w 1369"/>
              <a:gd name="T63" fmla="*/ 606 h 1057"/>
              <a:gd name="T64" fmla="*/ 1342 w 1369"/>
              <a:gd name="T65" fmla="*/ 518 h 1057"/>
              <a:gd name="T66" fmla="*/ 789 w 1369"/>
              <a:gd name="T67" fmla="*/ 977 h 1057"/>
              <a:gd name="T68" fmla="*/ 791 w 1369"/>
              <a:gd name="T69" fmla="*/ 972 h 1057"/>
              <a:gd name="T70" fmla="*/ 1249 w 1369"/>
              <a:gd name="T71" fmla="*/ 662 h 1057"/>
              <a:gd name="T72" fmla="*/ 1318 w 1369"/>
              <a:gd name="T73" fmla="*/ 616 h 1057"/>
              <a:gd name="T74" fmla="*/ 357 w 1369"/>
              <a:gd name="T75" fmla="*/ 821 h 1057"/>
              <a:gd name="T76" fmla="*/ 249 w 1369"/>
              <a:gd name="T77" fmla="*/ 759 h 1057"/>
              <a:gd name="T78" fmla="*/ 179 w 1369"/>
              <a:gd name="T79" fmla="*/ 721 h 1057"/>
              <a:gd name="T80" fmla="*/ 133 w 1369"/>
              <a:gd name="T81" fmla="*/ 704 h 1057"/>
              <a:gd name="T82" fmla="*/ 139 w 1369"/>
              <a:gd name="T83" fmla="*/ 731 h 1057"/>
              <a:gd name="T84" fmla="*/ 711 w 1369"/>
              <a:gd name="T85" fmla="*/ 1056 h 1057"/>
              <a:gd name="T86" fmla="*/ 606 w 1369"/>
              <a:gd name="T87" fmla="*/ 984 h 1057"/>
              <a:gd name="T88" fmla="*/ 614 w 1369"/>
              <a:gd name="T89" fmla="*/ 998 h 1057"/>
              <a:gd name="T90" fmla="*/ 555 w 1369"/>
              <a:gd name="T91" fmla="*/ 933 h 1057"/>
              <a:gd name="T92" fmla="*/ 676 w 1369"/>
              <a:gd name="T93" fmla="*/ 1024 h 1057"/>
              <a:gd name="T94" fmla="*/ 489 w 1369"/>
              <a:gd name="T95" fmla="*/ 898 h 1057"/>
              <a:gd name="T96" fmla="*/ 1274 w 1369"/>
              <a:gd name="T97" fmla="*/ 378 h 1057"/>
              <a:gd name="T98" fmla="*/ 749 w 1369"/>
              <a:gd name="T99" fmla="*/ 729 h 1057"/>
              <a:gd name="T100" fmla="*/ 146 w 1369"/>
              <a:gd name="T101" fmla="*/ 631 h 1057"/>
              <a:gd name="T102" fmla="*/ 600 w 1369"/>
              <a:gd name="T103" fmla="*/ 889 h 1057"/>
              <a:gd name="T104" fmla="*/ 780 w 1369"/>
              <a:gd name="T105" fmla="*/ 741 h 1057"/>
              <a:gd name="T106" fmla="*/ 486 w 1369"/>
              <a:gd name="T107" fmla="*/ 685 h 1057"/>
              <a:gd name="T108" fmla="*/ 587 w 1369"/>
              <a:gd name="T109" fmla="*/ 850 h 1057"/>
              <a:gd name="T110" fmla="*/ 560 w 1369"/>
              <a:gd name="T111" fmla="*/ 881 h 1057"/>
              <a:gd name="T112" fmla="*/ 232 w 1369"/>
              <a:gd name="T113" fmla="*/ 509 h 1057"/>
              <a:gd name="T114" fmla="*/ 233 w 1369"/>
              <a:gd name="T115" fmla="*/ 619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9" h="1057">
                <a:moveTo>
                  <a:pt x="234" y="304"/>
                </a:moveTo>
                <a:cubicBezTo>
                  <a:pt x="234" y="304"/>
                  <a:pt x="234" y="304"/>
                  <a:pt x="234" y="304"/>
                </a:cubicBezTo>
                <a:cubicBezTo>
                  <a:pt x="190" y="329"/>
                  <a:pt x="190" y="329"/>
                  <a:pt x="190" y="329"/>
                </a:cubicBezTo>
                <a:cubicBezTo>
                  <a:pt x="178" y="305"/>
                  <a:pt x="178" y="305"/>
                  <a:pt x="178" y="305"/>
                </a:cubicBezTo>
                <a:cubicBezTo>
                  <a:pt x="222" y="280"/>
                  <a:pt x="222" y="280"/>
                  <a:pt x="222" y="280"/>
                </a:cubicBezTo>
                <a:cubicBezTo>
                  <a:pt x="234" y="304"/>
                  <a:pt x="234" y="304"/>
                  <a:pt x="234" y="304"/>
                </a:cubicBezTo>
                <a:close/>
                <a:moveTo>
                  <a:pt x="581" y="113"/>
                </a:moveTo>
                <a:cubicBezTo>
                  <a:pt x="569" y="91"/>
                  <a:pt x="569" y="91"/>
                  <a:pt x="569" y="91"/>
                </a:cubicBezTo>
                <a:cubicBezTo>
                  <a:pt x="524" y="115"/>
                  <a:pt x="524" y="115"/>
                  <a:pt x="524" y="115"/>
                </a:cubicBezTo>
                <a:cubicBezTo>
                  <a:pt x="537" y="138"/>
                  <a:pt x="537" y="138"/>
                  <a:pt x="537" y="138"/>
                </a:cubicBezTo>
                <a:cubicBezTo>
                  <a:pt x="581" y="113"/>
                  <a:pt x="581" y="113"/>
                  <a:pt x="581" y="113"/>
                </a:cubicBezTo>
                <a:cubicBezTo>
                  <a:pt x="581" y="113"/>
                  <a:pt x="581" y="113"/>
                  <a:pt x="581" y="113"/>
                </a:cubicBezTo>
                <a:close/>
                <a:moveTo>
                  <a:pt x="373" y="228"/>
                </a:moveTo>
                <a:cubicBezTo>
                  <a:pt x="360" y="205"/>
                  <a:pt x="360" y="205"/>
                  <a:pt x="360" y="205"/>
                </a:cubicBezTo>
                <a:cubicBezTo>
                  <a:pt x="316" y="230"/>
                  <a:pt x="316" y="230"/>
                  <a:pt x="316" y="230"/>
                </a:cubicBezTo>
                <a:cubicBezTo>
                  <a:pt x="329" y="252"/>
                  <a:pt x="329" y="252"/>
                  <a:pt x="329" y="252"/>
                </a:cubicBezTo>
                <a:cubicBezTo>
                  <a:pt x="373" y="228"/>
                  <a:pt x="373" y="228"/>
                  <a:pt x="373" y="228"/>
                </a:cubicBezTo>
                <a:cubicBezTo>
                  <a:pt x="373" y="228"/>
                  <a:pt x="373" y="228"/>
                  <a:pt x="373" y="228"/>
                </a:cubicBezTo>
                <a:close/>
                <a:moveTo>
                  <a:pt x="443" y="190"/>
                </a:moveTo>
                <a:cubicBezTo>
                  <a:pt x="430" y="167"/>
                  <a:pt x="430" y="167"/>
                  <a:pt x="430" y="167"/>
                </a:cubicBezTo>
                <a:cubicBezTo>
                  <a:pt x="385" y="190"/>
                  <a:pt x="385" y="190"/>
                  <a:pt x="385" y="190"/>
                </a:cubicBezTo>
                <a:cubicBezTo>
                  <a:pt x="398" y="214"/>
                  <a:pt x="398" y="214"/>
                  <a:pt x="398" y="214"/>
                </a:cubicBezTo>
                <a:cubicBezTo>
                  <a:pt x="443" y="190"/>
                  <a:pt x="443" y="190"/>
                  <a:pt x="443" y="190"/>
                </a:cubicBezTo>
                <a:cubicBezTo>
                  <a:pt x="443" y="190"/>
                  <a:pt x="443" y="190"/>
                  <a:pt x="443" y="190"/>
                </a:cubicBezTo>
                <a:close/>
                <a:moveTo>
                  <a:pt x="513" y="151"/>
                </a:moveTo>
                <a:cubicBezTo>
                  <a:pt x="501" y="129"/>
                  <a:pt x="501" y="129"/>
                  <a:pt x="501" y="129"/>
                </a:cubicBezTo>
                <a:cubicBezTo>
                  <a:pt x="455" y="153"/>
                  <a:pt x="455" y="153"/>
                  <a:pt x="455" y="153"/>
                </a:cubicBezTo>
                <a:cubicBezTo>
                  <a:pt x="468" y="176"/>
                  <a:pt x="468" y="176"/>
                  <a:pt x="468" y="176"/>
                </a:cubicBezTo>
                <a:cubicBezTo>
                  <a:pt x="513" y="151"/>
                  <a:pt x="513" y="151"/>
                  <a:pt x="513" y="151"/>
                </a:cubicBezTo>
                <a:cubicBezTo>
                  <a:pt x="513" y="151"/>
                  <a:pt x="513" y="151"/>
                  <a:pt x="513" y="151"/>
                </a:cubicBezTo>
                <a:close/>
                <a:moveTo>
                  <a:pt x="32" y="631"/>
                </a:moveTo>
                <a:cubicBezTo>
                  <a:pt x="30" y="620"/>
                  <a:pt x="30" y="607"/>
                  <a:pt x="29" y="592"/>
                </a:cubicBezTo>
                <a:cubicBezTo>
                  <a:pt x="28" y="587"/>
                  <a:pt x="28" y="587"/>
                  <a:pt x="28" y="587"/>
                </a:cubicBezTo>
                <a:cubicBezTo>
                  <a:pt x="1" y="589"/>
                  <a:pt x="1" y="589"/>
                  <a:pt x="1" y="589"/>
                </a:cubicBezTo>
                <a:cubicBezTo>
                  <a:pt x="1" y="595"/>
                  <a:pt x="1" y="595"/>
                  <a:pt x="1" y="595"/>
                </a:cubicBezTo>
                <a:cubicBezTo>
                  <a:pt x="3" y="608"/>
                  <a:pt x="3" y="622"/>
                  <a:pt x="5" y="634"/>
                </a:cubicBezTo>
                <a:cubicBezTo>
                  <a:pt x="6" y="639"/>
                  <a:pt x="6" y="639"/>
                  <a:pt x="6" y="639"/>
                </a:cubicBezTo>
                <a:cubicBezTo>
                  <a:pt x="33" y="636"/>
                  <a:pt x="33" y="636"/>
                  <a:pt x="33" y="636"/>
                </a:cubicBezTo>
                <a:cubicBezTo>
                  <a:pt x="32" y="631"/>
                  <a:pt x="32" y="631"/>
                  <a:pt x="32" y="631"/>
                </a:cubicBezTo>
                <a:cubicBezTo>
                  <a:pt x="32" y="631"/>
                  <a:pt x="32" y="631"/>
                  <a:pt x="32" y="631"/>
                </a:cubicBezTo>
                <a:close/>
                <a:moveTo>
                  <a:pt x="143" y="346"/>
                </a:moveTo>
                <a:cubicBezTo>
                  <a:pt x="148" y="346"/>
                  <a:pt x="152" y="346"/>
                  <a:pt x="157" y="344"/>
                </a:cubicBezTo>
                <a:cubicBezTo>
                  <a:pt x="162" y="343"/>
                  <a:pt x="162" y="343"/>
                  <a:pt x="162" y="343"/>
                </a:cubicBezTo>
                <a:cubicBezTo>
                  <a:pt x="154" y="318"/>
                  <a:pt x="154" y="318"/>
                  <a:pt x="154" y="318"/>
                </a:cubicBezTo>
                <a:cubicBezTo>
                  <a:pt x="149" y="320"/>
                  <a:pt x="149" y="320"/>
                  <a:pt x="149" y="320"/>
                </a:cubicBezTo>
                <a:cubicBezTo>
                  <a:pt x="143" y="322"/>
                  <a:pt x="133" y="320"/>
                  <a:pt x="118" y="316"/>
                </a:cubicBezTo>
                <a:cubicBezTo>
                  <a:pt x="113" y="315"/>
                  <a:pt x="113" y="315"/>
                  <a:pt x="113" y="315"/>
                </a:cubicBezTo>
                <a:cubicBezTo>
                  <a:pt x="105" y="338"/>
                  <a:pt x="105" y="338"/>
                  <a:pt x="105" y="338"/>
                </a:cubicBezTo>
                <a:cubicBezTo>
                  <a:pt x="110" y="341"/>
                  <a:pt x="110" y="341"/>
                  <a:pt x="110" y="341"/>
                </a:cubicBezTo>
                <a:cubicBezTo>
                  <a:pt x="124" y="344"/>
                  <a:pt x="134" y="346"/>
                  <a:pt x="143" y="346"/>
                </a:cubicBezTo>
                <a:close/>
                <a:moveTo>
                  <a:pt x="26" y="554"/>
                </a:moveTo>
                <a:cubicBezTo>
                  <a:pt x="26" y="543"/>
                  <a:pt x="26" y="534"/>
                  <a:pt x="26" y="525"/>
                </a:cubicBezTo>
                <a:cubicBezTo>
                  <a:pt x="26" y="521"/>
                  <a:pt x="26" y="518"/>
                  <a:pt x="26" y="514"/>
                </a:cubicBezTo>
                <a:cubicBezTo>
                  <a:pt x="26" y="509"/>
                  <a:pt x="26" y="509"/>
                  <a:pt x="26" y="509"/>
                </a:cubicBezTo>
                <a:cubicBezTo>
                  <a:pt x="0" y="509"/>
                  <a:pt x="0" y="509"/>
                  <a:pt x="0" y="509"/>
                </a:cubicBezTo>
                <a:cubicBezTo>
                  <a:pt x="0" y="514"/>
                  <a:pt x="0" y="514"/>
                  <a:pt x="0" y="514"/>
                </a:cubicBezTo>
                <a:cubicBezTo>
                  <a:pt x="0" y="517"/>
                  <a:pt x="0" y="521"/>
                  <a:pt x="0" y="525"/>
                </a:cubicBezTo>
                <a:cubicBezTo>
                  <a:pt x="0" y="534"/>
                  <a:pt x="0" y="544"/>
                  <a:pt x="0" y="554"/>
                </a:cubicBezTo>
                <a:cubicBezTo>
                  <a:pt x="0" y="560"/>
                  <a:pt x="0" y="560"/>
                  <a:pt x="0" y="560"/>
                </a:cubicBezTo>
                <a:cubicBezTo>
                  <a:pt x="26" y="559"/>
                  <a:pt x="26" y="559"/>
                  <a:pt x="26" y="559"/>
                </a:cubicBezTo>
                <a:cubicBezTo>
                  <a:pt x="26" y="554"/>
                  <a:pt x="26" y="554"/>
                  <a:pt x="26" y="554"/>
                </a:cubicBezTo>
                <a:cubicBezTo>
                  <a:pt x="26" y="554"/>
                  <a:pt x="26" y="554"/>
                  <a:pt x="26" y="554"/>
                </a:cubicBezTo>
                <a:close/>
                <a:moveTo>
                  <a:pt x="652" y="75"/>
                </a:moveTo>
                <a:cubicBezTo>
                  <a:pt x="639" y="54"/>
                  <a:pt x="639" y="54"/>
                  <a:pt x="639" y="54"/>
                </a:cubicBezTo>
                <a:cubicBezTo>
                  <a:pt x="594" y="77"/>
                  <a:pt x="594" y="77"/>
                  <a:pt x="594" y="77"/>
                </a:cubicBezTo>
                <a:cubicBezTo>
                  <a:pt x="606" y="101"/>
                  <a:pt x="606" y="101"/>
                  <a:pt x="606" y="101"/>
                </a:cubicBezTo>
                <a:cubicBezTo>
                  <a:pt x="652" y="75"/>
                  <a:pt x="652" y="75"/>
                  <a:pt x="652" y="75"/>
                </a:cubicBezTo>
                <a:cubicBezTo>
                  <a:pt x="652" y="75"/>
                  <a:pt x="652" y="75"/>
                  <a:pt x="652" y="75"/>
                </a:cubicBezTo>
                <a:close/>
                <a:moveTo>
                  <a:pt x="28" y="478"/>
                </a:moveTo>
                <a:cubicBezTo>
                  <a:pt x="29" y="476"/>
                  <a:pt x="29" y="475"/>
                  <a:pt x="29" y="475"/>
                </a:cubicBezTo>
                <a:cubicBezTo>
                  <a:pt x="34" y="468"/>
                  <a:pt x="36" y="458"/>
                  <a:pt x="36" y="446"/>
                </a:cubicBezTo>
                <a:cubicBezTo>
                  <a:pt x="36" y="443"/>
                  <a:pt x="36" y="439"/>
                  <a:pt x="36" y="435"/>
                </a:cubicBezTo>
                <a:cubicBezTo>
                  <a:pt x="35" y="430"/>
                  <a:pt x="35" y="430"/>
                  <a:pt x="35" y="430"/>
                </a:cubicBezTo>
                <a:cubicBezTo>
                  <a:pt x="9" y="431"/>
                  <a:pt x="9" y="431"/>
                  <a:pt x="9" y="431"/>
                </a:cubicBezTo>
                <a:cubicBezTo>
                  <a:pt x="9" y="437"/>
                  <a:pt x="9" y="437"/>
                  <a:pt x="9" y="437"/>
                </a:cubicBezTo>
                <a:cubicBezTo>
                  <a:pt x="9" y="440"/>
                  <a:pt x="9" y="443"/>
                  <a:pt x="9" y="446"/>
                </a:cubicBezTo>
                <a:cubicBezTo>
                  <a:pt x="9" y="456"/>
                  <a:pt x="8" y="460"/>
                  <a:pt x="7" y="461"/>
                </a:cubicBezTo>
                <a:cubicBezTo>
                  <a:pt x="5" y="464"/>
                  <a:pt x="3" y="467"/>
                  <a:pt x="2" y="472"/>
                </a:cubicBezTo>
                <a:cubicBezTo>
                  <a:pt x="1" y="477"/>
                  <a:pt x="1" y="477"/>
                  <a:pt x="1" y="477"/>
                </a:cubicBezTo>
                <a:cubicBezTo>
                  <a:pt x="27" y="484"/>
                  <a:pt x="27" y="484"/>
                  <a:pt x="27" y="484"/>
                </a:cubicBezTo>
                <a:cubicBezTo>
                  <a:pt x="28" y="478"/>
                  <a:pt x="28" y="478"/>
                  <a:pt x="28" y="478"/>
                </a:cubicBezTo>
                <a:cubicBezTo>
                  <a:pt x="28" y="478"/>
                  <a:pt x="28" y="478"/>
                  <a:pt x="28" y="478"/>
                </a:cubicBezTo>
                <a:close/>
                <a:moveTo>
                  <a:pt x="5" y="404"/>
                </a:moveTo>
                <a:cubicBezTo>
                  <a:pt x="31" y="400"/>
                  <a:pt x="31" y="400"/>
                  <a:pt x="31" y="400"/>
                </a:cubicBezTo>
                <a:cubicBezTo>
                  <a:pt x="30" y="395"/>
                  <a:pt x="30" y="395"/>
                  <a:pt x="30" y="395"/>
                </a:cubicBezTo>
                <a:cubicBezTo>
                  <a:pt x="29" y="391"/>
                  <a:pt x="28" y="384"/>
                  <a:pt x="28" y="382"/>
                </a:cubicBezTo>
                <a:cubicBezTo>
                  <a:pt x="28" y="380"/>
                  <a:pt x="29" y="374"/>
                  <a:pt x="34" y="363"/>
                </a:cubicBezTo>
                <a:cubicBezTo>
                  <a:pt x="36" y="358"/>
                  <a:pt x="36" y="358"/>
                  <a:pt x="36" y="358"/>
                </a:cubicBezTo>
                <a:cubicBezTo>
                  <a:pt x="11" y="348"/>
                  <a:pt x="11" y="348"/>
                  <a:pt x="11" y="348"/>
                </a:cubicBezTo>
                <a:cubicBezTo>
                  <a:pt x="9" y="353"/>
                  <a:pt x="9" y="353"/>
                  <a:pt x="9" y="353"/>
                </a:cubicBezTo>
                <a:cubicBezTo>
                  <a:pt x="6" y="361"/>
                  <a:pt x="1" y="373"/>
                  <a:pt x="1" y="382"/>
                </a:cubicBezTo>
                <a:cubicBezTo>
                  <a:pt x="1" y="386"/>
                  <a:pt x="2" y="391"/>
                  <a:pt x="3" y="399"/>
                </a:cubicBezTo>
                <a:cubicBezTo>
                  <a:pt x="5" y="404"/>
                  <a:pt x="5" y="404"/>
                  <a:pt x="5" y="404"/>
                </a:cubicBezTo>
                <a:cubicBezTo>
                  <a:pt x="5" y="404"/>
                  <a:pt x="5" y="404"/>
                  <a:pt x="5" y="404"/>
                </a:cubicBezTo>
                <a:close/>
                <a:moveTo>
                  <a:pt x="1067" y="199"/>
                </a:moveTo>
                <a:cubicBezTo>
                  <a:pt x="1072" y="201"/>
                  <a:pt x="1072" y="201"/>
                  <a:pt x="1072" y="201"/>
                </a:cubicBezTo>
                <a:cubicBezTo>
                  <a:pt x="1085" y="179"/>
                  <a:pt x="1085" y="179"/>
                  <a:pt x="1085" y="179"/>
                </a:cubicBezTo>
                <a:cubicBezTo>
                  <a:pt x="1080" y="176"/>
                  <a:pt x="1080" y="176"/>
                  <a:pt x="1080" y="176"/>
                </a:cubicBezTo>
                <a:cubicBezTo>
                  <a:pt x="1068" y="170"/>
                  <a:pt x="1057" y="163"/>
                  <a:pt x="1045" y="157"/>
                </a:cubicBezTo>
                <a:cubicBezTo>
                  <a:pt x="1040" y="154"/>
                  <a:pt x="1040" y="154"/>
                  <a:pt x="1040" y="154"/>
                </a:cubicBezTo>
                <a:cubicBezTo>
                  <a:pt x="1027" y="177"/>
                  <a:pt x="1027" y="177"/>
                  <a:pt x="1027" y="177"/>
                </a:cubicBezTo>
                <a:cubicBezTo>
                  <a:pt x="1032" y="180"/>
                  <a:pt x="1032" y="180"/>
                  <a:pt x="1032" y="180"/>
                </a:cubicBezTo>
                <a:cubicBezTo>
                  <a:pt x="1045" y="187"/>
                  <a:pt x="1057" y="193"/>
                  <a:pt x="1067" y="199"/>
                </a:cubicBezTo>
                <a:close/>
                <a:moveTo>
                  <a:pt x="1270" y="323"/>
                </a:moveTo>
                <a:cubicBezTo>
                  <a:pt x="1275" y="326"/>
                  <a:pt x="1275" y="326"/>
                  <a:pt x="1275" y="326"/>
                </a:cubicBezTo>
                <a:cubicBezTo>
                  <a:pt x="1290" y="304"/>
                  <a:pt x="1290" y="304"/>
                  <a:pt x="1290" y="304"/>
                </a:cubicBezTo>
                <a:cubicBezTo>
                  <a:pt x="1286" y="301"/>
                  <a:pt x="1286" y="301"/>
                  <a:pt x="1286" y="301"/>
                </a:cubicBezTo>
                <a:cubicBezTo>
                  <a:pt x="1276" y="294"/>
                  <a:pt x="1264" y="287"/>
                  <a:pt x="1251" y="278"/>
                </a:cubicBezTo>
                <a:cubicBezTo>
                  <a:pt x="1246" y="275"/>
                  <a:pt x="1246" y="275"/>
                  <a:pt x="1246" y="275"/>
                </a:cubicBezTo>
                <a:cubicBezTo>
                  <a:pt x="1232" y="297"/>
                  <a:pt x="1232" y="297"/>
                  <a:pt x="1232" y="297"/>
                </a:cubicBezTo>
                <a:cubicBezTo>
                  <a:pt x="1237" y="300"/>
                  <a:pt x="1237" y="300"/>
                  <a:pt x="1237" y="300"/>
                </a:cubicBezTo>
                <a:cubicBezTo>
                  <a:pt x="1249" y="308"/>
                  <a:pt x="1261" y="316"/>
                  <a:pt x="1270" y="323"/>
                </a:cubicBezTo>
                <a:close/>
                <a:moveTo>
                  <a:pt x="1204" y="279"/>
                </a:moveTo>
                <a:cubicBezTo>
                  <a:pt x="1209" y="282"/>
                  <a:pt x="1209" y="282"/>
                  <a:pt x="1209" y="282"/>
                </a:cubicBezTo>
                <a:cubicBezTo>
                  <a:pt x="1223" y="259"/>
                  <a:pt x="1223" y="259"/>
                  <a:pt x="1223" y="259"/>
                </a:cubicBezTo>
                <a:cubicBezTo>
                  <a:pt x="1217" y="257"/>
                  <a:pt x="1217" y="257"/>
                  <a:pt x="1217" y="257"/>
                </a:cubicBezTo>
                <a:cubicBezTo>
                  <a:pt x="1207" y="250"/>
                  <a:pt x="1196" y="243"/>
                  <a:pt x="1184" y="236"/>
                </a:cubicBezTo>
                <a:cubicBezTo>
                  <a:pt x="1179" y="233"/>
                  <a:pt x="1179" y="233"/>
                  <a:pt x="1179" y="233"/>
                </a:cubicBezTo>
                <a:cubicBezTo>
                  <a:pt x="1166" y="256"/>
                  <a:pt x="1166" y="256"/>
                  <a:pt x="1166" y="256"/>
                </a:cubicBezTo>
                <a:cubicBezTo>
                  <a:pt x="1170" y="259"/>
                  <a:pt x="1170" y="259"/>
                  <a:pt x="1170" y="259"/>
                </a:cubicBezTo>
                <a:cubicBezTo>
                  <a:pt x="1183" y="265"/>
                  <a:pt x="1194" y="272"/>
                  <a:pt x="1204" y="279"/>
                </a:cubicBezTo>
                <a:close/>
                <a:moveTo>
                  <a:pt x="1337" y="403"/>
                </a:moveTo>
                <a:cubicBezTo>
                  <a:pt x="1340" y="414"/>
                  <a:pt x="1341" y="427"/>
                  <a:pt x="1343" y="441"/>
                </a:cubicBezTo>
                <a:cubicBezTo>
                  <a:pt x="1343" y="447"/>
                  <a:pt x="1343" y="447"/>
                  <a:pt x="1343" y="447"/>
                </a:cubicBezTo>
                <a:cubicBezTo>
                  <a:pt x="1369" y="445"/>
                  <a:pt x="1369" y="445"/>
                  <a:pt x="1369" y="445"/>
                </a:cubicBezTo>
                <a:cubicBezTo>
                  <a:pt x="1369" y="439"/>
                  <a:pt x="1369" y="439"/>
                  <a:pt x="1369" y="439"/>
                </a:cubicBezTo>
                <a:cubicBezTo>
                  <a:pt x="1367" y="424"/>
                  <a:pt x="1365" y="410"/>
                  <a:pt x="1363" y="397"/>
                </a:cubicBezTo>
                <a:cubicBezTo>
                  <a:pt x="1362" y="392"/>
                  <a:pt x="1362" y="392"/>
                  <a:pt x="1362" y="392"/>
                </a:cubicBezTo>
                <a:cubicBezTo>
                  <a:pt x="1336" y="397"/>
                  <a:pt x="1336" y="397"/>
                  <a:pt x="1336" y="397"/>
                </a:cubicBezTo>
                <a:cubicBezTo>
                  <a:pt x="1337" y="403"/>
                  <a:pt x="1337" y="403"/>
                  <a:pt x="1337" y="403"/>
                </a:cubicBezTo>
                <a:cubicBezTo>
                  <a:pt x="1337" y="403"/>
                  <a:pt x="1337" y="403"/>
                  <a:pt x="1337" y="403"/>
                </a:cubicBezTo>
                <a:close/>
                <a:moveTo>
                  <a:pt x="1325" y="369"/>
                </a:moveTo>
                <a:cubicBezTo>
                  <a:pt x="1328" y="373"/>
                  <a:pt x="1328" y="373"/>
                  <a:pt x="1328" y="373"/>
                </a:cubicBezTo>
                <a:cubicBezTo>
                  <a:pt x="1352" y="362"/>
                  <a:pt x="1352" y="362"/>
                  <a:pt x="1352" y="362"/>
                </a:cubicBezTo>
                <a:cubicBezTo>
                  <a:pt x="1349" y="356"/>
                  <a:pt x="1349" y="356"/>
                  <a:pt x="1349" y="356"/>
                </a:cubicBezTo>
                <a:cubicBezTo>
                  <a:pt x="1344" y="348"/>
                  <a:pt x="1334" y="338"/>
                  <a:pt x="1318" y="325"/>
                </a:cubicBezTo>
                <a:cubicBezTo>
                  <a:pt x="1313" y="321"/>
                  <a:pt x="1313" y="321"/>
                  <a:pt x="1313" y="321"/>
                </a:cubicBezTo>
                <a:cubicBezTo>
                  <a:pt x="1296" y="342"/>
                  <a:pt x="1296" y="342"/>
                  <a:pt x="1296" y="342"/>
                </a:cubicBezTo>
                <a:cubicBezTo>
                  <a:pt x="1301" y="345"/>
                  <a:pt x="1301" y="345"/>
                  <a:pt x="1301" y="345"/>
                </a:cubicBezTo>
                <a:cubicBezTo>
                  <a:pt x="1319" y="359"/>
                  <a:pt x="1324" y="367"/>
                  <a:pt x="1325" y="369"/>
                </a:cubicBezTo>
                <a:close/>
                <a:moveTo>
                  <a:pt x="1136" y="238"/>
                </a:moveTo>
                <a:cubicBezTo>
                  <a:pt x="1141" y="241"/>
                  <a:pt x="1141" y="241"/>
                  <a:pt x="1141" y="241"/>
                </a:cubicBezTo>
                <a:cubicBezTo>
                  <a:pt x="1155" y="219"/>
                  <a:pt x="1155" y="219"/>
                  <a:pt x="1155" y="219"/>
                </a:cubicBezTo>
                <a:cubicBezTo>
                  <a:pt x="1150" y="216"/>
                  <a:pt x="1150" y="216"/>
                  <a:pt x="1150" y="216"/>
                </a:cubicBezTo>
                <a:cubicBezTo>
                  <a:pt x="1138" y="210"/>
                  <a:pt x="1127" y="203"/>
                  <a:pt x="1115" y="196"/>
                </a:cubicBezTo>
                <a:cubicBezTo>
                  <a:pt x="1109" y="194"/>
                  <a:pt x="1109" y="194"/>
                  <a:pt x="1109" y="194"/>
                </a:cubicBezTo>
                <a:cubicBezTo>
                  <a:pt x="1096" y="216"/>
                  <a:pt x="1096" y="216"/>
                  <a:pt x="1096" y="216"/>
                </a:cubicBezTo>
                <a:cubicBezTo>
                  <a:pt x="1101" y="219"/>
                  <a:pt x="1101" y="219"/>
                  <a:pt x="1101" y="219"/>
                </a:cubicBezTo>
                <a:cubicBezTo>
                  <a:pt x="1113" y="225"/>
                  <a:pt x="1125" y="232"/>
                  <a:pt x="1136" y="238"/>
                </a:cubicBezTo>
                <a:close/>
                <a:moveTo>
                  <a:pt x="844" y="74"/>
                </a:moveTo>
                <a:cubicBezTo>
                  <a:pt x="849" y="77"/>
                  <a:pt x="849" y="77"/>
                  <a:pt x="849" y="77"/>
                </a:cubicBezTo>
                <a:cubicBezTo>
                  <a:pt x="863" y="55"/>
                  <a:pt x="863" y="55"/>
                  <a:pt x="863" y="55"/>
                </a:cubicBezTo>
                <a:cubicBezTo>
                  <a:pt x="859" y="52"/>
                  <a:pt x="859" y="52"/>
                  <a:pt x="859" y="52"/>
                </a:cubicBezTo>
                <a:cubicBezTo>
                  <a:pt x="846" y="44"/>
                  <a:pt x="834" y="37"/>
                  <a:pt x="823" y="31"/>
                </a:cubicBezTo>
                <a:cubicBezTo>
                  <a:pt x="819" y="28"/>
                  <a:pt x="819" y="28"/>
                  <a:pt x="819" y="28"/>
                </a:cubicBezTo>
                <a:cubicBezTo>
                  <a:pt x="805" y="51"/>
                  <a:pt x="805" y="51"/>
                  <a:pt x="805" y="51"/>
                </a:cubicBezTo>
                <a:cubicBezTo>
                  <a:pt x="810" y="54"/>
                  <a:pt x="810" y="54"/>
                  <a:pt x="810" y="54"/>
                </a:cubicBezTo>
                <a:cubicBezTo>
                  <a:pt x="821" y="59"/>
                  <a:pt x="832" y="66"/>
                  <a:pt x="844" y="74"/>
                </a:cubicBezTo>
                <a:close/>
                <a:moveTo>
                  <a:pt x="746" y="26"/>
                </a:moveTo>
                <a:cubicBezTo>
                  <a:pt x="747" y="26"/>
                  <a:pt x="748" y="26"/>
                  <a:pt x="750" y="26"/>
                </a:cubicBezTo>
                <a:cubicBezTo>
                  <a:pt x="753" y="27"/>
                  <a:pt x="761" y="29"/>
                  <a:pt x="776" y="36"/>
                </a:cubicBezTo>
                <a:cubicBezTo>
                  <a:pt x="781" y="39"/>
                  <a:pt x="781" y="39"/>
                  <a:pt x="781" y="39"/>
                </a:cubicBezTo>
                <a:cubicBezTo>
                  <a:pt x="792" y="15"/>
                  <a:pt x="792" y="15"/>
                  <a:pt x="792" y="15"/>
                </a:cubicBezTo>
                <a:cubicBezTo>
                  <a:pt x="787" y="13"/>
                  <a:pt x="787" y="13"/>
                  <a:pt x="787" y="13"/>
                </a:cubicBezTo>
                <a:cubicBezTo>
                  <a:pt x="772" y="5"/>
                  <a:pt x="761" y="1"/>
                  <a:pt x="753" y="0"/>
                </a:cubicBezTo>
                <a:cubicBezTo>
                  <a:pt x="750" y="0"/>
                  <a:pt x="748" y="0"/>
                  <a:pt x="746" y="0"/>
                </a:cubicBezTo>
                <a:cubicBezTo>
                  <a:pt x="746" y="0"/>
                  <a:pt x="746" y="0"/>
                  <a:pt x="746" y="0"/>
                </a:cubicBezTo>
                <a:cubicBezTo>
                  <a:pt x="739" y="0"/>
                  <a:pt x="739" y="0"/>
                  <a:pt x="739" y="0"/>
                </a:cubicBezTo>
                <a:cubicBezTo>
                  <a:pt x="739" y="26"/>
                  <a:pt x="739" y="26"/>
                  <a:pt x="739" y="26"/>
                </a:cubicBezTo>
                <a:cubicBezTo>
                  <a:pt x="746" y="26"/>
                  <a:pt x="746" y="26"/>
                  <a:pt x="746" y="26"/>
                </a:cubicBezTo>
                <a:cubicBezTo>
                  <a:pt x="746" y="26"/>
                  <a:pt x="746" y="26"/>
                  <a:pt x="746" y="26"/>
                </a:cubicBezTo>
                <a:close/>
                <a:moveTo>
                  <a:pt x="682" y="56"/>
                </a:moveTo>
                <a:cubicBezTo>
                  <a:pt x="689" y="51"/>
                  <a:pt x="700" y="43"/>
                  <a:pt x="713" y="37"/>
                </a:cubicBezTo>
                <a:cubicBezTo>
                  <a:pt x="718" y="34"/>
                  <a:pt x="718" y="34"/>
                  <a:pt x="718" y="34"/>
                </a:cubicBezTo>
                <a:cubicBezTo>
                  <a:pt x="706" y="11"/>
                  <a:pt x="706" y="11"/>
                  <a:pt x="706" y="11"/>
                </a:cubicBezTo>
                <a:cubicBezTo>
                  <a:pt x="701" y="13"/>
                  <a:pt x="701" y="13"/>
                  <a:pt x="701" y="13"/>
                </a:cubicBezTo>
                <a:cubicBezTo>
                  <a:pt x="687" y="20"/>
                  <a:pt x="674" y="29"/>
                  <a:pt x="666" y="35"/>
                </a:cubicBezTo>
                <a:cubicBezTo>
                  <a:pt x="661" y="39"/>
                  <a:pt x="661" y="39"/>
                  <a:pt x="661" y="39"/>
                </a:cubicBezTo>
                <a:cubicBezTo>
                  <a:pt x="677" y="60"/>
                  <a:pt x="677" y="60"/>
                  <a:pt x="677" y="60"/>
                </a:cubicBezTo>
                <a:cubicBezTo>
                  <a:pt x="682" y="56"/>
                  <a:pt x="682" y="56"/>
                  <a:pt x="682" y="56"/>
                </a:cubicBezTo>
                <a:cubicBezTo>
                  <a:pt x="682" y="56"/>
                  <a:pt x="682" y="56"/>
                  <a:pt x="682" y="56"/>
                </a:cubicBezTo>
                <a:close/>
                <a:moveTo>
                  <a:pt x="38" y="662"/>
                </a:moveTo>
                <a:cubicBezTo>
                  <a:pt x="35" y="658"/>
                  <a:pt x="35" y="658"/>
                  <a:pt x="35" y="658"/>
                </a:cubicBezTo>
                <a:cubicBezTo>
                  <a:pt x="15" y="675"/>
                  <a:pt x="15" y="675"/>
                  <a:pt x="15" y="675"/>
                </a:cubicBezTo>
                <a:cubicBezTo>
                  <a:pt x="19" y="680"/>
                  <a:pt x="19" y="680"/>
                  <a:pt x="19" y="680"/>
                </a:cubicBezTo>
                <a:cubicBezTo>
                  <a:pt x="29" y="690"/>
                  <a:pt x="44" y="699"/>
                  <a:pt x="55" y="705"/>
                </a:cubicBezTo>
                <a:cubicBezTo>
                  <a:pt x="59" y="707"/>
                  <a:pt x="59" y="707"/>
                  <a:pt x="59" y="707"/>
                </a:cubicBezTo>
                <a:cubicBezTo>
                  <a:pt x="72" y="685"/>
                  <a:pt x="72" y="685"/>
                  <a:pt x="72" y="685"/>
                </a:cubicBezTo>
                <a:cubicBezTo>
                  <a:pt x="67" y="682"/>
                  <a:pt x="67" y="682"/>
                  <a:pt x="67" y="682"/>
                </a:cubicBezTo>
                <a:cubicBezTo>
                  <a:pt x="54" y="675"/>
                  <a:pt x="44" y="669"/>
                  <a:pt x="38" y="662"/>
                </a:cubicBezTo>
                <a:close/>
                <a:moveTo>
                  <a:pt x="997" y="161"/>
                </a:moveTo>
                <a:cubicBezTo>
                  <a:pt x="1002" y="163"/>
                  <a:pt x="1002" y="163"/>
                  <a:pt x="1002" y="163"/>
                </a:cubicBezTo>
                <a:cubicBezTo>
                  <a:pt x="1014" y="141"/>
                  <a:pt x="1014" y="141"/>
                  <a:pt x="1014" y="141"/>
                </a:cubicBezTo>
                <a:cubicBezTo>
                  <a:pt x="1010" y="138"/>
                  <a:pt x="1010" y="138"/>
                  <a:pt x="1010" y="138"/>
                </a:cubicBezTo>
                <a:cubicBezTo>
                  <a:pt x="997" y="131"/>
                  <a:pt x="986" y="125"/>
                  <a:pt x="975" y="119"/>
                </a:cubicBezTo>
                <a:cubicBezTo>
                  <a:pt x="970" y="116"/>
                  <a:pt x="970" y="116"/>
                  <a:pt x="970" y="116"/>
                </a:cubicBezTo>
                <a:cubicBezTo>
                  <a:pt x="958" y="139"/>
                  <a:pt x="958" y="139"/>
                  <a:pt x="958" y="139"/>
                </a:cubicBezTo>
                <a:cubicBezTo>
                  <a:pt x="963" y="142"/>
                  <a:pt x="963" y="142"/>
                  <a:pt x="963" y="142"/>
                </a:cubicBezTo>
                <a:cubicBezTo>
                  <a:pt x="973" y="148"/>
                  <a:pt x="985" y="154"/>
                  <a:pt x="997" y="161"/>
                </a:cubicBezTo>
                <a:close/>
                <a:moveTo>
                  <a:pt x="888" y="102"/>
                </a:moveTo>
                <a:cubicBezTo>
                  <a:pt x="891" y="103"/>
                  <a:pt x="892" y="104"/>
                  <a:pt x="892" y="104"/>
                </a:cubicBezTo>
                <a:cubicBezTo>
                  <a:pt x="893" y="105"/>
                  <a:pt x="893" y="105"/>
                  <a:pt x="893" y="105"/>
                </a:cubicBezTo>
                <a:cubicBezTo>
                  <a:pt x="894" y="106"/>
                  <a:pt x="907" y="112"/>
                  <a:pt x="928" y="124"/>
                </a:cubicBezTo>
                <a:cubicBezTo>
                  <a:pt x="932" y="126"/>
                  <a:pt x="932" y="126"/>
                  <a:pt x="932" y="126"/>
                </a:cubicBezTo>
                <a:cubicBezTo>
                  <a:pt x="945" y="103"/>
                  <a:pt x="945" y="103"/>
                  <a:pt x="945" y="103"/>
                </a:cubicBezTo>
                <a:cubicBezTo>
                  <a:pt x="940" y="100"/>
                  <a:pt x="940" y="100"/>
                  <a:pt x="940" y="100"/>
                </a:cubicBezTo>
                <a:cubicBezTo>
                  <a:pt x="917" y="88"/>
                  <a:pt x="909" y="84"/>
                  <a:pt x="906" y="82"/>
                </a:cubicBezTo>
                <a:cubicBezTo>
                  <a:pt x="906" y="82"/>
                  <a:pt x="906" y="82"/>
                  <a:pt x="906" y="82"/>
                </a:cubicBezTo>
                <a:cubicBezTo>
                  <a:pt x="906" y="82"/>
                  <a:pt x="900" y="78"/>
                  <a:pt x="891" y="73"/>
                </a:cubicBezTo>
                <a:cubicBezTo>
                  <a:pt x="887" y="69"/>
                  <a:pt x="887" y="69"/>
                  <a:pt x="887" y="69"/>
                </a:cubicBezTo>
                <a:cubicBezTo>
                  <a:pt x="873" y="91"/>
                  <a:pt x="873" y="91"/>
                  <a:pt x="873" y="91"/>
                </a:cubicBezTo>
                <a:cubicBezTo>
                  <a:pt x="877" y="94"/>
                  <a:pt x="877" y="94"/>
                  <a:pt x="877" y="94"/>
                </a:cubicBezTo>
                <a:cubicBezTo>
                  <a:pt x="882" y="97"/>
                  <a:pt x="886" y="100"/>
                  <a:pt x="888" y="102"/>
                </a:cubicBezTo>
                <a:close/>
                <a:moveTo>
                  <a:pt x="304" y="266"/>
                </a:moveTo>
                <a:cubicBezTo>
                  <a:pt x="291" y="242"/>
                  <a:pt x="291" y="242"/>
                  <a:pt x="291" y="242"/>
                </a:cubicBezTo>
                <a:cubicBezTo>
                  <a:pt x="247" y="268"/>
                  <a:pt x="247" y="268"/>
                  <a:pt x="247" y="268"/>
                </a:cubicBezTo>
                <a:cubicBezTo>
                  <a:pt x="260" y="290"/>
                  <a:pt x="260" y="290"/>
                  <a:pt x="260" y="290"/>
                </a:cubicBezTo>
                <a:cubicBezTo>
                  <a:pt x="304" y="266"/>
                  <a:pt x="304" y="266"/>
                  <a:pt x="304" y="266"/>
                </a:cubicBezTo>
                <a:cubicBezTo>
                  <a:pt x="304" y="266"/>
                  <a:pt x="304" y="266"/>
                  <a:pt x="304" y="266"/>
                </a:cubicBezTo>
                <a:close/>
                <a:moveTo>
                  <a:pt x="1073" y="766"/>
                </a:moveTo>
                <a:cubicBezTo>
                  <a:pt x="1085" y="787"/>
                  <a:pt x="1085" y="787"/>
                  <a:pt x="1085" y="787"/>
                </a:cubicBezTo>
                <a:cubicBezTo>
                  <a:pt x="1129" y="762"/>
                  <a:pt x="1129" y="762"/>
                  <a:pt x="1129" y="762"/>
                </a:cubicBezTo>
                <a:cubicBezTo>
                  <a:pt x="1117" y="740"/>
                  <a:pt x="1117" y="740"/>
                  <a:pt x="1117" y="740"/>
                </a:cubicBezTo>
                <a:cubicBezTo>
                  <a:pt x="1073" y="766"/>
                  <a:pt x="1073" y="766"/>
                  <a:pt x="1073" y="766"/>
                </a:cubicBezTo>
                <a:cubicBezTo>
                  <a:pt x="1073" y="766"/>
                  <a:pt x="1073" y="766"/>
                  <a:pt x="1073" y="766"/>
                </a:cubicBezTo>
                <a:close/>
                <a:moveTo>
                  <a:pt x="974" y="824"/>
                </a:moveTo>
                <a:cubicBezTo>
                  <a:pt x="961" y="831"/>
                  <a:pt x="950" y="838"/>
                  <a:pt x="940" y="844"/>
                </a:cubicBezTo>
                <a:cubicBezTo>
                  <a:pt x="936" y="847"/>
                  <a:pt x="936" y="847"/>
                  <a:pt x="936" y="847"/>
                </a:cubicBezTo>
                <a:cubicBezTo>
                  <a:pt x="949" y="870"/>
                  <a:pt x="949" y="870"/>
                  <a:pt x="949" y="870"/>
                </a:cubicBezTo>
                <a:cubicBezTo>
                  <a:pt x="953" y="867"/>
                  <a:pt x="953" y="867"/>
                  <a:pt x="953" y="867"/>
                </a:cubicBezTo>
                <a:cubicBezTo>
                  <a:pt x="964" y="860"/>
                  <a:pt x="975" y="853"/>
                  <a:pt x="987" y="846"/>
                </a:cubicBezTo>
                <a:cubicBezTo>
                  <a:pt x="992" y="844"/>
                  <a:pt x="992" y="844"/>
                  <a:pt x="992" y="844"/>
                </a:cubicBezTo>
                <a:cubicBezTo>
                  <a:pt x="979" y="821"/>
                  <a:pt x="979" y="821"/>
                  <a:pt x="979" y="821"/>
                </a:cubicBezTo>
                <a:cubicBezTo>
                  <a:pt x="974" y="824"/>
                  <a:pt x="974" y="824"/>
                  <a:pt x="974" y="824"/>
                </a:cubicBezTo>
                <a:cubicBezTo>
                  <a:pt x="974" y="824"/>
                  <a:pt x="974" y="824"/>
                  <a:pt x="974" y="824"/>
                </a:cubicBezTo>
                <a:close/>
                <a:moveTo>
                  <a:pt x="1043" y="783"/>
                </a:moveTo>
                <a:cubicBezTo>
                  <a:pt x="1031" y="789"/>
                  <a:pt x="1019" y="796"/>
                  <a:pt x="1008" y="803"/>
                </a:cubicBezTo>
                <a:cubicBezTo>
                  <a:pt x="1003" y="806"/>
                  <a:pt x="1003" y="806"/>
                  <a:pt x="1003" y="806"/>
                </a:cubicBezTo>
                <a:cubicBezTo>
                  <a:pt x="1016" y="828"/>
                  <a:pt x="1016" y="828"/>
                  <a:pt x="1016" y="828"/>
                </a:cubicBezTo>
                <a:cubicBezTo>
                  <a:pt x="1021" y="825"/>
                  <a:pt x="1021" y="825"/>
                  <a:pt x="1021" y="825"/>
                </a:cubicBezTo>
                <a:cubicBezTo>
                  <a:pt x="1033" y="819"/>
                  <a:pt x="1045" y="813"/>
                  <a:pt x="1056" y="805"/>
                </a:cubicBezTo>
                <a:cubicBezTo>
                  <a:pt x="1062" y="803"/>
                  <a:pt x="1062" y="803"/>
                  <a:pt x="1062" y="803"/>
                </a:cubicBezTo>
                <a:cubicBezTo>
                  <a:pt x="1048" y="780"/>
                  <a:pt x="1048" y="780"/>
                  <a:pt x="1048" y="780"/>
                </a:cubicBezTo>
                <a:cubicBezTo>
                  <a:pt x="1043" y="783"/>
                  <a:pt x="1043" y="783"/>
                  <a:pt x="1043" y="783"/>
                </a:cubicBezTo>
                <a:cubicBezTo>
                  <a:pt x="1043" y="783"/>
                  <a:pt x="1043" y="783"/>
                  <a:pt x="1043" y="783"/>
                </a:cubicBezTo>
                <a:close/>
                <a:moveTo>
                  <a:pt x="838" y="909"/>
                </a:moveTo>
                <a:cubicBezTo>
                  <a:pt x="824" y="920"/>
                  <a:pt x="816" y="927"/>
                  <a:pt x="812" y="934"/>
                </a:cubicBezTo>
                <a:cubicBezTo>
                  <a:pt x="811" y="936"/>
                  <a:pt x="809" y="938"/>
                  <a:pt x="808" y="941"/>
                </a:cubicBezTo>
                <a:cubicBezTo>
                  <a:pt x="805" y="946"/>
                  <a:pt x="805" y="946"/>
                  <a:pt x="805" y="946"/>
                </a:cubicBezTo>
                <a:cubicBezTo>
                  <a:pt x="827" y="959"/>
                  <a:pt x="827" y="959"/>
                  <a:pt x="827" y="959"/>
                </a:cubicBezTo>
                <a:cubicBezTo>
                  <a:pt x="830" y="955"/>
                  <a:pt x="830" y="955"/>
                  <a:pt x="830" y="955"/>
                </a:cubicBezTo>
                <a:cubicBezTo>
                  <a:pt x="832" y="953"/>
                  <a:pt x="832" y="950"/>
                  <a:pt x="834" y="948"/>
                </a:cubicBezTo>
                <a:cubicBezTo>
                  <a:pt x="835" y="947"/>
                  <a:pt x="838" y="942"/>
                  <a:pt x="854" y="930"/>
                </a:cubicBezTo>
                <a:cubicBezTo>
                  <a:pt x="858" y="926"/>
                  <a:pt x="858" y="926"/>
                  <a:pt x="858" y="926"/>
                </a:cubicBezTo>
                <a:cubicBezTo>
                  <a:pt x="843" y="906"/>
                  <a:pt x="843" y="906"/>
                  <a:pt x="843" y="906"/>
                </a:cubicBezTo>
                <a:cubicBezTo>
                  <a:pt x="838" y="909"/>
                  <a:pt x="838" y="909"/>
                  <a:pt x="838" y="909"/>
                </a:cubicBezTo>
                <a:cubicBezTo>
                  <a:pt x="838" y="909"/>
                  <a:pt x="838" y="909"/>
                  <a:pt x="838" y="909"/>
                </a:cubicBezTo>
                <a:close/>
                <a:moveTo>
                  <a:pt x="905" y="864"/>
                </a:moveTo>
                <a:cubicBezTo>
                  <a:pt x="894" y="872"/>
                  <a:pt x="882" y="879"/>
                  <a:pt x="872" y="886"/>
                </a:cubicBezTo>
                <a:cubicBezTo>
                  <a:pt x="868" y="889"/>
                  <a:pt x="868" y="889"/>
                  <a:pt x="868" y="889"/>
                </a:cubicBezTo>
                <a:cubicBezTo>
                  <a:pt x="882" y="910"/>
                  <a:pt x="882" y="910"/>
                  <a:pt x="882" y="910"/>
                </a:cubicBezTo>
                <a:cubicBezTo>
                  <a:pt x="886" y="907"/>
                  <a:pt x="886" y="907"/>
                  <a:pt x="886" y="907"/>
                </a:cubicBezTo>
                <a:cubicBezTo>
                  <a:pt x="897" y="901"/>
                  <a:pt x="908" y="894"/>
                  <a:pt x="919" y="887"/>
                </a:cubicBezTo>
                <a:cubicBezTo>
                  <a:pt x="924" y="884"/>
                  <a:pt x="924" y="884"/>
                  <a:pt x="924" y="884"/>
                </a:cubicBezTo>
                <a:cubicBezTo>
                  <a:pt x="911" y="861"/>
                  <a:pt x="911" y="861"/>
                  <a:pt x="911" y="861"/>
                </a:cubicBezTo>
                <a:cubicBezTo>
                  <a:pt x="905" y="864"/>
                  <a:pt x="905" y="864"/>
                  <a:pt x="905" y="864"/>
                </a:cubicBezTo>
                <a:cubicBezTo>
                  <a:pt x="905" y="864"/>
                  <a:pt x="905" y="864"/>
                  <a:pt x="905" y="864"/>
                </a:cubicBezTo>
                <a:close/>
                <a:moveTo>
                  <a:pt x="1140" y="726"/>
                </a:moveTo>
                <a:cubicBezTo>
                  <a:pt x="1155" y="748"/>
                  <a:pt x="1155" y="748"/>
                  <a:pt x="1155" y="748"/>
                </a:cubicBezTo>
                <a:cubicBezTo>
                  <a:pt x="1199" y="723"/>
                  <a:pt x="1199" y="723"/>
                  <a:pt x="1199" y="723"/>
                </a:cubicBezTo>
                <a:cubicBezTo>
                  <a:pt x="1184" y="701"/>
                  <a:pt x="1184" y="701"/>
                  <a:pt x="1184" y="701"/>
                </a:cubicBezTo>
                <a:cubicBezTo>
                  <a:pt x="1140" y="726"/>
                  <a:pt x="1140" y="726"/>
                  <a:pt x="1140" y="726"/>
                </a:cubicBezTo>
                <a:cubicBezTo>
                  <a:pt x="1140" y="726"/>
                  <a:pt x="1140" y="726"/>
                  <a:pt x="1140" y="726"/>
                </a:cubicBezTo>
                <a:close/>
                <a:moveTo>
                  <a:pt x="48" y="303"/>
                </a:moveTo>
                <a:cubicBezTo>
                  <a:pt x="43" y="306"/>
                  <a:pt x="37" y="310"/>
                  <a:pt x="32" y="317"/>
                </a:cubicBezTo>
                <a:cubicBezTo>
                  <a:pt x="28" y="322"/>
                  <a:pt x="28" y="322"/>
                  <a:pt x="28" y="322"/>
                </a:cubicBezTo>
                <a:cubicBezTo>
                  <a:pt x="48" y="339"/>
                  <a:pt x="48" y="339"/>
                  <a:pt x="48" y="339"/>
                </a:cubicBezTo>
                <a:cubicBezTo>
                  <a:pt x="51" y="334"/>
                  <a:pt x="51" y="334"/>
                  <a:pt x="51" y="334"/>
                </a:cubicBezTo>
                <a:cubicBezTo>
                  <a:pt x="54" y="330"/>
                  <a:pt x="58" y="328"/>
                  <a:pt x="61" y="327"/>
                </a:cubicBezTo>
                <a:cubicBezTo>
                  <a:pt x="61" y="327"/>
                  <a:pt x="63" y="325"/>
                  <a:pt x="74" y="328"/>
                </a:cubicBezTo>
                <a:cubicBezTo>
                  <a:pt x="80" y="330"/>
                  <a:pt x="80" y="330"/>
                  <a:pt x="80" y="330"/>
                </a:cubicBezTo>
                <a:cubicBezTo>
                  <a:pt x="86" y="305"/>
                  <a:pt x="86" y="305"/>
                  <a:pt x="86" y="305"/>
                </a:cubicBezTo>
                <a:cubicBezTo>
                  <a:pt x="81" y="304"/>
                  <a:pt x="81" y="304"/>
                  <a:pt x="81" y="304"/>
                </a:cubicBezTo>
                <a:cubicBezTo>
                  <a:pt x="67" y="299"/>
                  <a:pt x="57" y="299"/>
                  <a:pt x="48" y="303"/>
                </a:cubicBezTo>
                <a:close/>
                <a:moveTo>
                  <a:pt x="1338" y="556"/>
                </a:moveTo>
                <a:cubicBezTo>
                  <a:pt x="1336" y="570"/>
                  <a:pt x="1333" y="583"/>
                  <a:pt x="1330" y="593"/>
                </a:cubicBezTo>
                <a:cubicBezTo>
                  <a:pt x="1328" y="598"/>
                  <a:pt x="1328" y="598"/>
                  <a:pt x="1328" y="598"/>
                </a:cubicBezTo>
                <a:cubicBezTo>
                  <a:pt x="1353" y="606"/>
                  <a:pt x="1353" y="606"/>
                  <a:pt x="1353" y="606"/>
                </a:cubicBezTo>
                <a:cubicBezTo>
                  <a:pt x="1355" y="601"/>
                  <a:pt x="1355" y="601"/>
                  <a:pt x="1355" y="601"/>
                </a:cubicBezTo>
                <a:cubicBezTo>
                  <a:pt x="1358" y="590"/>
                  <a:pt x="1361" y="576"/>
                  <a:pt x="1363" y="561"/>
                </a:cubicBezTo>
                <a:cubicBezTo>
                  <a:pt x="1364" y="555"/>
                  <a:pt x="1364" y="555"/>
                  <a:pt x="1364" y="555"/>
                </a:cubicBezTo>
                <a:cubicBezTo>
                  <a:pt x="1339" y="551"/>
                  <a:pt x="1339" y="551"/>
                  <a:pt x="1339" y="551"/>
                </a:cubicBezTo>
                <a:cubicBezTo>
                  <a:pt x="1338" y="556"/>
                  <a:pt x="1338" y="556"/>
                  <a:pt x="1338" y="556"/>
                </a:cubicBezTo>
                <a:cubicBezTo>
                  <a:pt x="1338" y="556"/>
                  <a:pt x="1338" y="556"/>
                  <a:pt x="1338" y="556"/>
                </a:cubicBezTo>
                <a:close/>
                <a:moveTo>
                  <a:pt x="1344" y="474"/>
                </a:moveTo>
                <a:cubicBezTo>
                  <a:pt x="1344" y="480"/>
                  <a:pt x="1344" y="480"/>
                  <a:pt x="1344" y="480"/>
                </a:cubicBezTo>
                <a:cubicBezTo>
                  <a:pt x="1344" y="493"/>
                  <a:pt x="1344" y="506"/>
                  <a:pt x="1342" y="518"/>
                </a:cubicBezTo>
                <a:cubicBezTo>
                  <a:pt x="1342" y="524"/>
                  <a:pt x="1342" y="524"/>
                  <a:pt x="1342" y="524"/>
                </a:cubicBezTo>
                <a:cubicBezTo>
                  <a:pt x="1367" y="526"/>
                  <a:pt x="1367" y="526"/>
                  <a:pt x="1367" y="526"/>
                </a:cubicBezTo>
                <a:cubicBezTo>
                  <a:pt x="1367" y="520"/>
                  <a:pt x="1367" y="520"/>
                  <a:pt x="1367" y="520"/>
                </a:cubicBezTo>
                <a:cubicBezTo>
                  <a:pt x="1368" y="507"/>
                  <a:pt x="1369" y="493"/>
                  <a:pt x="1369" y="480"/>
                </a:cubicBezTo>
                <a:cubicBezTo>
                  <a:pt x="1369" y="474"/>
                  <a:pt x="1369" y="474"/>
                  <a:pt x="1369" y="474"/>
                </a:cubicBezTo>
                <a:cubicBezTo>
                  <a:pt x="1344" y="474"/>
                  <a:pt x="1344" y="474"/>
                  <a:pt x="1344" y="474"/>
                </a:cubicBezTo>
                <a:cubicBezTo>
                  <a:pt x="1344" y="474"/>
                  <a:pt x="1344" y="474"/>
                  <a:pt x="1344" y="474"/>
                </a:cubicBezTo>
                <a:close/>
                <a:moveTo>
                  <a:pt x="791" y="972"/>
                </a:moveTo>
                <a:cubicBezTo>
                  <a:pt x="789" y="977"/>
                  <a:pt x="789" y="977"/>
                  <a:pt x="789" y="977"/>
                </a:cubicBezTo>
                <a:cubicBezTo>
                  <a:pt x="782" y="989"/>
                  <a:pt x="777" y="1000"/>
                  <a:pt x="771" y="1009"/>
                </a:cubicBezTo>
                <a:cubicBezTo>
                  <a:pt x="767" y="1014"/>
                  <a:pt x="767" y="1014"/>
                  <a:pt x="767" y="1014"/>
                </a:cubicBezTo>
                <a:cubicBezTo>
                  <a:pt x="789" y="1028"/>
                  <a:pt x="789" y="1028"/>
                  <a:pt x="789" y="1028"/>
                </a:cubicBezTo>
                <a:cubicBezTo>
                  <a:pt x="792" y="1024"/>
                  <a:pt x="792" y="1024"/>
                  <a:pt x="792" y="1024"/>
                </a:cubicBezTo>
                <a:cubicBezTo>
                  <a:pt x="799" y="1014"/>
                  <a:pt x="805" y="1002"/>
                  <a:pt x="812" y="988"/>
                </a:cubicBezTo>
                <a:cubicBezTo>
                  <a:pt x="814" y="984"/>
                  <a:pt x="814" y="984"/>
                  <a:pt x="814" y="984"/>
                </a:cubicBezTo>
                <a:cubicBezTo>
                  <a:pt x="804" y="977"/>
                  <a:pt x="804" y="977"/>
                  <a:pt x="804" y="977"/>
                </a:cubicBezTo>
                <a:cubicBezTo>
                  <a:pt x="791" y="972"/>
                  <a:pt x="791" y="972"/>
                  <a:pt x="791" y="972"/>
                </a:cubicBezTo>
                <a:cubicBezTo>
                  <a:pt x="791" y="972"/>
                  <a:pt x="791" y="972"/>
                  <a:pt x="791" y="972"/>
                </a:cubicBezTo>
                <a:close/>
                <a:moveTo>
                  <a:pt x="1249" y="662"/>
                </a:moveTo>
                <a:cubicBezTo>
                  <a:pt x="1238" y="669"/>
                  <a:pt x="1226" y="676"/>
                  <a:pt x="1214" y="683"/>
                </a:cubicBezTo>
                <a:cubicBezTo>
                  <a:pt x="1210" y="686"/>
                  <a:pt x="1210" y="686"/>
                  <a:pt x="1210" y="686"/>
                </a:cubicBezTo>
                <a:cubicBezTo>
                  <a:pt x="1222" y="709"/>
                  <a:pt x="1222" y="709"/>
                  <a:pt x="1222" y="709"/>
                </a:cubicBezTo>
                <a:cubicBezTo>
                  <a:pt x="1228" y="706"/>
                  <a:pt x="1228" y="706"/>
                  <a:pt x="1228" y="706"/>
                </a:cubicBezTo>
                <a:cubicBezTo>
                  <a:pt x="1240" y="698"/>
                  <a:pt x="1252" y="691"/>
                  <a:pt x="1262" y="685"/>
                </a:cubicBezTo>
                <a:cubicBezTo>
                  <a:pt x="1267" y="682"/>
                  <a:pt x="1267" y="682"/>
                  <a:pt x="1267" y="682"/>
                </a:cubicBezTo>
                <a:cubicBezTo>
                  <a:pt x="1253" y="660"/>
                  <a:pt x="1253" y="660"/>
                  <a:pt x="1253" y="660"/>
                </a:cubicBezTo>
                <a:cubicBezTo>
                  <a:pt x="1249" y="662"/>
                  <a:pt x="1249" y="662"/>
                  <a:pt x="1249" y="662"/>
                </a:cubicBezTo>
                <a:cubicBezTo>
                  <a:pt x="1249" y="662"/>
                  <a:pt x="1249" y="662"/>
                  <a:pt x="1249" y="662"/>
                </a:cubicBezTo>
                <a:close/>
                <a:moveTo>
                  <a:pt x="1314" y="619"/>
                </a:moveTo>
                <a:cubicBezTo>
                  <a:pt x="1307" y="625"/>
                  <a:pt x="1297" y="632"/>
                  <a:pt x="1283" y="641"/>
                </a:cubicBezTo>
                <a:cubicBezTo>
                  <a:pt x="1278" y="645"/>
                  <a:pt x="1278" y="645"/>
                  <a:pt x="1278" y="645"/>
                </a:cubicBezTo>
                <a:cubicBezTo>
                  <a:pt x="1292" y="666"/>
                  <a:pt x="1292" y="666"/>
                  <a:pt x="1292" y="666"/>
                </a:cubicBezTo>
                <a:cubicBezTo>
                  <a:pt x="1297" y="663"/>
                  <a:pt x="1297" y="663"/>
                  <a:pt x="1297" y="663"/>
                </a:cubicBezTo>
                <a:cubicBezTo>
                  <a:pt x="1312" y="653"/>
                  <a:pt x="1323" y="646"/>
                  <a:pt x="1330" y="640"/>
                </a:cubicBezTo>
                <a:cubicBezTo>
                  <a:pt x="1334" y="636"/>
                  <a:pt x="1334" y="636"/>
                  <a:pt x="1334" y="636"/>
                </a:cubicBezTo>
                <a:cubicBezTo>
                  <a:pt x="1318" y="616"/>
                  <a:pt x="1318" y="616"/>
                  <a:pt x="1318" y="616"/>
                </a:cubicBezTo>
                <a:cubicBezTo>
                  <a:pt x="1314" y="619"/>
                  <a:pt x="1314" y="619"/>
                  <a:pt x="1314" y="619"/>
                </a:cubicBezTo>
                <a:cubicBezTo>
                  <a:pt x="1314" y="619"/>
                  <a:pt x="1314" y="619"/>
                  <a:pt x="1314" y="619"/>
                </a:cubicBezTo>
                <a:close/>
                <a:moveTo>
                  <a:pt x="318" y="798"/>
                </a:moveTo>
                <a:cubicBezTo>
                  <a:pt x="314" y="795"/>
                  <a:pt x="314" y="795"/>
                  <a:pt x="314" y="795"/>
                </a:cubicBezTo>
                <a:cubicBezTo>
                  <a:pt x="300" y="818"/>
                  <a:pt x="300" y="818"/>
                  <a:pt x="300" y="818"/>
                </a:cubicBezTo>
                <a:cubicBezTo>
                  <a:pt x="306" y="821"/>
                  <a:pt x="306" y="821"/>
                  <a:pt x="306" y="821"/>
                </a:cubicBezTo>
                <a:cubicBezTo>
                  <a:pt x="317" y="828"/>
                  <a:pt x="328" y="834"/>
                  <a:pt x="339" y="841"/>
                </a:cubicBezTo>
                <a:cubicBezTo>
                  <a:pt x="344" y="844"/>
                  <a:pt x="344" y="844"/>
                  <a:pt x="344" y="844"/>
                </a:cubicBezTo>
                <a:cubicBezTo>
                  <a:pt x="357" y="821"/>
                  <a:pt x="357" y="821"/>
                  <a:pt x="357" y="821"/>
                </a:cubicBezTo>
                <a:cubicBezTo>
                  <a:pt x="353" y="818"/>
                  <a:pt x="353" y="818"/>
                  <a:pt x="353" y="818"/>
                </a:cubicBezTo>
                <a:cubicBezTo>
                  <a:pt x="341" y="812"/>
                  <a:pt x="330" y="805"/>
                  <a:pt x="318" y="798"/>
                </a:cubicBezTo>
                <a:close/>
                <a:moveTo>
                  <a:pt x="368" y="858"/>
                </a:moveTo>
                <a:cubicBezTo>
                  <a:pt x="413" y="883"/>
                  <a:pt x="413" y="883"/>
                  <a:pt x="413" y="883"/>
                </a:cubicBezTo>
                <a:cubicBezTo>
                  <a:pt x="425" y="861"/>
                  <a:pt x="425" y="861"/>
                  <a:pt x="425" y="861"/>
                </a:cubicBezTo>
                <a:cubicBezTo>
                  <a:pt x="381" y="834"/>
                  <a:pt x="381" y="834"/>
                  <a:pt x="381" y="834"/>
                </a:cubicBezTo>
                <a:cubicBezTo>
                  <a:pt x="368" y="858"/>
                  <a:pt x="368" y="858"/>
                  <a:pt x="368" y="858"/>
                </a:cubicBezTo>
                <a:cubicBezTo>
                  <a:pt x="368" y="858"/>
                  <a:pt x="368" y="858"/>
                  <a:pt x="368" y="858"/>
                </a:cubicBezTo>
                <a:close/>
                <a:moveTo>
                  <a:pt x="249" y="759"/>
                </a:moveTo>
                <a:cubicBezTo>
                  <a:pt x="244" y="756"/>
                  <a:pt x="244" y="756"/>
                  <a:pt x="244" y="756"/>
                </a:cubicBezTo>
                <a:cubicBezTo>
                  <a:pt x="231" y="779"/>
                  <a:pt x="231" y="779"/>
                  <a:pt x="231" y="779"/>
                </a:cubicBezTo>
                <a:cubicBezTo>
                  <a:pt x="236" y="781"/>
                  <a:pt x="236" y="781"/>
                  <a:pt x="236" y="781"/>
                </a:cubicBezTo>
                <a:cubicBezTo>
                  <a:pt x="247" y="787"/>
                  <a:pt x="259" y="794"/>
                  <a:pt x="271" y="801"/>
                </a:cubicBezTo>
                <a:cubicBezTo>
                  <a:pt x="276" y="803"/>
                  <a:pt x="276" y="803"/>
                  <a:pt x="276" y="803"/>
                </a:cubicBezTo>
                <a:cubicBezTo>
                  <a:pt x="289" y="781"/>
                  <a:pt x="289" y="781"/>
                  <a:pt x="289" y="781"/>
                </a:cubicBezTo>
                <a:cubicBezTo>
                  <a:pt x="284" y="778"/>
                  <a:pt x="284" y="778"/>
                  <a:pt x="284" y="778"/>
                </a:cubicBezTo>
                <a:cubicBezTo>
                  <a:pt x="271" y="771"/>
                  <a:pt x="260" y="765"/>
                  <a:pt x="249" y="759"/>
                </a:cubicBezTo>
                <a:close/>
                <a:moveTo>
                  <a:pt x="179" y="721"/>
                </a:moveTo>
                <a:cubicBezTo>
                  <a:pt x="174" y="718"/>
                  <a:pt x="174" y="718"/>
                  <a:pt x="174" y="718"/>
                </a:cubicBezTo>
                <a:cubicBezTo>
                  <a:pt x="162" y="741"/>
                  <a:pt x="162" y="741"/>
                  <a:pt x="162" y="741"/>
                </a:cubicBezTo>
                <a:cubicBezTo>
                  <a:pt x="167" y="744"/>
                  <a:pt x="167" y="744"/>
                  <a:pt x="167" y="744"/>
                </a:cubicBezTo>
                <a:cubicBezTo>
                  <a:pt x="177" y="749"/>
                  <a:pt x="188" y="756"/>
                  <a:pt x="202" y="762"/>
                </a:cubicBezTo>
                <a:cubicBezTo>
                  <a:pt x="206" y="765"/>
                  <a:pt x="206" y="765"/>
                  <a:pt x="206" y="765"/>
                </a:cubicBezTo>
                <a:cubicBezTo>
                  <a:pt x="219" y="742"/>
                  <a:pt x="219" y="742"/>
                  <a:pt x="219" y="742"/>
                </a:cubicBezTo>
                <a:cubicBezTo>
                  <a:pt x="214" y="740"/>
                  <a:pt x="214" y="740"/>
                  <a:pt x="214" y="740"/>
                </a:cubicBezTo>
                <a:cubicBezTo>
                  <a:pt x="200" y="732"/>
                  <a:pt x="188" y="726"/>
                  <a:pt x="179" y="721"/>
                </a:cubicBezTo>
                <a:close/>
                <a:moveTo>
                  <a:pt x="133" y="704"/>
                </a:moveTo>
                <a:cubicBezTo>
                  <a:pt x="131" y="704"/>
                  <a:pt x="131" y="704"/>
                  <a:pt x="131" y="704"/>
                </a:cubicBezTo>
                <a:cubicBezTo>
                  <a:pt x="124" y="704"/>
                  <a:pt x="114" y="702"/>
                  <a:pt x="101" y="698"/>
                </a:cubicBezTo>
                <a:cubicBezTo>
                  <a:pt x="96" y="696"/>
                  <a:pt x="96" y="696"/>
                  <a:pt x="96" y="696"/>
                </a:cubicBezTo>
                <a:cubicBezTo>
                  <a:pt x="88" y="721"/>
                  <a:pt x="88" y="721"/>
                  <a:pt x="88" y="721"/>
                </a:cubicBezTo>
                <a:cubicBezTo>
                  <a:pt x="93" y="722"/>
                  <a:pt x="93" y="722"/>
                  <a:pt x="93" y="722"/>
                </a:cubicBezTo>
                <a:cubicBezTo>
                  <a:pt x="103" y="726"/>
                  <a:pt x="117" y="729"/>
                  <a:pt x="129" y="729"/>
                </a:cubicBezTo>
                <a:cubicBezTo>
                  <a:pt x="130" y="729"/>
                  <a:pt x="132" y="729"/>
                  <a:pt x="133" y="729"/>
                </a:cubicBezTo>
                <a:cubicBezTo>
                  <a:pt x="133" y="729"/>
                  <a:pt x="133" y="729"/>
                  <a:pt x="133" y="729"/>
                </a:cubicBezTo>
                <a:cubicBezTo>
                  <a:pt x="139" y="731"/>
                  <a:pt x="139" y="731"/>
                  <a:pt x="139" y="731"/>
                </a:cubicBezTo>
                <a:cubicBezTo>
                  <a:pt x="144" y="706"/>
                  <a:pt x="144" y="706"/>
                  <a:pt x="144" y="706"/>
                </a:cubicBezTo>
                <a:cubicBezTo>
                  <a:pt x="139" y="704"/>
                  <a:pt x="139" y="704"/>
                  <a:pt x="139" y="704"/>
                </a:cubicBezTo>
                <a:cubicBezTo>
                  <a:pt x="137" y="704"/>
                  <a:pt x="135" y="704"/>
                  <a:pt x="133" y="704"/>
                </a:cubicBezTo>
                <a:close/>
                <a:moveTo>
                  <a:pt x="748" y="1029"/>
                </a:moveTo>
                <a:cubicBezTo>
                  <a:pt x="747" y="1029"/>
                  <a:pt x="747" y="1029"/>
                  <a:pt x="745" y="1030"/>
                </a:cubicBezTo>
                <a:cubicBezTo>
                  <a:pt x="738" y="1031"/>
                  <a:pt x="726" y="1031"/>
                  <a:pt x="714" y="1030"/>
                </a:cubicBezTo>
                <a:cubicBezTo>
                  <a:pt x="708" y="1029"/>
                  <a:pt x="708" y="1029"/>
                  <a:pt x="708" y="1029"/>
                </a:cubicBezTo>
                <a:cubicBezTo>
                  <a:pt x="706" y="1055"/>
                  <a:pt x="706" y="1055"/>
                  <a:pt x="706" y="1055"/>
                </a:cubicBezTo>
                <a:cubicBezTo>
                  <a:pt x="711" y="1056"/>
                  <a:pt x="711" y="1056"/>
                  <a:pt x="711" y="1056"/>
                </a:cubicBezTo>
                <a:cubicBezTo>
                  <a:pt x="718" y="1057"/>
                  <a:pt x="724" y="1057"/>
                  <a:pt x="729" y="1057"/>
                </a:cubicBezTo>
                <a:cubicBezTo>
                  <a:pt x="738" y="1057"/>
                  <a:pt x="744" y="1057"/>
                  <a:pt x="750" y="1055"/>
                </a:cubicBezTo>
                <a:cubicBezTo>
                  <a:pt x="752" y="1055"/>
                  <a:pt x="754" y="1055"/>
                  <a:pt x="756" y="1054"/>
                </a:cubicBezTo>
                <a:cubicBezTo>
                  <a:pt x="761" y="1052"/>
                  <a:pt x="761" y="1052"/>
                  <a:pt x="761" y="1052"/>
                </a:cubicBezTo>
                <a:cubicBezTo>
                  <a:pt x="753" y="1027"/>
                  <a:pt x="753" y="1027"/>
                  <a:pt x="753" y="1027"/>
                </a:cubicBezTo>
                <a:cubicBezTo>
                  <a:pt x="748" y="1029"/>
                  <a:pt x="748" y="1029"/>
                  <a:pt x="748" y="1029"/>
                </a:cubicBezTo>
                <a:cubicBezTo>
                  <a:pt x="748" y="1029"/>
                  <a:pt x="748" y="1029"/>
                  <a:pt x="748" y="1029"/>
                </a:cubicBezTo>
                <a:close/>
                <a:moveTo>
                  <a:pt x="606" y="985"/>
                </a:moveTo>
                <a:cubicBezTo>
                  <a:pt x="606" y="984"/>
                  <a:pt x="606" y="984"/>
                  <a:pt x="606" y="984"/>
                </a:cubicBezTo>
                <a:cubicBezTo>
                  <a:pt x="602" y="978"/>
                  <a:pt x="598" y="970"/>
                  <a:pt x="594" y="964"/>
                </a:cubicBezTo>
                <a:cubicBezTo>
                  <a:pt x="591" y="959"/>
                  <a:pt x="591" y="959"/>
                  <a:pt x="591" y="959"/>
                </a:cubicBezTo>
                <a:cubicBezTo>
                  <a:pt x="568" y="973"/>
                  <a:pt x="568" y="973"/>
                  <a:pt x="568" y="973"/>
                </a:cubicBezTo>
                <a:cubicBezTo>
                  <a:pt x="571" y="979"/>
                  <a:pt x="571" y="979"/>
                  <a:pt x="571" y="979"/>
                </a:cubicBezTo>
                <a:cubicBezTo>
                  <a:pt x="575" y="985"/>
                  <a:pt x="579" y="991"/>
                  <a:pt x="582" y="997"/>
                </a:cubicBezTo>
                <a:cubicBezTo>
                  <a:pt x="585" y="1002"/>
                  <a:pt x="589" y="1008"/>
                  <a:pt x="592" y="1013"/>
                </a:cubicBezTo>
                <a:cubicBezTo>
                  <a:pt x="595" y="1017"/>
                  <a:pt x="595" y="1017"/>
                  <a:pt x="595" y="1017"/>
                </a:cubicBezTo>
                <a:cubicBezTo>
                  <a:pt x="617" y="1003"/>
                  <a:pt x="617" y="1003"/>
                  <a:pt x="617" y="1003"/>
                </a:cubicBezTo>
                <a:cubicBezTo>
                  <a:pt x="614" y="998"/>
                  <a:pt x="614" y="998"/>
                  <a:pt x="614" y="998"/>
                </a:cubicBezTo>
                <a:cubicBezTo>
                  <a:pt x="612" y="994"/>
                  <a:pt x="609" y="990"/>
                  <a:pt x="606" y="985"/>
                </a:cubicBezTo>
                <a:close/>
                <a:moveTo>
                  <a:pt x="524" y="917"/>
                </a:moveTo>
                <a:cubicBezTo>
                  <a:pt x="519" y="914"/>
                  <a:pt x="519" y="914"/>
                  <a:pt x="519" y="914"/>
                </a:cubicBezTo>
                <a:cubicBezTo>
                  <a:pt x="507" y="937"/>
                  <a:pt x="507" y="937"/>
                  <a:pt x="507" y="937"/>
                </a:cubicBezTo>
                <a:cubicBezTo>
                  <a:pt x="511" y="940"/>
                  <a:pt x="511" y="940"/>
                  <a:pt x="511" y="940"/>
                </a:cubicBezTo>
                <a:cubicBezTo>
                  <a:pt x="538" y="955"/>
                  <a:pt x="545" y="958"/>
                  <a:pt x="549" y="958"/>
                </a:cubicBezTo>
                <a:cubicBezTo>
                  <a:pt x="555" y="961"/>
                  <a:pt x="555" y="961"/>
                  <a:pt x="555" y="961"/>
                </a:cubicBezTo>
                <a:cubicBezTo>
                  <a:pt x="562" y="935"/>
                  <a:pt x="562" y="935"/>
                  <a:pt x="562" y="935"/>
                </a:cubicBezTo>
                <a:cubicBezTo>
                  <a:pt x="555" y="933"/>
                  <a:pt x="555" y="933"/>
                  <a:pt x="555" y="933"/>
                </a:cubicBezTo>
                <a:cubicBezTo>
                  <a:pt x="555" y="933"/>
                  <a:pt x="550" y="931"/>
                  <a:pt x="524" y="917"/>
                </a:cubicBezTo>
                <a:close/>
                <a:moveTo>
                  <a:pt x="639" y="1015"/>
                </a:moveTo>
                <a:cubicBezTo>
                  <a:pt x="634" y="1013"/>
                  <a:pt x="634" y="1013"/>
                  <a:pt x="634" y="1013"/>
                </a:cubicBezTo>
                <a:cubicBezTo>
                  <a:pt x="625" y="1037"/>
                  <a:pt x="625" y="1037"/>
                  <a:pt x="625" y="1037"/>
                </a:cubicBezTo>
                <a:cubicBezTo>
                  <a:pt x="630" y="1039"/>
                  <a:pt x="630" y="1039"/>
                  <a:pt x="630" y="1039"/>
                </a:cubicBezTo>
                <a:cubicBezTo>
                  <a:pt x="642" y="1042"/>
                  <a:pt x="656" y="1046"/>
                  <a:pt x="671" y="1050"/>
                </a:cubicBezTo>
                <a:cubicBezTo>
                  <a:pt x="676" y="1050"/>
                  <a:pt x="676" y="1050"/>
                  <a:pt x="676" y="1050"/>
                </a:cubicBezTo>
                <a:cubicBezTo>
                  <a:pt x="682" y="1026"/>
                  <a:pt x="682" y="1026"/>
                  <a:pt x="682" y="1026"/>
                </a:cubicBezTo>
                <a:cubicBezTo>
                  <a:pt x="676" y="1024"/>
                  <a:pt x="676" y="1024"/>
                  <a:pt x="676" y="1024"/>
                </a:cubicBezTo>
                <a:cubicBezTo>
                  <a:pt x="663" y="1021"/>
                  <a:pt x="650" y="1018"/>
                  <a:pt x="639" y="1015"/>
                </a:cubicBezTo>
                <a:close/>
                <a:moveTo>
                  <a:pt x="455" y="878"/>
                </a:moveTo>
                <a:cubicBezTo>
                  <a:pt x="450" y="876"/>
                  <a:pt x="450" y="876"/>
                  <a:pt x="450" y="876"/>
                </a:cubicBezTo>
                <a:cubicBezTo>
                  <a:pt x="438" y="898"/>
                  <a:pt x="438" y="898"/>
                  <a:pt x="438" y="898"/>
                </a:cubicBezTo>
                <a:cubicBezTo>
                  <a:pt x="442" y="901"/>
                  <a:pt x="442" y="901"/>
                  <a:pt x="442" y="901"/>
                </a:cubicBezTo>
                <a:cubicBezTo>
                  <a:pt x="455" y="907"/>
                  <a:pt x="466" y="914"/>
                  <a:pt x="477" y="921"/>
                </a:cubicBezTo>
                <a:cubicBezTo>
                  <a:pt x="481" y="923"/>
                  <a:pt x="481" y="923"/>
                  <a:pt x="481" y="923"/>
                </a:cubicBezTo>
                <a:cubicBezTo>
                  <a:pt x="494" y="901"/>
                  <a:pt x="494" y="901"/>
                  <a:pt x="494" y="901"/>
                </a:cubicBezTo>
                <a:cubicBezTo>
                  <a:pt x="489" y="898"/>
                  <a:pt x="489" y="898"/>
                  <a:pt x="489" y="898"/>
                </a:cubicBezTo>
                <a:cubicBezTo>
                  <a:pt x="479" y="892"/>
                  <a:pt x="468" y="885"/>
                  <a:pt x="455" y="878"/>
                </a:cubicBezTo>
                <a:close/>
                <a:moveTo>
                  <a:pt x="737" y="694"/>
                </a:moveTo>
                <a:cubicBezTo>
                  <a:pt x="737" y="694"/>
                  <a:pt x="737" y="694"/>
                  <a:pt x="737" y="694"/>
                </a:cubicBezTo>
                <a:cubicBezTo>
                  <a:pt x="194" y="387"/>
                  <a:pt x="194" y="387"/>
                  <a:pt x="194" y="387"/>
                </a:cubicBezTo>
                <a:cubicBezTo>
                  <a:pt x="194" y="387"/>
                  <a:pt x="194" y="387"/>
                  <a:pt x="722" y="78"/>
                </a:cubicBezTo>
                <a:cubicBezTo>
                  <a:pt x="727" y="75"/>
                  <a:pt x="734" y="74"/>
                  <a:pt x="741" y="74"/>
                </a:cubicBezTo>
                <a:cubicBezTo>
                  <a:pt x="748" y="74"/>
                  <a:pt x="754" y="75"/>
                  <a:pt x="759" y="78"/>
                </a:cubicBezTo>
                <a:cubicBezTo>
                  <a:pt x="759" y="78"/>
                  <a:pt x="759" y="78"/>
                  <a:pt x="1268" y="374"/>
                </a:cubicBezTo>
                <a:cubicBezTo>
                  <a:pt x="1271" y="376"/>
                  <a:pt x="1272" y="376"/>
                  <a:pt x="1274" y="378"/>
                </a:cubicBezTo>
                <a:cubicBezTo>
                  <a:pt x="1274" y="378"/>
                  <a:pt x="1274" y="378"/>
                  <a:pt x="737" y="694"/>
                </a:cubicBezTo>
                <a:close/>
                <a:moveTo>
                  <a:pt x="246" y="640"/>
                </a:moveTo>
                <a:cubicBezTo>
                  <a:pt x="244" y="644"/>
                  <a:pt x="240" y="647"/>
                  <a:pt x="237" y="648"/>
                </a:cubicBezTo>
                <a:cubicBezTo>
                  <a:pt x="237" y="648"/>
                  <a:pt x="237" y="648"/>
                  <a:pt x="207" y="666"/>
                </a:cubicBezTo>
                <a:cubicBezTo>
                  <a:pt x="207" y="666"/>
                  <a:pt x="207" y="666"/>
                  <a:pt x="540" y="855"/>
                </a:cubicBezTo>
                <a:cubicBezTo>
                  <a:pt x="540" y="855"/>
                  <a:pt x="540" y="855"/>
                  <a:pt x="540" y="808"/>
                </a:cubicBezTo>
                <a:cubicBezTo>
                  <a:pt x="540" y="808"/>
                  <a:pt x="540" y="808"/>
                  <a:pt x="246" y="640"/>
                </a:cubicBezTo>
                <a:close/>
                <a:moveTo>
                  <a:pt x="756" y="741"/>
                </a:moveTo>
                <a:cubicBezTo>
                  <a:pt x="756" y="737"/>
                  <a:pt x="752" y="730"/>
                  <a:pt x="749" y="729"/>
                </a:cubicBezTo>
                <a:cubicBezTo>
                  <a:pt x="749" y="729"/>
                  <a:pt x="749" y="729"/>
                  <a:pt x="170" y="402"/>
                </a:cubicBezTo>
                <a:cubicBezTo>
                  <a:pt x="170" y="402"/>
                  <a:pt x="170" y="402"/>
                  <a:pt x="169" y="402"/>
                </a:cubicBezTo>
                <a:cubicBezTo>
                  <a:pt x="169" y="402"/>
                  <a:pt x="169" y="402"/>
                  <a:pt x="137" y="384"/>
                </a:cubicBezTo>
                <a:cubicBezTo>
                  <a:pt x="128" y="379"/>
                  <a:pt x="118" y="379"/>
                  <a:pt x="110" y="383"/>
                </a:cubicBezTo>
                <a:cubicBezTo>
                  <a:pt x="102" y="388"/>
                  <a:pt x="97" y="396"/>
                  <a:pt x="97" y="407"/>
                </a:cubicBezTo>
                <a:cubicBezTo>
                  <a:pt x="97" y="407"/>
                  <a:pt x="97" y="407"/>
                  <a:pt x="97" y="588"/>
                </a:cubicBezTo>
                <a:cubicBezTo>
                  <a:pt x="97" y="588"/>
                  <a:pt x="97" y="588"/>
                  <a:pt x="100" y="602"/>
                </a:cubicBezTo>
                <a:cubicBezTo>
                  <a:pt x="100" y="602"/>
                  <a:pt x="100" y="602"/>
                  <a:pt x="118" y="615"/>
                </a:cubicBezTo>
                <a:cubicBezTo>
                  <a:pt x="118" y="615"/>
                  <a:pt x="118" y="615"/>
                  <a:pt x="146" y="631"/>
                </a:cubicBezTo>
                <a:cubicBezTo>
                  <a:pt x="146" y="631"/>
                  <a:pt x="146" y="631"/>
                  <a:pt x="146" y="585"/>
                </a:cubicBezTo>
                <a:cubicBezTo>
                  <a:pt x="146" y="585"/>
                  <a:pt x="146" y="585"/>
                  <a:pt x="140" y="580"/>
                </a:cubicBezTo>
                <a:cubicBezTo>
                  <a:pt x="140" y="580"/>
                  <a:pt x="140" y="580"/>
                  <a:pt x="139" y="579"/>
                </a:cubicBezTo>
                <a:cubicBezTo>
                  <a:pt x="139" y="579"/>
                  <a:pt x="139" y="579"/>
                  <a:pt x="139" y="433"/>
                </a:cubicBezTo>
                <a:cubicBezTo>
                  <a:pt x="139" y="433"/>
                  <a:pt x="139" y="433"/>
                  <a:pt x="715" y="762"/>
                </a:cubicBezTo>
                <a:cubicBezTo>
                  <a:pt x="715" y="762"/>
                  <a:pt x="715" y="762"/>
                  <a:pt x="715" y="907"/>
                </a:cubicBezTo>
                <a:cubicBezTo>
                  <a:pt x="715" y="907"/>
                  <a:pt x="715" y="907"/>
                  <a:pt x="640" y="863"/>
                </a:cubicBezTo>
                <a:cubicBezTo>
                  <a:pt x="638" y="867"/>
                  <a:pt x="635" y="870"/>
                  <a:pt x="631" y="872"/>
                </a:cubicBezTo>
                <a:cubicBezTo>
                  <a:pt x="631" y="872"/>
                  <a:pt x="631" y="872"/>
                  <a:pt x="600" y="889"/>
                </a:cubicBezTo>
                <a:cubicBezTo>
                  <a:pt x="600" y="889"/>
                  <a:pt x="600" y="889"/>
                  <a:pt x="717" y="956"/>
                </a:cubicBezTo>
                <a:cubicBezTo>
                  <a:pt x="722" y="959"/>
                  <a:pt x="727" y="959"/>
                  <a:pt x="731" y="959"/>
                </a:cubicBezTo>
                <a:cubicBezTo>
                  <a:pt x="736" y="959"/>
                  <a:pt x="740" y="959"/>
                  <a:pt x="744" y="956"/>
                </a:cubicBezTo>
                <a:cubicBezTo>
                  <a:pt x="750" y="953"/>
                  <a:pt x="754" y="946"/>
                  <a:pt x="756" y="938"/>
                </a:cubicBezTo>
                <a:cubicBezTo>
                  <a:pt x="756" y="938"/>
                  <a:pt x="756" y="938"/>
                  <a:pt x="756" y="741"/>
                </a:cubicBezTo>
                <a:close/>
                <a:moveTo>
                  <a:pt x="1286" y="399"/>
                </a:moveTo>
                <a:cubicBezTo>
                  <a:pt x="1286" y="399"/>
                  <a:pt x="1286" y="399"/>
                  <a:pt x="1286" y="399"/>
                </a:cubicBezTo>
                <a:cubicBezTo>
                  <a:pt x="762" y="708"/>
                  <a:pt x="762" y="708"/>
                  <a:pt x="762" y="708"/>
                </a:cubicBezTo>
                <a:cubicBezTo>
                  <a:pt x="773" y="715"/>
                  <a:pt x="780" y="728"/>
                  <a:pt x="780" y="741"/>
                </a:cubicBezTo>
                <a:cubicBezTo>
                  <a:pt x="780" y="741"/>
                  <a:pt x="780" y="741"/>
                  <a:pt x="780" y="882"/>
                </a:cubicBezTo>
                <a:cubicBezTo>
                  <a:pt x="780" y="882"/>
                  <a:pt x="780" y="882"/>
                  <a:pt x="1268" y="603"/>
                </a:cubicBezTo>
                <a:cubicBezTo>
                  <a:pt x="1279" y="597"/>
                  <a:pt x="1287" y="584"/>
                  <a:pt x="1287" y="571"/>
                </a:cubicBezTo>
                <a:cubicBezTo>
                  <a:pt x="1287" y="571"/>
                  <a:pt x="1287" y="571"/>
                  <a:pt x="1287" y="407"/>
                </a:cubicBezTo>
                <a:cubicBezTo>
                  <a:pt x="1287" y="404"/>
                  <a:pt x="1287" y="402"/>
                  <a:pt x="1286" y="399"/>
                </a:cubicBezTo>
                <a:close/>
                <a:moveTo>
                  <a:pt x="487" y="733"/>
                </a:moveTo>
                <a:cubicBezTo>
                  <a:pt x="493" y="733"/>
                  <a:pt x="498" y="728"/>
                  <a:pt x="498" y="721"/>
                </a:cubicBezTo>
                <a:cubicBezTo>
                  <a:pt x="498" y="721"/>
                  <a:pt x="498" y="721"/>
                  <a:pt x="498" y="705"/>
                </a:cubicBezTo>
                <a:cubicBezTo>
                  <a:pt x="498" y="698"/>
                  <a:pt x="493" y="689"/>
                  <a:pt x="486" y="685"/>
                </a:cubicBezTo>
                <a:cubicBezTo>
                  <a:pt x="486" y="685"/>
                  <a:pt x="486" y="685"/>
                  <a:pt x="337" y="600"/>
                </a:cubicBezTo>
                <a:cubicBezTo>
                  <a:pt x="328" y="595"/>
                  <a:pt x="320" y="600"/>
                  <a:pt x="320" y="610"/>
                </a:cubicBezTo>
                <a:cubicBezTo>
                  <a:pt x="320" y="610"/>
                  <a:pt x="320" y="610"/>
                  <a:pt x="320" y="625"/>
                </a:cubicBezTo>
                <a:cubicBezTo>
                  <a:pt x="320" y="634"/>
                  <a:pt x="326" y="643"/>
                  <a:pt x="332" y="646"/>
                </a:cubicBezTo>
                <a:cubicBezTo>
                  <a:pt x="332" y="646"/>
                  <a:pt x="332" y="646"/>
                  <a:pt x="481" y="731"/>
                </a:cubicBezTo>
                <a:cubicBezTo>
                  <a:pt x="483" y="732"/>
                  <a:pt x="485" y="733"/>
                  <a:pt x="487" y="733"/>
                </a:cubicBezTo>
                <a:close/>
                <a:moveTo>
                  <a:pt x="626" y="842"/>
                </a:moveTo>
                <a:cubicBezTo>
                  <a:pt x="622" y="836"/>
                  <a:pt x="612" y="835"/>
                  <a:pt x="606" y="839"/>
                </a:cubicBezTo>
                <a:cubicBezTo>
                  <a:pt x="606" y="839"/>
                  <a:pt x="606" y="839"/>
                  <a:pt x="587" y="850"/>
                </a:cubicBezTo>
                <a:cubicBezTo>
                  <a:pt x="587" y="850"/>
                  <a:pt x="587" y="850"/>
                  <a:pt x="587" y="770"/>
                </a:cubicBezTo>
                <a:cubicBezTo>
                  <a:pt x="587" y="770"/>
                  <a:pt x="587" y="770"/>
                  <a:pt x="623" y="750"/>
                </a:cubicBezTo>
                <a:cubicBezTo>
                  <a:pt x="629" y="746"/>
                  <a:pt x="630" y="738"/>
                  <a:pt x="626" y="732"/>
                </a:cubicBezTo>
                <a:cubicBezTo>
                  <a:pt x="626" y="732"/>
                  <a:pt x="626" y="732"/>
                  <a:pt x="626" y="732"/>
                </a:cubicBezTo>
                <a:cubicBezTo>
                  <a:pt x="622" y="727"/>
                  <a:pt x="612" y="724"/>
                  <a:pt x="606" y="728"/>
                </a:cubicBezTo>
                <a:cubicBezTo>
                  <a:pt x="606" y="728"/>
                  <a:pt x="606" y="728"/>
                  <a:pt x="562" y="753"/>
                </a:cubicBezTo>
                <a:cubicBezTo>
                  <a:pt x="557" y="756"/>
                  <a:pt x="556" y="767"/>
                  <a:pt x="556" y="767"/>
                </a:cubicBezTo>
                <a:cubicBezTo>
                  <a:pt x="556" y="767"/>
                  <a:pt x="556" y="767"/>
                  <a:pt x="556" y="869"/>
                </a:cubicBezTo>
                <a:cubicBezTo>
                  <a:pt x="556" y="869"/>
                  <a:pt x="557" y="878"/>
                  <a:pt x="560" y="881"/>
                </a:cubicBezTo>
                <a:cubicBezTo>
                  <a:pt x="563" y="884"/>
                  <a:pt x="573" y="889"/>
                  <a:pt x="579" y="885"/>
                </a:cubicBezTo>
                <a:cubicBezTo>
                  <a:pt x="579" y="885"/>
                  <a:pt x="579" y="885"/>
                  <a:pt x="623" y="859"/>
                </a:cubicBezTo>
                <a:cubicBezTo>
                  <a:pt x="629" y="855"/>
                  <a:pt x="631" y="847"/>
                  <a:pt x="626" y="842"/>
                </a:cubicBezTo>
                <a:close/>
                <a:moveTo>
                  <a:pt x="233" y="619"/>
                </a:moveTo>
                <a:cubicBezTo>
                  <a:pt x="228" y="613"/>
                  <a:pt x="219" y="612"/>
                  <a:pt x="212" y="616"/>
                </a:cubicBezTo>
                <a:cubicBezTo>
                  <a:pt x="212" y="616"/>
                  <a:pt x="212" y="616"/>
                  <a:pt x="193" y="627"/>
                </a:cubicBezTo>
                <a:cubicBezTo>
                  <a:pt x="193" y="627"/>
                  <a:pt x="193" y="627"/>
                  <a:pt x="193" y="547"/>
                </a:cubicBezTo>
                <a:cubicBezTo>
                  <a:pt x="193" y="547"/>
                  <a:pt x="193" y="547"/>
                  <a:pt x="229" y="527"/>
                </a:cubicBezTo>
                <a:cubicBezTo>
                  <a:pt x="236" y="523"/>
                  <a:pt x="236" y="515"/>
                  <a:pt x="232" y="509"/>
                </a:cubicBezTo>
                <a:cubicBezTo>
                  <a:pt x="232" y="509"/>
                  <a:pt x="232" y="509"/>
                  <a:pt x="232" y="509"/>
                </a:cubicBezTo>
                <a:cubicBezTo>
                  <a:pt x="228" y="503"/>
                  <a:pt x="219" y="501"/>
                  <a:pt x="212" y="505"/>
                </a:cubicBezTo>
                <a:cubicBezTo>
                  <a:pt x="212" y="505"/>
                  <a:pt x="212" y="505"/>
                  <a:pt x="168" y="530"/>
                </a:cubicBezTo>
                <a:cubicBezTo>
                  <a:pt x="163" y="533"/>
                  <a:pt x="161" y="544"/>
                  <a:pt x="161" y="544"/>
                </a:cubicBezTo>
                <a:cubicBezTo>
                  <a:pt x="161" y="544"/>
                  <a:pt x="161" y="544"/>
                  <a:pt x="161" y="646"/>
                </a:cubicBezTo>
                <a:cubicBezTo>
                  <a:pt x="161" y="646"/>
                  <a:pt x="163" y="655"/>
                  <a:pt x="166" y="658"/>
                </a:cubicBezTo>
                <a:cubicBezTo>
                  <a:pt x="169" y="661"/>
                  <a:pt x="178" y="666"/>
                  <a:pt x="185" y="662"/>
                </a:cubicBezTo>
                <a:cubicBezTo>
                  <a:pt x="185" y="662"/>
                  <a:pt x="185" y="662"/>
                  <a:pt x="229" y="636"/>
                </a:cubicBezTo>
                <a:cubicBezTo>
                  <a:pt x="236" y="632"/>
                  <a:pt x="237" y="624"/>
                  <a:pt x="233" y="6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8451323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5400" dirty="0" smtClean="0"/>
              <a:t>Optimizing your deployment for traffic and cost</a:t>
            </a:r>
            <a:endParaRPr lang="en-US" sz="5400" dirty="0"/>
          </a:p>
        </p:txBody>
      </p:sp>
      <p:sp>
        <p:nvSpPr>
          <p:cNvPr id="7" name="Rectangle 6"/>
          <p:cNvSpPr/>
          <p:nvPr/>
        </p:nvSpPr>
        <p:spPr bwMode="auto">
          <a:xfrm>
            <a:off x="385730" y="1825803"/>
            <a:ext cx="11289309" cy="82361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8" name="Content Placeholder 3"/>
          <p:cNvSpPr txBox="1">
            <a:spLocks/>
          </p:cNvSpPr>
          <p:nvPr/>
        </p:nvSpPr>
        <p:spPr>
          <a:xfrm>
            <a:off x="526024" y="1999229"/>
            <a:ext cx="11149012" cy="443198"/>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effectLst>
                  <a:outerShdw blurRad="38100" dist="38100" dir="2700000" algn="tl">
                    <a:srgbClr val="000000">
                      <a:alpha val="43137"/>
                    </a:srgbClr>
                  </a:outerShdw>
                </a:effectLst>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175">
              <a:buNone/>
            </a:pPr>
            <a:r>
              <a:rPr lang="en-US" dirty="0">
                <a:solidFill>
                  <a:schemeClr val="tx2">
                    <a:alpha val="99000"/>
                  </a:schemeClr>
                </a:solidFill>
                <a:effectLst/>
                <a:latin typeface="Segoe UI Light" pitchFamily="34" charset="0"/>
              </a:rPr>
              <a:t>Consider cost and deploy according to </a:t>
            </a:r>
            <a:r>
              <a:rPr lang="en-US" dirty="0" smtClean="0">
                <a:solidFill>
                  <a:schemeClr val="tx2">
                    <a:alpha val="99000"/>
                  </a:schemeClr>
                </a:solidFill>
                <a:effectLst/>
                <a:latin typeface="Segoe UI Light" pitchFamily="34" charset="0"/>
              </a:rPr>
              <a:t>requirements</a:t>
            </a:r>
            <a:endParaRPr lang="en-US" dirty="0">
              <a:solidFill>
                <a:schemeClr val="tx2">
                  <a:alpha val="99000"/>
                </a:schemeClr>
              </a:solidFill>
              <a:effectLst/>
              <a:latin typeface="Segoe UI Light" pitchFamily="34" charset="0"/>
            </a:endParaRPr>
          </a:p>
        </p:txBody>
      </p:sp>
      <p:sp>
        <p:nvSpPr>
          <p:cNvPr id="9" name="Rectangle 8"/>
          <p:cNvSpPr/>
          <p:nvPr/>
        </p:nvSpPr>
        <p:spPr bwMode="auto">
          <a:xfrm>
            <a:off x="385728" y="2759047"/>
            <a:ext cx="11289309" cy="109728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10" name="Content Placeholder 3"/>
          <p:cNvSpPr txBox="1">
            <a:spLocks/>
          </p:cNvSpPr>
          <p:nvPr/>
        </p:nvSpPr>
        <p:spPr>
          <a:xfrm>
            <a:off x="526024" y="2919181"/>
            <a:ext cx="11149012" cy="1052596"/>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effectLst>
                  <a:outerShdw blurRad="38100" dist="38100" dir="2700000" algn="tl">
                    <a:srgbClr val="000000">
                      <a:alpha val="43137"/>
                    </a:srgbClr>
                  </a:outerShdw>
                </a:effectLst>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solidFill>
                  <a:schemeClr val="tx2">
                    <a:alpha val="99000"/>
                  </a:schemeClr>
                </a:solidFill>
                <a:effectLst/>
                <a:latin typeface="Segoe UI Light" pitchFamily="34" charset="0"/>
              </a:rPr>
              <a:t>Inbound </a:t>
            </a:r>
            <a:r>
              <a:rPr lang="en-US" dirty="0">
                <a:solidFill>
                  <a:schemeClr val="tx2">
                    <a:alpha val="99000"/>
                  </a:schemeClr>
                </a:solidFill>
                <a:effectLst/>
                <a:latin typeface="Segoe UI Light" pitchFamily="34" charset="0"/>
              </a:rPr>
              <a:t>traffic is free, outbound traffic is </a:t>
            </a:r>
            <a:r>
              <a:rPr lang="en-US" dirty="0" smtClean="0">
                <a:solidFill>
                  <a:schemeClr val="tx2">
                    <a:alpha val="99000"/>
                  </a:schemeClr>
                </a:solidFill>
                <a:effectLst/>
                <a:latin typeface="Segoe UI Light" pitchFamily="34" charset="0"/>
              </a:rPr>
              <a:t>not</a:t>
            </a:r>
          </a:p>
          <a:p>
            <a:pPr marL="0" indent="0">
              <a:buNone/>
            </a:pPr>
            <a:r>
              <a:rPr lang="en-US" sz="1800" dirty="0" smtClean="0">
                <a:solidFill>
                  <a:schemeClr val="tx1">
                    <a:alpha val="99000"/>
                  </a:schemeClr>
                </a:solidFill>
                <a:effectLst/>
                <a:latin typeface="+mj-lt"/>
                <a:cs typeface="Segoe UI Light" pitchFamily="34" charset="0"/>
              </a:rPr>
              <a:t>Standard </a:t>
            </a:r>
            <a:r>
              <a:rPr lang="en-US" sz="1800" dirty="0">
                <a:solidFill>
                  <a:schemeClr val="tx1">
                    <a:alpha val="99000"/>
                  </a:schemeClr>
                </a:solidFill>
                <a:effectLst/>
                <a:latin typeface="+mj-lt"/>
                <a:cs typeface="Segoe UI Light" pitchFamily="34" charset="0"/>
              </a:rPr>
              <a:t>Azure outbound traffic costs apply</a:t>
            </a:r>
          </a:p>
          <a:p>
            <a:pPr marL="0" indent="0">
              <a:buFont typeface="Arial" pitchFamily="34" charset="0"/>
              <a:buNone/>
            </a:pPr>
            <a:endParaRPr lang="en-US" sz="1800" dirty="0">
              <a:solidFill>
                <a:schemeClr val="tx1">
                  <a:alpha val="99000"/>
                </a:schemeClr>
              </a:solidFill>
              <a:effectLst/>
              <a:latin typeface="+mj-lt"/>
              <a:cs typeface="Segoe UI Light" pitchFamily="34" charset="0"/>
            </a:endParaRPr>
          </a:p>
        </p:txBody>
      </p:sp>
      <p:sp>
        <p:nvSpPr>
          <p:cNvPr id="11" name="Rectangle 10"/>
          <p:cNvSpPr/>
          <p:nvPr/>
        </p:nvSpPr>
        <p:spPr bwMode="auto">
          <a:xfrm>
            <a:off x="385730" y="6496019"/>
            <a:ext cx="11301412" cy="457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15" name="Rectangle 14"/>
          <p:cNvSpPr/>
          <p:nvPr/>
        </p:nvSpPr>
        <p:spPr bwMode="auto">
          <a:xfrm>
            <a:off x="385727" y="3982455"/>
            <a:ext cx="11289309" cy="139358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16" name="Content Placeholder 3"/>
          <p:cNvSpPr txBox="1">
            <a:spLocks/>
          </p:cNvSpPr>
          <p:nvPr/>
        </p:nvSpPr>
        <p:spPr>
          <a:xfrm>
            <a:off x="526024" y="4142589"/>
            <a:ext cx="11149012" cy="1357295"/>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effectLst>
                  <a:outerShdw blurRad="38100" dist="38100" dir="2700000" algn="tl">
                    <a:srgbClr val="000000">
                      <a:alpha val="43137"/>
                    </a:srgbClr>
                  </a:outerShdw>
                </a:effectLst>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solidFill>
                  <a:schemeClr val="tx2">
                    <a:alpha val="99000"/>
                  </a:schemeClr>
                </a:solidFill>
                <a:effectLst/>
                <a:latin typeface="Segoe UI Light" pitchFamily="34" charset="0"/>
              </a:rPr>
              <a:t>Nominal fee per hour for the gateway itself</a:t>
            </a:r>
          </a:p>
          <a:p>
            <a:pPr marL="0" lvl="1" indent="0">
              <a:buNone/>
            </a:pPr>
            <a:r>
              <a:rPr lang="en-US" sz="1800" dirty="0">
                <a:solidFill>
                  <a:schemeClr val="tx1">
                    <a:alpha val="99000"/>
                  </a:schemeClr>
                </a:solidFill>
                <a:latin typeface="+mj-lt"/>
                <a:cs typeface="Segoe UI Light" pitchFamily="34" charset="0"/>
              </a:rPr>
              <a:t>C</a:t>
            </a:r>
            <a:r>
              <a:rPr lang="en-US" sz="1800" dirty="0" smtClean="0">
                <a:solidFill>
                  <a:schemeClr val="tx1">
                    <a:alpha val="99000"/>
                  </a:schemeClr>
                </a:solidFill>
                <a:latin typeface="+mj-lt"/>
                <a:cs typeface="Segoe UI Light" pitchFamily="34" charset="0"/>
              </a:rPr>
              <a:t>an </a:t>
            </a:r>
            <a:r>
              <a:rPr lang="en-US" sz="1800" dirty="0">
                <a:solidFill>
                  <a:schemeClr val="tx1">
                    <a:alpha val="99000"/>
                  </a:schemeClr>
                </a:solidFill>
                <a:latin typeface="+mj-lt"/>
                <a:cs typeface="Segoe UI Light" pitchFamily="34" charset="0"/>
              </a:rPr>
              <a:t>be started and stopped as you see fit</a:t>
            </a:r>
          </a:p>
          <a:p>
            <a:pPr marL="0" lvl="1" indent="0">
              <a:buNone/>
            </a:pPr>
            <a:r>
              <a:rPr lang="en-US" sz="1800" dirty="0">
                <a:solidFill>
                  <a:schemeClr val="tx1">
                    <a:alpha val="99000"/>
                  </a:schemeClr>
                </a:solidFill>
                <a:latin typeface="+mj-lt"/>
                <a:cs typeface="Segoe UI Light" pitchFamily="34" charset="0"/>
              </a:rPr>
              <a:t>i</a:t>
            </a:r>
            <a:r>
              <a:rPr lang="en-US" sz="1800" dirty="0" smtClean="0">
                <a:solidFill>
                  <a:schemeClr val="tx1">
                    <a:alpha val="99000"/>
                  </a:schemeClr>
                </a:solidFill>
                <a:latin typeface="+mj-lt"/>
                <a:cs typeface="Segoe UI Light" pitchFamily="34" charset="0"/>
              </a:rPr>
              <a:t>f </a:t>
            </a:r>
            <a:r>
              <a:rPr lang="en-US" sz="1800" dirty="0">
                <a:solidFill>
                  <a:schemeClr val="tx1">
                    <a:alpha val="99000"/>
                  </a:schemeClr>
                </a:solidFill>
                <a:latin typeface="+mj-lt"/>
                <a:cs typeface="Segoe UI Light" pitchFamily="34" charset="0"/>
              </a:rPr>
              <a:t>stopped, VMs are isolated from corporate network</a:t>
            </a:r>
          </a:p>
          <a:p>
            <a:pPr marL="0" indent="0">
              <a:buNone/>
            </a:pPr>
            <a:endParaRPr lang="en-US" sz="1800" dirty="0">
              <a:solidFill>
                <a:schemeClr val="tx1">
                  <a:alpha val="99000"/>
                </a:schemeClr>
              </a:solidFill>
              <a:effectLst/>
              <a:latin typeface="+mj-lt"/>
              <a:cs typeface="Segoe UI Light" pitchFamily="34" charset="0"/>
            </a:endParaRPr>
          </a:p>
        </p:txBody>
      </p:sp>
      <p:sp>
        <p:nvSpPr>
          <p:cNvPr id="17" name="Rectangle 16"/>
          <p:cNvSpPr/>
          <p:nvPr/>
        </p:nvSpPr>
        <p:spPr bwMode="auto">
          <a:xfrm>
            <a:off x="373624" y="5499884"/>
            <a:ext cx="11289309" cy="82361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18" name="Content Placeholder 3"/>
          <p:cNvSpPr txBox="1">
            <a:spLocks/>
          </p:cNvSpPr>
          <p:nvPr/>
        </p:nvSpPr>
        <p:spPr>
          <a:xfrm>
            <a:off x="526024" y="5673310"/>
            <a:ext cx="11149012" cy="443198"/>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effectLst>
                  <a:outerShdw blurRad="38100" dist="38100" dir="2700000" algn="tl">
                    <a:srgbClr val="000000">
                      <a:alpha val="43137"/>
                    </a:srgbClr>
                  </a:outerShdw>
                </a:effectLst>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175">
              <a:buNone/>
            </a:pPr>
            <a:r>
              <a:rPr lang="en-US" dirty="0">
                <a:solidFill>
                  <a:schemeClr val="tx2">
                    <a:alpha val="99000"/>
                  </a:schemeClr>
                </a:solidFill>
                <a:effectLst/>
                <a:latin typeface="Segoe UI Light" pitchFamily="34" charset="0"/>
              </a:rPr>
              <a:t>RODCs will likely prove more cost effective</a:t>
            </a:r>
          </a:p>
        </p:txBody>
      </p:sp>
    </p:spTree>
    <p:extLst>
      <p:ext uri="{BB962C8B-B14F-4D97-AF65-F5344CB8AC3E}">
        <p14:creationId xmlns:p14="http://schemas.microsoft.com/office/powerpoint/2010/main" val="1741123361"/>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5400" dirty="0" smtClean="0"/>
              <a:t>Optimizing your deployment for traffic and cost (cont.)</a:t>
            </a:r>
            <a:endParaRPr lang="en-US" sz="5400" dirty="0"/>
          </a:p>
        </p:txBody>
      </p:sp>
      <p:sp>
        <p:nvSpPr>
          <p:cNvPr id="16" name="Rectangle 15"/>
          <p:cNvSpPr/>
          <p:nvPr/>
        </p:nvSpPr>
        <p:spPr bwMode="auto">
          <a:xfrm>
            <a:off x="385730" y="6496019"/>
            <a:ext cx="11301412" cy="457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17" name="Rectangle 16"/>
          <p:cNvSpPr/>
          <p:nvPr/>
        </p:nvSpPr>
        <p:spPr bwMode="auto">
          <a:xfrm>
            <a:off x="385729" y="6049710"/>
            <a:ext cx="11289309" cy="365908"/>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18" name="Rectangle 17"/>
          <p:cNvSpPr/>
          <p:nvPr/>
        </p:nvSpPr>
        <p:spPr bwMode="auto">
          <a:xfrm>
            <a:off x="11309130" y="6049710"/>
            <a:ext cx="365907" cy="365907"/>
          </a:xfrm>
          <a:prstGeom prst="rect">
            <a:avLst/>
          </a:prstGeom>
          <a:solidFill>
            <a:schemeClr val="accent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20" name="Rectangle 19"/>
          <p:cNvSpPr/>
          <p:nvPr/>
        </p:nvSpPr>
        <p:spPr bwMode="auto">
          <a:xfrm>
            <a:off x="385730" y="1825802"/>
            <a:ext cx="11289309" cy="413982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15" name="Content Placeholder 3"/>
          <p:cNvSpPr txBox="1">
            <a:spLocks/>
          </p:cNvSpPr>
          <p:nvPr/>
        </p:nvSpPr>
        <p:spPr>
          <a:xfrm>
            <a:off x="538130" y="2020546"/>
            <a:ext cx="11149012" cy="4127284"/>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effectLst>
                  <a:outerShdw blurRad="38100" dist="38100" dir="2700000" algn="tl">
                    <a:srgbClr val="000000">
                      <a:alpha val="43137"/>
                    </a:srgbClr>
                  </a:outerShdw>
                </a:effectLst>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solidFill>
                  <a:schemeClr val="tx2">
                    <a:alpha val="99000"/>
                  </a:schemeClr>
                </a:solidFill>
                <a:effectLst/>
                <a:latin typeface="Segoe UI Light" pitchFamily="34" charset="0"/>
              </a:rPr>
              <a:t>DC-locator and ISTG/ISM (</a:t>
            </a:r>
            <a:r>
              <a:rPr lang="en-US" dirty="0" smtClean="0">
                <a:solidFill>
                  <a:schemeClr val="tx2">
                    <a:alpha val="99000"/>
                  </a:schemeClr>
                </a:solidFill>
                <a:effectLst/>
                <a:latin typeface="Segoe UI Light" pitchFamily="34" charset="0"/>
              </a:rPr>
              <a:t>inter-site </a:t>
            </a:r>
            <a:r>
              <a:rPr lang="en-US" dirty="0">
                <a:solidFill>
                  <a:schemeClr val="tx2">
                    <a:alpha val="99000"/>
                  </a:schemeClr>
                </a:solidFill>
                <a:effectLst/>
                <a:latin typeface="Segoe UI Light" pitchFamily="34" charset="0"/>
              </a:rPr>
              <a:t>topology generator and messenger)</a:t>
            </a:r>
          </a:p>
          <a:p>
            <a:pPr marL="0" indent="0">
              <a:buNone/>
            </a:pPr>
            <a:r>
              <a:rPr lang="en-US" sz="1800" dirty="0">
                <a:solidFill>
                  <a:schemeClr val="tx1">
                    <a:alpha val="99000"/>
                  </a:schemeClr>
                </a:solidFill>
                <a:effectLst/>
                <a:latin typeface="+mj-lt"/>
                <a:cs typeface="Segoe UI Light" pitchFamily="34" charset="0"/>
              </a:rPr>
              <a:t>C</a:t>
            </a:r>
            <a:r>
              <a:rPr lang="en-US" sz="1800" dirty="0" smtClean="0">
                <a:solidFill>
                  <a:schemeClr val="tx1">
                    <a:alpha val="99000"/>
                  </a:schemeClr>
                </a:solidFill>
                <a:effectLst/>
                <a:latin typeface="+mj-lt"/>
                <a:cs typeface="Segoe UI Light" pitchFamily="34" charset="0"/>
              </a:rPr>
              <a:t>orrectly </a:t>
            </a:r>
            <a:r>
              <a:rPr lang="en-US" sz="1800" dirty="0">
                <a:solidFill>
                  <a:schemeClr val="tx1">
                    <a:alpha val="99000"/>
                  </a:schemeClr>
                </a:solidFill>
                <a:effectLst/>
                <a:latin typeface="+mj-lt"/>
                <a:cs typeface="Segoe UI Light" pitchFamily="34" charset="0"/>
              </a:rPr>
              <a:t>defining and connecting Active Directory subnets and sites will influence your bottom-line</a:t>
            </a:r>
          </a:p>
          <a:p>
            <a:pPr marL="457200" lvl="1" indent="-220663"/>
            <a:r>
              <a:rPr lang="en-US" sz="1800" dirty="0">
                <a:solidFill>
                  <a:schemeClr val="bg2">
                    <a:lumMod val="50000"/>
                    <a:alpha val="99000"/>
                  </a:schemeClr>
                </a:solidFill>
                <a:latin typeface="+mj-lt"/>
                <a:cs typeface="Segoe UI Light" pitchFamily="34" charset="0"/>
              </a:rPr>
              <a:t>sites, site-links and subnets affect who authenticates where and DCs’ replication topology</a:t>
            </a:r>
          </a:p>
          <a:p>
            <a:pPr marL="0" indent="0">
              <a:buNone/>
            </a:pPr>
            <a:r>
              <a:rPr lang="en-US" sz="1800" dirty="0">
                <a:solidFill>
                  <a:schemeClr val="tx1">
                    <a:alpha val="99000"/>
                  </a:schemeClr>
                </a:solidFill>
                <a:effectLst/>
                <a:latin typeface="+mj-lt"/>
                <a:cs typeface="Segoe UI Light" pitchFamily="34" charset="0"/>
              </a:rPr>
              <a:t>E</a:t>
            </a:r>
            <a:r>
              <a:rPr lang="en-US" sz="1800" dirty="0" smtClean="0">
                <a:solidFill>
                  <a:schemeClr val="tx1">
                    <a:alpha val="99000"/>
                  </a:schemeClr>
                </a:solidFill>
                <a:effectLst/>
                <a:latin typeface="+mj-lt"/>
                <a:cs typeface="Segoe UI Light" pitchFamily="34" charset="0"/>
              </a:rPr>
              <a:t>nsure </a:t>
            </a:r>
            <a:r>
              <a:rPr lang="en-US" sz="1800" dirty="0">
                <a:solidFill>
                  <a:schemeClr val="tx1">
                    <a:alpha val="99000"/>
                  </a:schemeClr>
                </a:solidFill>
                <a:effectLst/>
                <a:latin typeface="+mj-lt"/>
                <a:cs typeface="Segoe UI Light" pitchFamily="34" charset="0"/>
              </a:rPr>
              <a:t>the cost between any on-premises site and the cloud-sites are appropriately dissuasive</a:t>
            </a:r>
          </a:p>
          <a:p>
            <a:pPr marL="457200" lvl="1" indent="-220663"/>
            <a:r>
              <a:rPr lang="en-US" sz="1800" dirty="0">
                <a:solidFill>
                  <a:schemeClr val="bg2">
                    <a:lumMod val="50000"/>
                    <a:alpha val="99000"/>
                  </a:schemeClr>
                </a:solidFill>
                <a:latin typeface="+mj-lt"/>
                <a:cs typeface="Segoe UI Light" pitchFamily="34" charset="0"/>
              </a:rPr>
              <a:t>i.e. the notion of “next closest site” (a common fallback in Active Directory) should not conclude that the cloud is the next closest</a:t>
            </a:r>
          </a:p>
          <a:p>
            <a:pPr marL="0" indent="0">
              <a:buNone/>
            </a:pPr>
            <a:r>
              <a:rPr lang="en-US" sz="1800" dirty="0">
                <a:solidFill>
                  <a:schemeClr val="tx1">
                    <a:alpha val="99000"/>
                  </a:schemeClr>
                </a:solidFill>
                <a:effectLst/>
                <a:latin typeface="+mj-lt"/>
                <a:cs typeface="Segoe UI Light" pitchFamily="34" charset="0"/>
              </a:rPr>
              <a:t>E</a:t>
            </a:r>
            <a:r>
              <a:rPr lang="en-US" sz="1800" dirty="0" smtClean="0">
                <a:solidFill>
                  <a:schemeClr val="tx1">
                    <a:alpha val="99000"/>
                  </a:schemeClr>
                </a:solidFill>
                <a:effectLst/>
                <a:latin typeface="+mj-lt"/>
                <a:cs typeface="Segoe UI Light" pitchFamily="34" charset="0"/>
              </a:rPr>
              <a:t>nsure </a:t>
            </a:r>
            <a:r>
              <a:rPr lang="en-US" sz="1800" dirty="0">
                <a:solidFill>
                  <a:schemeClr val="tx1">
                    <a:alpha val="99000"/>
                  </a:schemeClr>
                </a:solidFill>
                <a:effectLst/>
                <a:latin typeface="+mj-lt"/>
                <a:cs typeface="Segoe UI Light" pitchFamily="34" charset="0"/>
              </a:rPr>
              <a:t>replication is scheduled (not “Notify-”driven)</a:t>
            </a:r>
          </a:p>
          <a:p>
            <a:pPr marL="0" indent="0">
              <a:buNone/>
            </a:pPr>
            <a:r>
              <a:rPr lang="en-US" sz="1800" dirty="0">
                <a:solidFill>
                  <a:schemeClr val="tx1">
                    <a:alpha val="99000"/>
                  </a:schemeClr>
                </a:solidFill>
                <a:effectLst/>
                <a:latin typeface="+mj-lt"/>
                <a:cs typeface="Segoe UI Light" pitchFamily="34" charset="0"/>
              </a:rPr>
              <a:t>E</a:t>
            </a:r>
            <a:r>
              <a:rPr lang="en-US" sz="1800" dirty="0" smtClean="0">
                <a:solidFill>
                  <a:schemeClr val="tx1">
                    <a:alpha val="99000"/>
                  </a:schemeClr>
                </a:solidFill>
                <a:effectLst/>
                <a:latin typeface="+mj-lt"/>
                <a:cs typeface="Segoe UI Light" pitchFamily="34" charset="0"/>
              </a:rPr>
              <a:t>nsure </a:t>
            </a:r>
            <a:r>
              <a:rPr lang="en-US" sz="1800" dirty="0">
                <a:solidFill>
                  <a:schemeClr val="tx1">
                    <a:alpha val="99000"/>
                  </a:schemeClr>
                </a:solidFill>
                <a:effectLst/>
                <a:latin typeface="+mj-lt"/>
                <a:cs typeface="Segoe UI Light" pitchFamily="34" charset="0"/>
              </a:rPr>
              <a:t>it’s compressed (and crank it up—domain controllers offer aggressive controls around compression of replication traffic)</a:t>
            </a:r>
          </a:p>
          <a:p>
            <a:pPr marL="0" indent="0">
              <a:buNone/>
            </a:pPr>
            <a:r>
              <a:rPr lang="en-US" sz="1800" dirty="0">
                <a:solidFill>
                  <a:schemeClr val="tx1">
                    <a:alpha val="99000"/>
                  </a:schemeClr>
                </a:solidFill>
                <a:effectLst/>
                <a:latin typeface="+mj-lt"/>
                <a:cs typeface="Segoe UI Light" pitchFamily="34" charset="0"/>
              </a:rPr>
              <a:t>A</a:t>
            </a:r>
            <a:r>
              <a:rPr lang="en-US" sz="1800" dirty="0" smtClean="0">
                <a:solidFill>
                  <a:schemeClr val="tx1">
                    <a:alpha val="99000"/>
                  </a:schemeClr>
                </a:solidFill>
                <a:effectLst/>
                <a:latin typeface="+mj-lt"/>
                <a:cs typeface="Segoe UI Light" pitchFamily="34" charset="0"/>
              </a:rPr>
              <a:t>lign </a:t>
            </a:r>
            <a:r>
              <a:rPr lang="en-US" sz="1800" dirty="0">
                <a:solidFill>
                  <a:schemeClr val="tx1">
                    <a:alpha val="99000"/>
                  </a:schemeClr>
                </a:solidFill>
                <a:effectLst/>
                <a:latin typeface="+mj-lt"/>
                <a:cs typeface="Segoe UI Light" pitchFamily="34" charset="0"/>
              </a:rPr>
              <a:t>replication schedule with latency tolerance</a:t>
            </a:r>
          </a:p>
          <a:p>
            <a:pPr marL="457200" lvl="1" indent="-220663"/>
            <a:r>
              <a:rPr lang="en-US" sz="1800" dirty="0">
                <a:solidFill>
                  <a:schemeClr val="bg2">
                    <a:lumMod val="50000"/>
                    <a:alpha val="99000"/>
                  </a:schemeClr>
                </a:solidFill>
                <a:latin typeface="+mj-lt"/>
                <a:cs typeface="Segoe UI Light" pitchFamily="34" charset="0"/>
              </a:rPr>
              <a:t>DCs replicate only the last state of a value so slowing replication down saves cost if there’s sufficient churn</a:t>
            </a:r>
          </a:p>
          <a:p>
            <a:pPr marL="0" indent="0">
              <a:buFont typeface="Arial" pitchFamily="34" charset="0"/>
              <a:buNone/>
            </a:pPr>
            <a:endParaRPr lang="en-US" sz="1800" dirty="0">
              <a:solidFill>
                <a:schemeClr val="tx1">
                  <a:alpha val="99000"/>
                </a:schemeClr>
              </a:solidFill>
              <a:effectLst/>
              <a:latin typeface="+mj-lt"/>
              <a:cs typeface="Segoe UI Light" pitchFamily="34" charset="0"/>
            </a:endParaRPr>
          </a:p>
        </p:txBody>
      </p:sp>
    </p:spTree>
    <p:extLst>
      <p:ext uri="{BB962C8B-B14F-4D97-AF65-F5344CB8AC3E}">
        <p14:creationId xmlns:p14="http://schemas.microsoft.com/office/powerpoint/2010/main" val="31869114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Read-Only DCs (RODC) or Read-Writes</a:t>
            </a:r>
            <a:endParaRPr lang="en-US" sz="5400" dirty="0"/>
          </a:p>
        </p:txBody>
      </p:sp>
      <p:sp>
        <p:nvSpPr>
          <p:cNvPr id="8" name="Rectangle 7"/>
          <p:cNvSpPr/>
          <p:nvPr/>
        </p:nvSpPr>
        <p:spPr bwMode="auto">
          <a:xfrm>
            <a:off x="385730" y="4844664"/>
            <a:ext cx="11289309" cy="172049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9" name="Rectangle 8"/>
          <p:cNvSpPr/>
          <p:nvPr/>
        </p:nvSpPr>
        <p:spPr bwMode="auto">
          <a:xfrm>
            <a:off x="385730" y="1153811"/>
            <a:ext cx="11289309" cy="171907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10" name="Rectangle 9"/>
          <p:cNvSpPr/>
          <p:nvPr/>
        </p:nvSpPr>
        <p:spPr bwMode="auto">
          <a:xfrm>
            <a:off x="385730" y="2999238"/>
            <a:ext cx="11289309" cy="171907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11" name="Content Placeholder 3"/>
          <p:cNvSpPr txBox="1">
            <a:spLocks/>
          </p:cNvSpPr>
          <p:nvPr/>
        </p:nvSpPr>
        <p:spPr>
          <a:xfrm>
            <a:off x="538130" y="5033063"/>
            <a:ext cx="10358470" cy="1344984"/>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effectLst>
                  <a:outerShdw blurRad="38100" dist="38100" dir="2700000" algn="tl">
                    <a:srgbClr val="000000">
                      <a:alpha val="43137"/>
                    </a:srgbClr>
                  </a:outerShdw>
                </a:effectLst>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solidFill>
                  <a:schemeClr val="tx2">
                    <a:alpha val="99000"/>
                  </a:schemeClr>
                </a:solidFill>
                <a:effectLst/>
                <a:latin typeface="Segoe UI Light" pitchFamily="34" charset="0"/>
              </a:rPr>
              <a:t>Finally, RODCs NEVER replicate anything outbound</a:t>
            </a:r>
          </a:p>
          <a:p>
            <a:pPr marL="0" lvl="1" indent="0">
              <a:spcBef>
                <a:spcPts val="0"/>
              </a:spcBef>
              <a:spcAft>
                <a:spcPts val="1200"/>
              </a:spcAft>
              <a:buNone/>
            </a:pPr>
            <a:r>
              <a:rPr lang="en-US" sz="1800" dirty="0">
                <a:solidFill>
                  <a:schemeClr val="tx1">
                    <a:alpha val="99000"/>
                  </a:schemeClr>
                </a:solidFill>
                <a:latin typeface="+mj-lt"/>
                <a:cs typeface="Segoe UI Light" pitchFamily="34" charset="0"/>
              </a:rPr>
              <a:t>T</a:t>
            </a:r>
            <a:r>
              <a:rPr lang="en-US" sz="1800" dirty="0" smtClean="0">
                <a:solidFill>
                  <a:schemeClr val="tx1">
                    <a:alpha val="99000"/>
                  </a:schemeClr>
                </a:solidFill>
                <a:latin typeface="+mj-lt"/>
                <a:cs typeface="Segoe UI Light" pitchFamily="34" charset="0"/>
              </a:rPr>
              <a:t>hey </a:t>
            </a:r>
            <a:r>
              <a:rPr lang="en-US" sz="1800" dirty="0">
                <a:solidFill>
                  <a:schemeClr val="tx1">
                    <a:alpha val="99000"/>
                  </a:schemeClr>
                </a:solidFill>
                <a:latin typeface="+mj-lt"/>
                <a:cs typeface="Segoe UI Light" pitchFamily="34" charset="0"/>
              </a:rPr>
              <a:t>do need to populate cacheable secrets which requires on-demand traffic to obtain them as a user/computer authenticates</a:t>
            </a:r>
          </a:p>
          <a:p>
            <a:pPr marL="0" lvl="1" indent="0">
              <a:spcBef>
                <a:spcPts val="0"/>
              </a:spcBef>
              <a:spcAft>
                <a:spcPts val="1200"/>
              </a:spcAft>
              <a:buNone/>
            </a:pPr>
            <a:r>
              <a:rPr lang="en-US" sz="1800" dirty="0" smtClean="0">
                <a:solidFill>
                  <a:schemeClr val="tx1">
                    <a:alpha val="99000"/>
                  </a:schemeClr>
                </a:solidFill>
                <a:latin typeface="+mj-lt"/>
                <a:cs typeface="Segoe UI Light" pitchFamily="34" charset="0"/>
              </a:rPr>
              <a:t>Consider </a:t>
            </a:r>
            <a:r>
              <a:rPr lang="en-US" sz="1800" dirty="0">
                <a:solidFill>
                  <a:schemeClr val="tx1">
                    <a:alpha val="99000"/>
                  </a:schemeClr>
                </a:solidFill>
                <a:latin typeface="+mj-lt"/>
                <a:cs typeface="Segoe UI Light" pitchFamily="34" charset="0"/>
              </a:rPr>
              <a:t>that the absence of outbound traffic through the lack of replication yields cost savings</a:t>
            </a:r>
          </a:p>
        </p:txBody>
      </p:sp>
      <p:sp>
        <p:nvSpPr>
          <p:cNvPr id="12" name="Content Placeholder 3"/>
          <p:cNvSpPr txBox="1">
            <a:spLocks/>
          </p:cNvSpPr>
          <p:nvPr/>
        </p:nvSpPr>
        <p:spPr>
          <a:xfrm>
            <a:off x="538130" y="1266645"/>
            <a:ext cx="11149012" cy="1391150"/>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effectLst>
                  <a:outerShdw blurRad="38100" dist="38100" dir="2700000" algn="tl">
                    <a:srgbClr val="000000">
                      <a:alpha val="43137"/>
                    </a:srgbClr>
                  </a:outerShdw>
                </a:effectLst>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solidFill>
                  <a:schemeClr val="tx2">
                    <a:alpha val="99000"/>
                  </a:schemeClr>
                </a:solidFill>
                <a:effectLst/>
                <a:latin typeface="Segoe UI Light" pitchFamily="34" charset="0"/>
              </a:rPr>
              <a:t>Using RODCs for Azure is a no-brainer?  Or is it?</a:t>
            </a:r>
          </a:p>
          <a:p>
            <a:pPr marL="0" indent="0">
              <a:buNone/>
            </a:pPr>
            <a:r>
              <a:rPr lang="en-US" sz="1800" dirty="0" smtClean="0">
                <a:solidFill>
                  <a:schemeClr val="tx1">
                    <a:alpha val="99000"/>
                  </a:schemeClr>
                </a:solidFill>
                <a:effectLst/>
                <a:latin typeface="+mj-lt"/>
                <a:cs typeface="Segoe UI Light" pitchFamily="34" charset="0"/>
              </a:rPr>
              <a:t>This </a:t>
            </a:r>
            <a:r>
              <a:rPr lang="en-US" sz="1800" dirty="0">
                <a:solidFill>
                  <a:schemeClr val="tx1">
                    <a:alpha val="99000"/>
                  </a:schemeClr>
                </a:solidFill>
                <a:effectLst/>
                <a:latin typeface="+mj-lt"/>
                <a:cs typeface="Segoe UI Light" pitchFamily="34" charset="0"/>
              </a:rPr>
              <a:t>isn’t really what they’re designed for</a:t>
            </a:r>
          </a:p>
          <a:p>
            <a:pPr marL="457200" lvl="1" indent="-220663"/>
            <a:r>
              <a:rPr lang="en-US" sz="1800" dirty="0">
                <a:solidFill>
                  <a:schemeClr val="bg2">
                    <a:lumMod val="50000"/>
                    <a:alpha val="99000"/>
                  </a:schemeClr>
                </a:solidFill>
                <a:latin typeface="+mj-lt"/>
                <a:cs typeface="Segoe UI Light" pitchFamily="34" charset="0"/>
              </a:rPr>
              <a:t>designed to be caching DCs used at physically insecure branch sites</a:t>
            </a:r>
          </a:p>
          <a:p>
            <a:pPr marL="457200" lvl="1" indent="-220663"/>
            <a:r>
              <a:rPr lang="en-US" sz="1800" dirty="0">
                <a:solidFill>
                  <a:schemeClr val="bg2">
                    <a:lumMod val="50000"/>
                    <a:alpha val="99000"/>
                  </a:schemeClr>
                </a:solidFill>
                <a:latin typeface="+mj-lt"/>
                <a:cs typeface="Segoe UI Light" pitchFamily="34" charset="0"/>
              </a:rPr>
              <a:t>the question is one of trust… do “you” trust the Azure datacenter?</a:t>
            </a:r>
          </a:p>
        </p:txBody>
      </p:sp>
      <p:sp>
        <p:nvSpPr>
          <p:cNvPr id="13" name="Content Placeholder 3"/>
          <p:cNvSpPr txBox="1">
            <a:spLocks/>
          </p:cNvSpPr>
          <p:nvPr/>
        </p:nvSpPr>
        <p:spPr>
          <a:xfrm>
            <a:off x="538130" y="3071678"/>
            <a:ext cx="8331550" cy="1594283"/>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effectLst>
                  <a:outerShdw blurRad="38100" dist="38100" dir="2700000" algn="tl">
                    <a:srgbClr val="000000">
                      <a:alpha val="43137"/>
                    </a:srgbClr>
                  </a:outerShdw>
                </a:effectLst>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solidFill>
                  <a:schemeClr val="tx2">
                    <a:alpha val="99000"/>
                  </a:schemeClr>
                </a:solidFill>
                <a:effectLst/>
                <a:latin typeface="Segoe UI Light" pitchFamily="34" charset="0"/>
              </a:rPr>
              <a:t>But is HBI/PII a concern?</a:t>
            </a:r>
          </a:p>
          <a:p>
            <a:pPr marL="0" lvl="1" indent="0">
              <a:spcBef>
                <a:spcPts val="0"/>
              </a:spcBef>
              <a:spcAft>
                <a:spcPts val="1200"/>
              </a:spcAft>
              <a:buNone/>
            </a:pPr>
            <a:r>
              <a:rPr lang="en-US" sz="1800" dirty="0">
                <a:solidFill>
                  <a:schemeClr val="tx1">
                    <a:alpha val="99000"/>
                  </a:schemeClr>
                </a:solidFill>
                <a:latin typeface="+mj-lt"/>
                <a:cs typeface="Segoe UI Light" pitchFamily="34" charset="0"/>
              </a:rPr>
              <a:t>RODCs do offer ROFAS (a filtered attribute set) which permits targeted attributes to be excluded from RO replicas</a:t>
            </a:r>
          </a:p>
          <a:p>
            <a:pPr marL="0" lvl="1" indent="0">
              <a:spcBef>
                <a:spcPts val="0"/>
              </a:spcBef>
              <a:spcAft>
                <a:spcPts val="1200"/>
              </a:spcAft>
              <a:buNone/>
            </a:pPr>
            <a:r>
              <a:rPr lang="en-US" sz="1800" dirty="0">
                <a:solidFill>
                  <a:schemeClr val="tx1">
                    <a:alpha val="99000"/>
                  </a:schemeClr>
                </a:solidFill>
                <a:latin typeface="+mj-lt"/>
                <a:cs typeface="Segoe UI Light" pitchFamily="34" charset="0"/>
              </a:rPr>
              <a:t>but RODCs introduce known and unknown app-compat issues which increases the test-burden and associated support costs</a:t>
            </a:r>
          </a:p>
        </p:txBody>
      </p:sp>
      <p:sp>
        <p:nvSpPr>
          <p:cNvPr id="14" name="Rectangle 13"/>
          <p:cNvSpPr/>
          <p:nvPr/>
        </p:nvSpPr>
        <p:spPr bwMode="auto">
          <a:xfrm>
            <a:off x="385730" y="6646331"/>
            <a:ext cx="11301412" cy="457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Tree>
    <p:extLst>
      <p:ext uri="{BB962C8B-B14F-4D97-AF65-F5344CB8AC3E}">
        <p14:creationId xmlns:p14="http://schemas.microsoft.com/office/powerpoint/2010/main" val="98128432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Global Catalog (GC) or not?</a:t>
            </a:r>
            <a:endParaRPr lang="en-US" sz="5400" dirty="0"/>
          </a:p>
        </p:txBody>
      </p:sp>
      <p:sp>
        <p:nvSpPr>
          <p:cNvPr id="10" name="Rectangle 9"/>
          <p:cNvSpPr/>
          <p:nvPr/>
        </p:nvSpPr>
        <p:spPr bwMode="auto">
          <a:xfrm>
            <a:off x="385730" y="1166334"/>
            <a:ext cx="11289309" cy="356684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11" name="Content Placeholder 3"/>
          <p:cNvSpPr txBox="1">
            <a:spLocks/>
          </p:cNvSpPr>
          <p:nvPr/>
        </p:nvSpPr>
        <p:spPr>
          <a:xfrm>
            <a:off x="538130" y="1310703"/>
            <a:ext cx="11149012" cy="3271665"/>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effectLst>
                  <a:outerShdw blurRad="38100" dist="38100" dir="2700000" algn="tl">
                    <a:srgbClr val="000000">
                      <a:alpha val="43137"/>
                    </a:srgbClr>
                  </a:outerShdw>
                </a:effectLst>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175">
              <a:buNone/>
            </a:pPr>
            <a:r>
              <a:rPr lang="en-US" dirty="0">
                <a:solidFill>
                  <a:schemeClr val="tx2">
                    <a:alpha val="99000"/>
                  </a:schemeClr>
                </a:solidFill>
                <a:effectLst/>
                <a:latin typeface="Segoe UI Light" pitchFamily="34" charset="0"/>
              </a:rPr>
              <a:t>GCs are necessary in multi-domain forests for authentication</a:t>
            </a:r>
          </a:p>
          <a:p>
            <a:pPr marL="0" indent="0">
              <a:buNone/>
            </a:pPr>
            <a:r>
              <a:rPr lang="en-US" sz="1800" dirty="0" smtClean="0">
                <a:solidFill>
                  <a:schemeClr val="tx1">
                    <a:alpha val="99000"/>
                  </a:schemeClr>
                </a:solidFill>
                <a:effectLst/>
                <a:latin typeface="+mj-lt"/>
                <a:cs typeface="Segoe UI Light" pitchFamily="34" charset="0"/>
              </a:rPr>
              <a:t>Workloads </a:t>
            </a:r>
            <a:r>
              <a:rPr lang="en-US" sz="1800" dirty="0">
                <a:solidFill>
                  <a:schemeClr val="tx1">
                    <a:alpha val="99000"/>
                  </a:schemeClr>
                </a:solidFill>
                <a:effectLst/>
                <a:latin typeface="+mj-lt"/>
                <a:cs typeface="Segoe UI Light" pitchFamily="34" charset="0"/>
              </a:rPr>
              <a:t>in the cloud that authenticate against a DC in the cloud will still generate outbound </a:t>
            </a:r>
            <a:r>
              <a:rPr lang="en-US" sz="1800" dirty="0" smtClean="0">
                <a:solidFill>
                  <a:schemeClr val="tx1">
                    <a:alpha val="99000"/>
                  </a:schemeClr>
                </a:solidFill>
                <a:effectLst/>
                <a:latin typeface="+mj-lt"/>
                <a:cs typeface="Segoe UI Light" pitchFamily="34" charset="0"/>
              </a:rPr>
              <a:t/>
            </a:r>
            <a:br>
              <a:rPr lang="en-US" sz="1800" dirty="0" smtClean="0">
                <a:solidFill>
                  <a:schemeClr val="tx1">
                    <a:alpha val="99000"/>
                  </a:schemeClr>
                </a:solidFill>
                <a:effectLst/>
                <a:latin typeface="+mj-lt"/>
                <a:cs typeface="Segoe UI Light" pitchFamily="34" charset="0"/>
              </a:rPr>
            </a:br>
            <a:r>
              <a:rPr lang="en-US" sz="1800" dirty="0" smtClean="0">
                <a:solidFill>
                  <a:schemeClr val="tx1">
                    <a:alpha val="99000"/>
                  </a:schemeClr>
                </a:solidFill>
                <a:effectLst/>
                <a:latin typeface="+mj-lt"/>
                <a:cs typeface="Segoe UI Light" pitchFamily="34" charset="0"/>
              </a:rPr>
              <a:t>authentication </a:t>
            </a:r>
            <a:r>
              <a:rPr lang="en-US" sz="1800" dirty="0">
                <a:solidFill>
                  <a:schemeClr val="tx1">
                    <a:alpha val="99000"/>
                  </a:schemeClr>
                </a:solidFill>
                <a:effectLst/>
                <a:latin typeface="+mj-lt"/>
                <a:cs typeface="Segoe UI Light" pitchFamily="34" charset="0"/>
              </a:rPr>
              <a:t>traffic without one </a:t>
            </a:r>
          </a:p>
          <a:p>
            <a:pPr marL="457200" lvl="1" indent="-220663"/>
            <a:r>
              <a:rPr lang="en-US" sz="1800" dirty="0">
                <a:solidFill>
                  <a:schemeClr val="bg2">
                    <a:lumMod val="50000"/>
                    <a:alpha val="99000"/>
                  </a:schemeClr>
                </a:solidFill>
                <a:latin typeface="+mj-lt"/>
                <a:cs typeface="Segoe UI Light" pitchFamily="34" charset="0"/>
                <a:sym typeface="Wingdings" pitchFamily="2" charset="2"/>
              </a:rPr>
              <a:t>used to expand Universal Group memberships</a:t>
            </a:r>
            <a:endParaRPr lang="en-US" sz="1800" dirty="0">
              <a:solidFill>
                <a:schemeClr val="bg2">
                  <a:lumMod val="50000"/>
                  <a:alpha val="99000"/>
                </a:schemeClr>
              </a:solidFill>
              <a:latin typeface="+mj-lt"/>
              <a:cs typeface="Segoe UI Light" pitchFamily="34" charset="0"/>
            </a:endParaRPr>
          </a:p>
          <a:p>
            <a:pPr marL="457200" lvl="1" indent="-220663"/>
            <a:r>
              <a:rPr lang="en-US" sz="1800" dirty="0">
                <a:solidFill>
                  <a:schemeClr val="bg2">
                    <a:lumMod val="50000"/>
                    <a:alpha val="99000"/>
                  </a:schemeClr>
                </a:solidFill>
                <a:latin typeface="+mj-lt"/>
                <a:cs typeface="Segoe UI Light" pitchFamily="34" charset="0"/>
              </a:rPr>
              <a:t>less predictable cost associated with GCs since they host every domain (in-part)</a:t>
            </a:r>
          </a:p>
          <a:p>
            <a:pPr marL="457200" lvl="1" indent="-220663">
              <a:spcBef>
                <a:spcPts val="0"/>
              </a:spcBef>
              <a:spcAft>
                <a:spcPts val="1200"/>
              </a:spcAft>
            </a:pPr>
            <a:r>
              <a:rPr lang="en-US" sz="1800" dirty="0">
                <a:solidFill>
                  <a:schemeClr val="bg2">
                    <a:lumMod val="50000"/>
                    <a:alpha val="99000"/>
                  </a:schemeClr>
                </a:solidFill>
                <a:latin typeface="+mj-lt"/>
                <a:cs typeface="Segoe UI Light" pitchFamily="34" charset="0"/>
              </a:rPr>
              <a:t>completely unpredictable cost if workload hosts Internet-facing service and authenticates users against Active Directory</a:t>
            </a:r>
          </a:p>
          <a:p>
            <a:pPr marL="0" indent="0">
              <a:spcBef>
                <a:spcPts val="0"/>
              </a:spcBef>
              <a:spcAft>
                <a:spcPts val="1200"/>
              </a:spcAft>
              <a:buNone/>
            </a:pPr>
            <a:r>
              <a:rPr lang="en-US" sz="1800" dirty="0">
                <a:solidFill>
                  <a:schemeClr val="tx1">
                    <a:alpha val="99000"/>
                  </a:schemeClr>
                </a:solidFill>
                <a:effectLst/>
                <a:latin typeface="+mj-lt"/>
                <a:cs typeface="Segoe UI Light" pitchFamily="34" charset="0"/>
              </a:rPr>
              <a:t>C</a:t>
            </a:r>
            <a:r>
              <a:rPr lang="en-US" sz="1800" dirty="0" smtClean="0">
                <a:solidFill>
                  <a:schemeClr val="tx1">
                    <a:alpha val="99000"/>
                  </a:schemeClr>
                </a:solidFill>
                <a:effectLst/>
                <a:latin typeface="+mj-lt"/>
                <a:cs typeface="Segoe UI Light" pitchFamily="34" charset="0"/>
              </a:rPr>
              <a:t>ould </a:t>
            </a:r>
            <a:r>
              <a:rPr lang="en-US" sz="1800" dirty="0">
                <a:solidFill>
                  <a:schemeClr val="tx1">
                    <a:alpha val="99000"/>
                  </a:schemeClr>
                </a:solidFill>
                <a:effectLst/>
                <a:latin typeface="+mj-lt"/>
                <a:cs typeface="Segoe UI Light" pitchFamily="34" charset="0"/>
              </a:rPr>
              <a:t>leverage “Universal Group Membership Caching”</a:t>
            </a:r>
          </a:p>
          <a:p>
            <a:pPr marL="0" indent="0">
              <a:buNone/>
            </a:pPr>
            <a:r>
              <a:rPr lang="en-US" sz="1800" dirty="0">
                <a:solidFill>
                  <a:schemeClr val="tx1">
                    <a:alpha val="99000"/>
                  </a:schemeClr>
                </a:solidFill>
                <a:effectLst/>
                <a:latin typeface="+mj-lt"/>
                <a:cs typeface="Segoe UI Light" pitchFamily="34" charset="0"/>
              </a:rPr>
              <a:t>P</a:t>
            </a:r>
            <a:r>
              <a:rPr lang="en-US" sz="1800" dirty="0" smtClean="0">
                <a:solidFill>
                  <a:schemeClr val="tx1">
                    <a:alpha val="99000"/>
                  </a:schemeClr>
                </a:solidFill>
                <a:effectLst/>
                <a:latin typeface="+mj-lt"/>
                <a:cs typeface="Segoe UI Light" pitchFamily="34" charset="0"/>
              </a:rPr>
              <a:t>redominantly </a:t>
            </a:r>
            <a:r>
              <a:rPr lang="en-US" sz="1800" dirty="0">
                <a:solidFill>
                  <a:schemeClr val="tx1">
                    <a:alpha val="99000"/>
                  </a:schemeClr>
                </a:solidFill>
                <a:effectLst/>
                <a:latin typeface="+mj-lt"/>
                <a:cs typeface="Segoe UI Light" pitchFamily="34" charset="0"/>
              </a:rPr>
              <a:t>replicates inbound only</a:t>
            </a:r>
          </a:p>
          <a:p>
            <a:pPr marL="457200" lvl="1" indent="-220663"/>
            <a:r>
              <a:rPr lang="en-US" sz="1800" dirty="0">
                <a:solidFill>
                  <a:schemeClr val="bg2">
                    <a:lumMod val="50000"/>
                    <a:alpha val="99000"/>
                  </a:schemeClr>
                </a:solidFill>
                <a:latin typeface="+mj-lt"/>
                <a:cs typeface="Segoe UI Light" pitchFamily="34" charset="0"/>
              </a:rPr>
              <a:t>outbound replication is possible with other GCs</a:t>
            </a:r>
          </a:p>
        </p:txBody>
      </p:sp>
      <p:sp>
        <p:nvSpPr>
          <p:cNvPr id="14" name="Rectangle 13"/>
          <p:cNvSpPr/>
          <p:nvPr/>
        </p:nvSpPr>
        <p:spPr bwMode="auto">
          <a:xfrm>
            <a:off x="385730" y="6658857"/>
            <a:ext cx="11301412" cy="457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15" name="Rectangle 14"/>
          <p:cNvSpPr/>
          <p:nvPr/>
        </p:nvSpPr>
        <p:spPr bwMode="auto">
          <a:xfrm>
            <a:off x="385729" y="4733178"/>
            <a:ext cx="11289309" cy="1845278"/>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16" name="Rectangle 15"/>
          <p:cNvSpPr/>
          <p:nvPr/>
        </p:nvSpPr>
        <p:spPr bwMode="auto">
          <a:xfrm>
            <a:off x="9829760" y="4733178"/>
            <a:ext cx="1845278" cy="1845278"/>
          </a:xfrm>
          <a:prstGeom prst="rect">
            <a:avLst/>
          </a:prstGeom>
          <a:solidFill>
            <a:schemeClr val="accent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18" name="Freeform 62"/>
          <p:cNvSpPr>
            <a:spLocks noEditPoints="1"/>
          </p:cNvSpPr>
          <p:nvPr/>
        </p:nvSpPr>
        <p:spPr bwMode="black">
          <a:xfrm>
            <a:off x="10216055" y="5116049"/>
            <a:ext cx="1097949" cy="1097662"/>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283952746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Trust or Replicate?</a:t>
            </a:r>
            <a:endParaRPr lang="en-US" sz="5400" dirty="0"/>
          </a:p>
        </p:txBody>
      </p:sp>
      <p:sp>
        <p:nvSpPr>
          <p:cNvPr id="6" name="Rectangle 5"/>
          <p:cNvSpPr/>
          <p:nvPr/>
        </p:nvSpPr>
        <p:spPr bwMode="auto">
          <a:xfrm>
            <a:off x="385730" y="1191387"/>
            <a:ext cx="11289309" cy="1408627"/>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7" name="Content Placeholder 3"/>
          <p:cNvSpPr txBox="1">
            <a:spLocks/>
          </p:cNvSpPr>
          <p:nvPr/>
        </p:nvSpPr>
        <p:spPr>
          <a:xfrm>
            <a:off x="538130" y="1335755"/>
            <a:ext cx="11149012" cy="1052596"/>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effectLst>
                  <a:outerShdw blurRad="38100" dist="38100" dir="2700000" algn="tl">
                    <a:srgbClr val="000000">
                      <a:alpha val="43137"/>
                    </a:srgbClr>
                  </a:outerShdw>
                </a:effectLst>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175">
              <a:buNone/>
            </a:pPr>
            <a:r>
              <a:rPr lang="en-US" dirty="0" smtClean="0">
                <a:solidFill>
                  <a:schemeClr val="tx2">
                    <a:alpha val="99000"/>
                  </a:schemeClr>
                </a:solidFill>
                <a:effectLst/>
                <a:latin typeface="Segoe UI Light" pitchFamily="34" charset="0"/>
              </a:rPr>
              <a:t>Choice</a:t>
            </a:r>
          </a:p>
          <a:p>
            <a:pPr marL="0" lvl="1" indent="0">
              <a:buNone/>
            </a:pPr>
            <a:r>
              <a:rPr lang="en-US" sz="1800" dirty="0">
                <a:solidFill>
                  <a:schemeClr val="tx1">
                    <a:alpha val="99000"/>
                  </a:schemeClr>
                </a:solidFill>
                <a:latin typeface="+mj-lt"/>
                <a:cs typeface="Segoe UI Light" pitchFamily="34" charset="0"/>
              </a:rPr>
              <a:t>A</a:t>
            </a:r>
            <a:r>
              <a:rPr lang="en-US" sz="1800" dirty="0" smtClean="0">
                <a:solidFill>
                  <a:schemeClr val="tx1">
                    <a:alpha val="99000"/>
                  </a:schemeClr>
                </a:solidFill>
                <a:latin typeface="+mj-lt"/>
                <a:cs typeface="Segoe UI Light" pitchFamily="34" charset="0"/>
              </a:rPr>
              <a:t>dd </a:t>
            </a:r>
            <a:r>
              <a:rPr lang="en-US" sz="1800" dirty="0">
                <a:solidFill>
                  <a:schemeClr val="tx1">
                    <a:alpha val="99000"/>
                  </a:schemeClr>
                </a:solidFill>
                <a:latin typeface="+mj-lt"/>
                <a:cs typeface="Segoe UI Light" pitchFamily="34" charset="0"/>
              </a:rPr>
              <a:t>replica DCs in the cloud or build a new forest and create a trust?</a:t>
            </a:r>
          </a:p>
          <a:p>
            <a:pPr marL="520700" lvl="2" indent="-284163"/>
            <a:r>
              <a:rPr lang="en-US" sz="1800" dirty="0">
                <a:solidFill>
                  <a:schemeClr val="bg2">
                    <a:lumMod val="50000"/>
                    <a:alpha val="99000"/>
                  </a:schemeClr>
                </a:solidFill>
                <a:latin typeface="+mj-lt"/>
                <a:cs typeface="Segoe UI Light" pitchFamily="34" charset="0"/>
              </a:rPr>
              <a:t>Kerberos or Federated</a:t>
            </a:r>
          </a:p>
        </p:txBody>
      </p:sp>
      <p:sp>
        <p:nvSpPr>
          <p:cNvPr id="8" name="Rectangle 7"/>
          <p:cNvSpPr/>
          <p:nvPr/>
        </p:nvSpPr>
        <p:spPr bwMode="auto">
          <a:xfrm>
            <a:off x="385730" y="6683909"/>
            <a:ext cx="11301412" cy="457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9" name="Rectangle 8"/>
          <p:cNvSpPr/>
          <p:nvPr/>
        </p:nvSpPr>
        <p:spPr bwMode="auto">
          <a:xfrm>
            <a:off x="385729" y="5249710"/>
            <a:ext cx="11289309" cy="1353798"/>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10" name="Rectangle 9"/>
          <p:cNvSpPr/>
          <p:nvPr/>
        </p:nvSpPr>
        <p:spPr bwMode="auto">
          <a:xfrm>
            <a:off x="10321240" y="5249710"/>
            <a:ext cx="1353797" cy="1353797"/>
          </a:xfrm>
          <a:prstGeom prst="rect">
            <a:avLst/>
          </a:prstGeom>
          <a:solidFill>
            <a:schemeClr val="accent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12" name="Rectangle 11"/>
          <p:cNvSpPr/>
          <p:nvPr/>
        </p:nvSpPr>
        <p:spPr bwMode="auto">
          <a:xfrm>
            <a:off x="385728" y="2694608"/>
            <a:ext cx="11289309" cy="253933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13" name="Content Placeholder 3"/>
          <p:cNvSpPr txBox="1">
            <a:spLocks/>
          </p:cNvSpPr>
          <p:nvPr/>
        </p:nvSpPr>
        <p:spPr>
          <a:xfrm>
            <a:off x="538128" y="2870581"/>
            <a:ext cx="11149012" cy="2576090"/>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effectLst>
                  <a:outerShdw blurRad="38100" dist="38100" dir="2700000" algn="tl">
                    <a:srgbClr val="000000">
                      <a:alpha val="43137"/>
                    </a:srgbClr>
                  </a:outerShdw>
                </a:effectLst>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solidFill>
                  <a:schemeClr val="tx2">
                    <a:alpha val="99000"/>
                  </a:schemeClr>
                </a:solidFill>
                <a:effectLst/>
                <a:latin typeface="Segoe UI Light" pitchFamily="34" charset="0"/>
              </a:rPr>
              <a:t>Motivators</a:t>
            </a:r>
          </a:p>
          <a:p>
            <a:pPr marL="0" lvl="1" indent="0">
              <a:buNone/>
            </a:pPr>
            <a:r>
              <a:rPr lang="en-US" sz="1800" dirty="0">
                <a:solidFill>
                  <a:schemeClr val="tx1">
                    <a:alpha val="99000"/>
                  </a:schemeClr>
                </a:solidFill>
                <a:latin typeface="+mj-lt"/>
                <a:cs typeface="Segoe UI Light" pitchFamily="34" charset="0"/>
              </a:rPr>
              <a:t>S</a:t>
            </a:r>
            <a:r>
              <a:rPr lang="en-US" sz="1800" dirty="0" smtClean="0">
                <a:solidFill>
                  <a:schemeClr val="tx1">
                    <a:alpha val="99000"/>
                  </a:schemeClr>
                </a:solidFill>
                <a:latin typeface="+mj-lt"/>
                <a:cs typeface="Segoe UI Light" pitchFamily="34" charset="0"/>
              </a:rPr>
              <a:t>ecurity </a:t>
            </a:r>
            <a:r>
              <a:rPr lang="en-US" sz="1800" dirty="0">
                <a:solidFill>
                  <a:schemeClr val="tx1">
                    <a:alpha val="99000"/>
                  </a:schemeClr>
                </a:solidFill>
                <a:latin typeface="+mj-lt"/>
                <a:cs typeface="Segoe UI Light" pitchFamily="34" charset="0"/>
              </a:rPr>
              <a:t>(selective authentication feature)</a:t>
            </a:r>
          </a:p>
          <a:p>
            <a:pPr marL="0" lvl="1" indent="0">
              <a:buNone/>
            </a:pPr>
            <a:r>
              <a:rPr lang="en-US" sz="1800" dirty="0">
                <a:solidFill>
                  <a:schemeClr val="tx1">
                    <a:alpha val="99000"/>
                  </a:schemeClr>
                </a:solidFill>
                <a:latin typeface="+mj-lt"/>
                <a:cs typeface="Segoe UI Light" pitchFamily="34" charset="0"/>
              </a:rPr>
              <a:t>C</a:t>
            </a:r>
            <a:r>
              <a:rPr lang="en-US" sz="1800" dirty="0" smtClean="0">
                <a:solidFill>
                  <a:schemeClr val="tx1">
                    <a:alpha val="99000"/>
                  </a:schemeClr>
                </a:solidFill>
                <a:latin typeface="+mj-lt"/>
                <a:cs typeface="Segoe UI Light" pitchFamily="34" charset="0"/>
              </a:rPr>
              <a:t>ompliance/privacy </a:t>
            </a:r>
            <a:r>
              <a:rPr lang="en-US" sz="1800" dirty="0">
                <a:solidFill>
                  <a:schemeClr val="tx1">
                    <a:alpha val="99000"/>
                  </a:schemeClr>
                </a:solidFill>
                <a:latin typeface="+mj-lt"/>
                <a:cs typeface="Segoe UI Light" pitchFamily="34" charset="0"/>
              </a:rPr>
              <a:t>(HBI/PII concerns)</a:t>
            </a:r>
          </a:p>
          <a:p>
            <a:pPr marL="0" lvl="1" indent="0">
              <a:buNone/>
            </a:pPr>
            <a:r>
              <a:rPr lang="en-US" sz="1800" dirty="0">
                <a:solidFill>
                  <a:schemeClr val="tx1">
                    <a:alpha val="99000"/>
                  </a:schemeClr>
                </a:solidFill>
                <a:latin typeface="+mj-lt"/>
                <a:cs typeface="Segoe UI Light" pitchFamily="34" charset="0"/>
              </a:rPr>
              <a:t>C</a:t>
            </a:r>
            <a:r>
              <a:rPr lang="en-US" sz="1800" dirty="0" smtClean="0">
                <a:solidFill>
                  <a:schemeClr val="tx1">
                    <a:alpha val="99000"/>
                  </a:schemeClr>
                </a:solidFill>
                <a:latin typeface="+mj-lt"/>
                <a:cs typeface="Segoe UI Light" pitchFamily="34" charset="0"/>
              </a:rPr>
              <a:t>ost</a:t>
            </a:r>
            <a:endParaRPr lang="en-US" sz="1800" dirty="0">
              <a:solidFill>
                <a:schemeClr val="tx1">
                  <a:alpha val="99000"/>
                </a:schemeClr>
              </a:solidFill>
              <a:latin typeface="+mj-lt"/>
              <a:cs typeface="Segoe UI Light" pitchFamily="34" charset="0"/>
            </a:endParaRPr>
          </a:p>
          <a:p>
            <a:pPr marL="520700" lvl="2" indent="-284163"/>
            <a:r>
              <a:rPr lang="en-US" sz="1800" dirty="0">
                <a:solidFill>
                  <a:schemeClr val="bg2">
                    <a:lumMod val="50000"/>
                    <a:alpha val="99000"/>
                  </a:schemeClr>
                </a:solidFill>
                <a:latin typeface="+mj-lt"/>
                <a:cs typeface="Segoe UI Light" pitchFamily="34" charset="0"/>
              </a:rPr>
              <a:t>replicate more or generate more outbound traffic as a result of authentication and query load</a:t>
            </a:r>
          </a:p>
          <a:p>
            <a:pPr marL="0" lvl="1" indent="0">
              <a:buNone/>
            </a:pPr>
            <a:r>
              <a:rPr lang="en-US" sz="1800" dirty="0">
                <a:solidFill>
                  <a:schemeClr val="tx1">
                    <a:alpha val="99000"/>
                  </a:schemeClr>
                </a:solidFill>
                <a:latin typeface="+mj-lt"/>
                <a:cs typeface="Segoe UI Light" pitchFamily="34" charset="0"/>
              </a:rPr>
              <a:t>R</a:t>
            </a:r>
            <a:r>
              <a:rPr lang="en-US" sz="1800" dirty="0" smtClean="0">
                <a:solidFill>
                  <a:schemeClr val="tx1">
                    <a:alpha val="99000"/>
                  </a:schemeClr>
                </a:solidFill>
                <a:latin typeface="+mj-lt"/>
                <a:cs typeface="Segoe UI Light" pitchFamily="34" charset="0"/>
              </a:rPr>
              <a:t>esiliency/fault-tolerance</a:t>
            </a:r>
            <a:endParaRPr lang="en-US" sz="1800" dirty="0">
              <a:solidFill>
                <a:schemeClr val="tx1">
                  <a:alpha val="99000"/>
                </a:schemeClr>
              </a:solidFill>
              <a:latin typeface="+mj-lt"/>
              <a:cs typeface="Segoe UI Light" pitchFamily="34" charset="0"/>
            </a:endParaRPr>
          </a:p>
          <a:p>
            <a:pPr marL="520700" lvl="2" indent="-284163"/>
            <a:r>
              <a:rPr lang="en-US" sz="1800" dirty="0">
                <a:solidFill>
                  <a:schemeClr val="bg2">
                    <a:lumMod val="50000"/>
                    <a:alpha val="99000"/>
                  </a:schemeClr>
                </a:solidFill>
                <a:latin typeface="+mj-lt"/>
                <a:cs typeface="Segoe UI Light" pitchFamily="34" charset="0"/>
              </a:rPr>
              <a:t>if the link goes down, trusted scenarios are likely entirely broken</a:t>
            </a:r>
          </a:p>
          <a:p>
            <a:pPr marL="0" indent="0">
              <a:buNone/>
            </a:pPr>
            <a:endParaRPr lang="en-US" sz="1800" dirty="0">
              <a:solidFill>
                <a:schemeClr val="tx1">
                  <a:alpha val="99000"/>
                </a:schemeClr>
              </a:solidFill>
              <a:latin typeface="+mj-lt"/>
              <a:cs typeface="Segoe UI Light" pitchFamily="34" charset="0"/>
            </a:endParaRPr>
          </a:p>
        </p:txBody>
      </p:sp>
      <p:sp>
        <p:nvSpPr>
          <p:cNvPr id="15" name="Freeform 25"/>
          <p:cNvSpPr>
            <a:spLocks noEditPoints="1"/>
          </p:cNvSpPr>
          <p:nvPr/>
        </p:nvSpPr>
        <p:spPr bwMode="black">
          <a:xfrm>
            <a:off x="10699497" y="5651694"/>
            <a:ext cx="628813" cy="629538"/>
          </a:xfrm>
          <a:custGeom>
            <a:avLst/>
            <a:gdLst>
              <a:gd name="T0" fmla="*/ 0 w 708"/>
              <a:gd name="T1" fmla="*/ 709 h 709"/>
              <a:gd name="T2" fmla="*/ 212 w 708"/>
              <a:gd name="T3" fmla="*/ 567 h 709"/>
              <a:gd name="T4" fmla="*/ 708 w 708"/>
              <a:gd name="T5" fmla="*/ 567 h 709"/>
              <a:gd name="T6" fmla="*/ 496 w 708"/>
              <a:gd name="T7" fmla="*/ 709 h 709"/>
              <a:gd name="T8" fmla="*/ 708 w 708"/>
              <a:gd name="T9" fmla="*/ 567 h 709"/>
              <a:gd name="T10" fmla="*/ 248 w 708"/>
              <a:gd name="T11" fmla="*/ 567 h 709"/>
              <a:gd name="T12" fmla="*/ 460 w 708"/>
              <a:gd name="T13" fmla="*/ 709 h 709"/>
              <a:gd name="T14" fmla="*/ 212 w 708"/>
              <a:gd name="T15" fmla="*/ 227 h 709"/>
              <a:gd name="T16" fmla="*/ 0 w 708"/>
              <a:gd name="T17" fmla="*/ 369 h 709"/>
              <a:gd name="T18" fmla="*/ 212 w 708"/>
              <a:gd name="T19" fmla="*/ 227 h 709"/>
              <a:gd name="T20" fmla="*/ 496 w 708"/>
              <a:gd name="T21" fmla="*/ 14 h 709"/>
              <a:gd name="T22" fmla="*/ 708 w 708"/>
              <a:gd name="T23" fmla="*/ 156 h 709"/>
              <a:gd name="T24" fmla="*/ 460 w 708"/>
              <a:gd name="T25" fmla="*/ 156 h 709"/>
              <a:gd name="T26" fmla="*/ 248 w 708"/>
              <a:gd name="T27" fmla="*/ 298 h 709"/>
              <a:gd name="T28" fmla="*/ 460 w 708"/>
              <a:gd name="T29" fmla="*/ 156 h 709"/>
              <a:gd name="T30" fmla="*/ 127 w 708"/>
              <a:gd name="T31" fmla="*/ 397 h 709"/>
              <a:gd name="T32" fmla="*/ 340 w 708"/>
              <a:gd name="T33" fmla="*/ 539 h 709"/>
              <a:gd name="T34" fmla="*/ 97 w 708"/>
              <a:gd name="T35" fmla="*/ 397 h 709"/>
              <a:gd name="T36" fmla="*/ 0 w 708"/>
              <a:gd name="T37" fmla="*/ 539 h 709"/>
              <a:gd name="T38" fmla="*/ 97 w 708"/>
              <a:gd name="T39" fmla="*/ 397 h 709"/>
              <a:gd name="T40" fmla="*/ 0 w 708"/>
              <a:gd name="T41" fmla="*/ 57 h 709"/>
              <a:gd name="T42" fmla="*/ 97 w 708"/>
              <a:gd name="T43" fmla="*/ 199 h 709"/>
              <a:gd name="T44" fmla="*/ 583 w 708"/>
              <a:gd name="T45" fmla="*/ 397 h 709"/>
              <a:gd name="T46" fmla="*/ 371 w 708"/>
              <a:gd name="T47" fmla="*/ 539 h 709"/>
              <a:gd name="T48" fmla="*/ 583 w 708"/>
              <a:gd name="T49" fmla="*/ 397 h 709"/>
              <a:gd name="T50" fmla="*/ 614 w 708"/>
              <a:gd name="T51" fmla="*/ 397 h 709"/>
              <a:gd name="T52" fmla="*/ 708 w 708"/>
              <a:gd name="T53" fmla="*/ 539 h 709"/>
              <a:gd name="T54" fmla="*/ 354 w 708"/>
              <a:gd name="T55" fmla="*/ 132 h 709"/>
              <a:gd name="T56" fmla="*/ 392 w 708"/>
              <a:gd name="T57" fmla="*/ 47 h 709"/>
              <a:gd name="T58" fmla="*/ 316 w 708"/>
              <a:gd name="T59" fmla="*/ 0 h 709"/>
              <a:gd name="T60" fmla="*/ 269 w 708"/>
              <a:gd name="T61" fmla="*/ 47 h 709"/>
              <a:gd name="T62" fmla="*/ 602 w 708"/>
              <a:gd name="T63" fmla="*/ 343 h 709"/>
              <a:gd name="T64" fmla="*/ 640 w 708"/>
              <a:gd name="T65" fmla="*/ 258 h 709"/>
              <a:gd name="T66" fmla="*/ 564 w 708"/>
              <a:gd name="T67" fmla="*/ 210 h 709"/>
              <a:gd name="T68" fmla="*/ 517 w 708"/>
              <a:gd name="T69" fmla="*/ 25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709">
                <a:moveTo>
                  <a:pt x="212" y="709"/>
                </a:moveTo>
                <a:lnTo>
                  <a:pt x="0" y="709"/>
                </a:lnTo>
                <a:lnTo>
                  <a:pt x="0" y="567"/>
                </a:lnTo>
                <a:lnTo>
                  <a:pt x="212" y="567"/>
                </a:lnTo>
                <a:lnTo>
                  <a:pt x="212" y="709"/>
                </a:lnTo>
                <a:close/>
                <a:moveTo>
                  <a:pt x="708" y="567"/>
                </a:moveTo>
                <a:lnTo>
                  <a:pt x="496" y="567"/>
                </a:lnTo>
                <a:lnTo>
                  <a:pt x="496" y="709"/>
                </a:lnTo>
                <a:lnTo>
                  <a:pt x="708" y="709"/>
                </a:lnTo>
                <a:lnTo>
                  <a:pt x="708" y="567"/>
                </a:lnTo>
                <a:close/>
                <a:moveTo>
                  <a:pt x="460" y="567"/>
                </a:moveTo>
                <a:lnTo>
                  <a:pt x="248" y="567"/>
                </a:lnTo>
                <a:lnTo>
                  <a:pt x="248" y="709"/>
                </a:lnTo>
                <a:lnTo>
                  <a:pt x="460" y="709"/>
                </a:lnTo>
                <a:lnTo>
                  <a:pt x="460" y="567"/>
                </a:lnTo>
                <a:close/>
                <a:moveTo>
                  <a:pt x="212" y="227"/>
                </a:moveTo>
                <a:lnTo>
                  <a:pt x="0" y="227"/>
                </a:lnTo>
                <a:lnTo>
                  <a:pt x="0" y="369"/>
                </a:lnTo>
                <a:lnTo>
                  <a:pt x="212" y="369"/>
                </a:lnTo>
                <a:lnTo>
                  <a:pt x="212" y="227"/>
                </a:lnTo>
                <a:close/>
                <a:moveTo>
                  <a:pt x="708" y="14"/>
                </a:moveTo>
                <a:lnTo>
                  <a:pt x="496" y="14"/>
                </a:lnTo>
                <a:lnTo>
                  <a:pt x="496" y="156"/>
                </a:lnTo>
                <a:lnTo>
                  <a:pt x="708" y="156"/>
                </a:lnTo>
                <a:lnTo>
                  <a:pt x="708" y="14"/>
                </a:lnTo>
                <a:close/>
                <a:moveTo>
                  <a:pt x="460" y="156"/>
                </a:moveTo>
                <a:lnTo>
                  <a:pt x="248" y="156"/>
                </a:lnTo>
                <a:lnTo>
                  <a:pt x="248" y="298"/>
                </a:lnTo>
                <a:lnTo>
                  <a:pt x="460" y="298"/>
                </a:lnTo>
                <a:lnTo>
                  <a:pt x="460" y="156"/>
                </a:lnTo>
                <a:close/>
                <a:moveTo>
                  <a:pt x="340" y="397"/>
                </a:moveTo>
                <a:lnTo>
                  <a:pt x="127" y="397"/>
                </a:lnTo>
                <a:lnTo>
                  <a:pt x="127" y="539"/>
                </a:lnTo>
                <a:lnTo>
                  <a:pt x="340" y="539"/>
                </a:lnTo>
                <a:lnTo>
                  <a:pt x="340" y="397"/>
                </a:lnTo>
                <a:close/>
                <a:moveTo>
                  <a:pt x="97" y="397"/>
                </a:moveTo>
                <a:lnTo>
                  <a:pt x="0" y="397"/>
                </a:lnTo>
                <a:lnTo>
                  <a:pt x="0" y="539"/>
                </a:lnTo>
                <a:lnTo>
                  <a:pt x="97" y="539"/>
                </a:lnTo>
                <a:lnTo>
                  <a:pt x="97" y="397"/>
                </a:lnTo>
                <a:close/>
                <a:moveTo>
                  <a:pt x="97" y="57"/>
                </a:moveTo>
                <a:lnTo>
                  <a:pt x="0" y="57"/>
                </a:lnTo>
                <a:lnTo>
                  <a:pt x="0" y="199"/>
                </a:lnTo>
                <a:lnTo>
                  <a:pt x="97" y="199"/>
                </a:lnTo>
                <a:lnTo>
                  <a:pt x="97" y="57"/>
                </a:lnTo>
                <a:close/>
                <a:moveTo>
                  <a:pt x="583" y="397"/>
                </a:moveTo>
                <a:lnTo>
                  <a:pt x="371" y="397"/>
                </a:lnTo>
                <a:lnTo>
                  <a:pt x="371" y="539"/>
                </a:lnTo>
                <a:lnTo>
                  <a:pt x="583" y="539"/>
                </a:lnTo>
                <a:lnTo>
                  <a:pt x="583" y="397"/>
                </a:lnTo>
                <a:close/>
                <a:moveTo>
                  <a:pt x="708" y="397"/>
                </a:moveTo>
                <a:lnTo>
                  <a:pt x="614" y="397"/>
                </a:lnTo>
                <a:lnTo>
                  <a:pt x="614" y="539"/>
                </a:lnTo>
                <a:lnTo>
                  <a:pt x="708" y="539"/>
                </a:lnTo>
                <a:lnTo>
                  <a:pt x="708" y="397"/>
                </a:lnTo>
                <a:close/>
                <a:moveTo>
                  <a:pt x="354" y="132"/>
                </a:moveTo>
                <a:lnTo>
                  <a:pt x="439" y="47"/>
                </a:lnTo>
                <a:lnTo>
                  <a:pt x="392" y="47"/>
                </a:lnTo>
                <a:lnTo>
                  <a:pt x="392" y="0"/>
                </a:lnTo>
                <a:lnTo>
                  <a:pt x="316" y="0"/>
                </a:lnTo>
                <a:lnTo>
                  <a:pt x="316" y="47"/>
                </a:lnTo>
                <a:lnTo>
                  <a:pt x="269" y="47"/>
                </a:lnTo>
                <a:lnTo>
                  <a:pt x="354" y="132"/>
                </a:lnTo>
                <a:close/>
                <a:moveTo>
                  <a:pt x="602" y="343"/>
                </a:moveTo>
                <a:lnTo>
                  <a:pt x="687" y="258"/>
                </a:lnTo>
                <a:lnTo>
                  <a:pt x="640" y="258"/>
                </a:lnTo>
                <a:lnTo>
                  <a:pt x="640" y="210"/>
                </a:lnTo>
                <a:lnTo>
                  <a:pt x="564" y="210"/>
                </a:lnTo>
                <a:lnTo>
                  <a:pt x="564" y="258"/>
                </a:lnTo>
                <a:lnTo>
                  <a:pt x="517" y="258"/>
                </a:lnTo>
                <a:lnTo>
                  <a:pt x="602" y="3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2839699956"/>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IP addressing and name resolution</a:t>
            </a:r>
            <a:endParaRPr lang="en-US" sz="5400" dirty="0"/>
          </a:p>
        </p:txBody>
      </p:sp>
      <p:sp>
        <p:nvSpPr>
          <p:cNvPr id="9" name="Rectangle 8"/>
          <p:cNvSpPr/>
          <p:nvPr/>
        </p:nvSpPr>
        <p:spPr bwMode="auto">
          <a:xfrm>
            <a:off x="385730" y="4462031"/>
            <a:ext cx="11289309" cy="208789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10" name="Rectangle 9"/>
          <p:cNvSpPr/>
          <p:nvPr/>
        </p:nvSpPr>
        <p:spPr bwMode="auto">
          <a:xfrm>
            <a:off x="385730" y="1138582"/>
            <a:ext cx="11289309" cy="121775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11" name="Rectangle 10"/>
          <p:cNvSpPr/>
          <p:nvPr/>
        </p:nvSpPr>
        <p:spPr bwMode="auto">
          <a:xfrm>
            <a:off x="385730" y="2484146"/>
            <a:ext cx="11289309" cy="187208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12" name="Content Placeholder 3"/>
          <p:cNvSpPr txBox="1">
            <a:spLocks/>
          </p:cNvSpPr>
          <p:nvPr/>
        </p:nvSpPr>
        <p:spPr>
          <a:xfrm>
            <a:off x="538130" y="4603924"/>
            <a:ext cx="10358470" cy="1771254"/>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effectLst>
                  <a:outerShdw blurRad="38100" dist="38100" dir="2700000" algn="tl">
                    <a:srgbClr val="000000">
                      <a:alpha val="43137"/>
                    </a:srgbClr>
                  </a:outerShdw>
                </a:effectLst>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300"/>
              </a:spcAft>
              <a:buNone/>
            </a:pPr>
            <a:r>
              <a:rPr lang="en-US" sz="2400" dirty="0" smtClean="0">
                <a:solidFill>
                  <a:schemeClr val="tx2">
                    <a:alpha val="99000"/>
                  </a:schemeClr>
                </a:solidFill>
                <a:effectLst/>
                <a:latin typeface="Segoe UI Light" pitchFamily="34" charset="0"/>
              </a:rPr>
              <a:t>Name resolution</a:t>
            </a:r>
            <a:endParaRPr lang="en-US" sz="2400" dirty="0">
              <a:solidFill>
                <a:schemeClr val="tx2">
                  <a:alpha val="99000"/>
                </a:schemeClr>
              </a:solidFill>
              <a:effectLst/>
              <a:latin typeface="Segoe UI Light" pitchFamily="34" charset="0"/>
            </a:endParaRPr>
          </a:p>
          <a:p>
            <a:pPr marL="0" indent="0">
              <a:spcBef>
                <a:spcPts val="0"/>
              </a:spcBef>
              <a:spcAft>
                <a:spcPts val="300"/>
              </a:spcAft>
              <a:buNone/>
            </a:pPr>
            <a:r>
              <a:rPr lang="en-US" sz="1500" dirty="0">
                <a:solidFill>
                  <a:schemeClr val="tx1">
                    <a:alpha val="99000"/>
                  </a:schemeClr>
                </a:solidFill>
                <a:effectLst/>
                <a:latin typeface="+mj-lt"/>
                <a:cs typeface="Segoe UI Light" pitchFamily="34" charset="0"/>
              </a:rPr>
              <a:t>D</a:t>
            </a:r>
            <a:r>
              <a:rPr lang="en-US" sz="1500" dirty="0" smtClean="0">
                <a:solidFill>
                  <a:schemeClr val="tx1">
                    <a:alpha val="99000"/>
                  </a:schemeClr>
                </a:solidFill>
                <a:effectLst/>
                <a:latin typeface="+mj-lt"/>
                <a:cs typeface="Segoe UI Light" pitchFamily="34" charset="0"/>
              </a:rPr>
              <a:t>eploy </a:t>
            </a:r>
            <a:r>
              <a:rPr lang="en-US" sz="1500" dirty="0">
                <a:solidFill>
                  <a:schemeClr val="tx1">
                    <a:alpha val="99000"/>
                  </a:schemeClr>
                </a:solidFill>
                <a:effectLst/>
                <a:latin typeface="+mj-lt"/>
                <a:cs typeface="Segoe UI Light" pitchFamily="34" charset="0"/>
              </a:rPr>
              <a:t>Windows Server DNS on the domain controllers</a:t>
            </a:r>
          </a:p>
          <a:p>
            <a:pPr marL="457200" lvl="1" indent="-220663">
              <a:spcBef>
                <a:spcPts val="0"/>
              </a:spcBef>
              <a:spcAft>
                <a:spcPts val="300"/>
              </a:spcAft>
            </a:pPr>
            <a:r>
              <a:rPr lang="en-US" sz="1500" dirty="0">
                <a:solidFill>
                  <a:schemeClr val="bg2">
                    <a:lumMod val="50000"/>
                    <a:alpha val="99000"/>
                  </a:schemeClr>
                </a:solidFill>
                <a:latin typeface="+mj-lt"/>
                <a:cs typeface="Segoe UI Light" pitchFamily="34" charset="0"/>
              </a:rPr>
              <a:t>Windows Azure provided DNS does not meet the complex name resolution needs of Active Directory (DDNS, SRV records, etc.)</a:t>
            </a:r>
          </a:p>
          <a:p>
            <a:pPr marL="0" indent="0">
              <a:spcBef>
                <a:spcPts val="0"/>
              </a:spcBef>
              <a:spcAft>
                <a:spcPts val="300"/>
              </a:spcAft>
              <a:buNone/>
            </a:pPr>
            <a:r>
              <a:rPr lang="en-US" sz="1500" dirty="0">
                <a:solidFill>
                  <a:schemeClr val="tx1">
                    <a:alpha val="99000"/>
                  </a:schemeClr>
                </a:solidFill>
                <a:effectLst/>
                <a:latin typeface="+mj-lt"/>
                <a:cs typeface="Segoe UI Light" pitchFamily="34" charset="0"/>
              </a:rPr>
              <a:t>A</a:t>
            </a:r>
            <a:r>
              <a:rPr lang="en-US" sz="1500" dirty="0" smtClean="0">
                <a:solidFill>
                  <a:schemeClr val="tx1">
                    <a:alpha val="99000"/>
                  </a:schemeClr>
                </a:solidFill>
                <a:effectLst/>
                <a:latin typeface="+mj-lt"/>
                <a:cs typeface="Segoe UI Light" pitchFamily="34" charset="0"/>
              </a:rPr>
              <a:t> </a:t>
            </a:r>
            <a:r>
              <a:rPr lang="en-US" sz="1500" dirty="0">
                <a:solidFill>
                  <a:schemeClr val="tx1">
                    <a:alpha val="99000"/>
                  </a:schemeClr>
                </a:solidFill>
                <a:effectLst/>
                <a:latin typeface="+mj-lt"/>
                <a:cs typeface="Segoe UI Light" pitchFamily="34" charset="0"/>
              </a:rPr>
              <a:t>critical configuration item for domain controllers and domain-joined clients</a:t>
            </a:r>
          </a:p>
          <a:p>
            <a:pPr marL="457200" lvl="1" indent="-220663">
              <a:spcBef>
                <a:spcPts val="0"/>
              </a:spcBef>
              <a:spcAft>
                <a:spcPts val="300"/>
              </a:spcAft>
            </a:pPr>
            <a:r>
              <a:rPr lang="en-US" sz="1500" dirty="0">
                <a:solidFill>
                  <a:schemeClr val="bg2">
                    <a:lumMod val="50000"/>
                    <a:alpha val="99000"/>
                  </a:schemeClr>
                </a:solidFill>
                <a:latin typeface="+mj-lt"/>
                <a:cs typeface="Segoe UI Light" pitchFamily="34" charset="0"/>
              </a:rPr>
              <a:t>must be capable of registering (DCs) and resolving resources within their own</a:t>
            </a:r>
          </a:p>
          <a:p>
            <a:pPr marL="0" indent="0">
              <a:spcBef>
                <a:spcPts val="0"/>
              </a:spcBef>
              <a:spcAft>
                <a:spcPts val="300"/>
              </a:spcAft>
              <a:buNone/>
            </a:pPr>
            <a:r>
              <a:rPr lang="en-US" sz="1500" dirty="0">
                <a:solidFill>
                  <a:schemeClr val="tx1">
                    <a:alpha val="99000"/>
                  </a:schemeClr>
                </a:solidFill>
                <a:effectLst/>
                <a:latin typeface="+mj-lt"/>
                <a:cs typeface="Segoe UI Light" pitchFamily="34" charset="0"/>
              </a:rPr>
              <a:t>S</a:t>
            </a:r>
            <a:r>
              <a:rPr lang="en-US" sz="1500" dirty="0" smtClean="0">
                <a:solidFill>
                  <a:schemeClr val="tx1">
                    <a:alpha val="99000"/>
                  </a:schemeClr>
                </a:solidFill>
                <a:effectLst/>
                <a:latin typeface="+mj-lt"/>
                <a:cs typeface="Segoe UI Light" pitchFamily="34" charset="0"/>
              </a:rPr>
              <a:t>ince </a:t>
            </a:r>
            <a:r>
              <a:rPr lang="en-US" sz="1500" dirty="0">
                <a:solidFill>
                  <a:schemeClr val="tx1">
                    <a:alpha val="99000"/>
                  </a:schemeClr>
                </a:solidFill>
                <a:effectLst/>
                <a:latin typeface="+mj-lt"/>
                <a:cs typeface="Segoe UI Light" pitchFamily="34" charset="0"/>
              </a:rPr>
              <a:t>static addressing is not supported, these settings MUST be configured within the virtual network definition</a:t>
            </a:r>
          </a:p>
        </p:txBody>
      </p:sp>
      <p:sp>
        <p:nvSpPr>
          <p:cNvPr id="13" name="Content Placeholder 3"/>
          <p:cNvSpPr txBox="1">
            <a:spLocks/>
          </p:cNvSpPr>
          <p:nvPr/>
        </p:nvSpPr>
        <p:spPr>
          <a:xfrm>
            <a:off x="538130" y="1251416"/>
            <a:ext cx="9633004" cy="1104918"/>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effectLst>
                  <a:outerShdw blurRad="38100" dist="38100" dir="2700000" algn="tl">
                    <a:srgbClr val="000000">
                      <a:alpha val="43137"/>
                    </a:srgbClr>
                  </a:outerShdw>
                </a:effectLst>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300"/>
              </a:spcAft>
              <a:buNone/>
            </a:pPr>
            <a:r>
              <a:rPr lang="en-US" sz="2400" dirty="0">
                <a:solidFill>
                  <a:schemeClr val="tx2">
                    <a:alpha val="99000"/>
                  </a:schemeClr>
                </a:solidFill>
                <a:effectLst/>
                <a:latin typeface="Segoe UI Light" pitchFamily="34" charset="0"/>
              </a:rPr>
              <a:t>Azure VMs require “DHCP leased addresses” but leases never expire or move between VMs</a:t>
            </a:r>
          </a:p>
          <a:p>
            <a:pPr marL="0" indent="0">
              <a:spcBef>
                <a:spcPts val="0"/>
              </a:spcBef>
              <a:spcAft>
                <a:spcPts val="300"/>
              </a:spcAft>
              <a:buNone/>
            </a:pPr>
            <a:r>
              <a:rPr lang="en-US" sz="1500" dirty="0">
                <a:solidFill>
                  <a:schemeClr val="tx1">
                    <a:alpha val="99000"/>
                  </a:schemeClr>
                </a:solidFill>
                <a:effectLst/>
                <a:latin typeface="+mj-lt"/>
                <a:cs typeface="Segoe UI Light" pitchFamily="34" charset="0"/>
              </a:rPr>
              <a:t>The non-static piece is the opposite of what most Active Directory administrators are used to using</a:t>
            </a:r>
            <a:r>
              <a:rPr lang="en-US" sz="1400" dirty="0">
                <a:solidFill>
                  <a:schemeClr val="tx1">
                    <a:alpha val="99000"/>
                  </a:schemeClr>
                </a:solidFill>
                <a:effectLst/>
                <a:latin typeface="+mj-lt"/>
                <a:cs typeface="Segoe UI Light" pitchFamily="34" charset="0"/>
              </a:rPr>
              <a:t/>
            </a:r>
            <a:br>
              <a:rPr lang="en-US" sz="1400" dirty="0">
                <a:solidFill>
                  <a:schemeClr val="tx1">
                    <a:alpha val="99000"/>
                  </a:schemeClr>
                </a:solidFill>
                <a:effectLst/>
                <a:latin typeface="+mj-lt"/>
                <a:cs typeface="Segoe UI Light" pitchFamily="34" charset="0"/>
              </a:rPr>
            </a:br>
            <a:endParaRPr lang="en-US" sz="1400" dirty="0">
              <a:solidFill>
                <a:schemeClr val="tx1">
                  <a:alpha val="99000"/>
                </a:schemeClr>
              </a:solidFill>
              <a:effectLst/>
              <a:latin typeface="+mj-lt"/>
              <a:cs typeface="Segoe UI Light" pitchFamily="34" charset="0"/>
            </a:endParaRPr>
          </a:p>
        </p:txBody>
      </p:sp>
      <p:sp>
        <p:nvSpPr>
          <p:cNvPr id="14" name="Content Placeholder 3"/>
          <p:cNvSpPr txBox="1">
            <a:spLocks/>
          </p:cNvSpPr>
          <p:nvPr/>
        </p:nvSpPr>
        <p:spPr>
          <a:xfrm>
            <a:off x="537152" y="2633154"/>
            <a:ext cx="10986463" cy="1525033"/>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effectLst>
                  <a:outerShdw blurRad="38100" dist="38100" dir="2700000" algn="tl">
                    <a:srgbClr val="000000">
                      <a:alpha val="43137"/>
                    </a:srgbClr>
                  </a:outerShdw>
                </a:effectLst>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300"/>
              </a:spcAft>
              <a:buNone/>
            </a:pPr>
            <a:r>
              <a:rPr lang="en-US" sz="2400" dirty="0">
                <a:solidFill>
                  <a:schemeClr val="tx2">
                    <a:alpha val="99000"/>
                  </a:schemeClr>
                </a:solidFill>
                <a:effectLst/>
                <a:latin typeface="Segoe UI Light" pitchFamily="34" charset="0"/>
              </a:rPr>
              <a:t>When an Azure VM leases an address, it is routable for the period of the lease</a:t>
            </a:r>
          </a:p>
          <a:p>
            <a:pPr marL="0" lvl="1" indent="0">
              <a:spcBef>
                <a:spcPts val="0"/>
              </a:spcBef>
              <a:spcAft>
                <a:spcPts val="300"/>
              </a:spcAft>
              <a:buNone/>
            </a:pPr>
            <a:r>
              <a:rPr lang="en-US" sz="1500" dirty="0">
                <a:solidFill>
                  <a:schemeClr val="tx1">
                    <a:alpha val="99000"/>
                  </a:schemeClr>
                </a:solidFill>
                <a:latin typeface="+mj-lt"/>
                <a:cs typeface="Segoe UI Light" pitchFamily="34" charset="0"/>
              </a:rPr>
              <a:t>T</a:t>
            </a:r>
            <a:r>
              <a:rPr lang="en-US" sz="1500" dirty="0" smtClean="0">
                <a:solidFill>
                  <a:schemeClr val="tx1">
                    <a:alpha val="99000"/>
                  </a:schemeClr>
                </a:solidFill>
                <a:latin typeface="+mj-lt"/>
                <a:cs typeface="Segoe UI Light" pitchFamily="34" charset="0"/>
              </a:rPr>
              <a:t>he </a:t>
            </a:r>
            <a:r>
              <a:rPr lang="en-US" sz="1500" dirty="0">
                <a:solidFill>
                  <a:schemeClr val="tx1">
                    <a:alpha val="99000"/>
                  </a:schemeClr>
                </a:solidFill>
                <a:latin typeface="+mj-lt"/>
                <a:cs typeface="Segoe UI Light" pitchFamily="34" charset="0"/>
              </a:rPr>
              <a:t>period of the lease directly equates to the lifetime of the service </a:t>
            </a:r>
            <a:r>
              <a:rPr lang="en-US" sz="1500" dirty="0">
                <a:solidFill>
                  <a:schemeClr val="tx1">
                    <a:alpha val="99000"/>
                  </a:schemeClr>
                </a:solidFill>
                <a:latin typeface="+mj-lt"/>
                <a:cs typeface="Segoe UI Light" pitchFamily="34" charset="0"/>
                <a:sym typeface="Wingdings" pitchFamily="2" charset="2"/>
              </a:rPr>
              <a:t> so we’re good </a:t>
            </a:r>
            <a:endParaRPr lang="en-US" sz="1500" dirty="0">
              <a:solidFill>
                <a:schemeClr val="tx1">
                  <a:alpha val="99000"/>
                </a:schemeClr>
              </a:solidFill>
              <a:latin typeface="+mj-lt"/>
              <a:cs typeface="Segoe UI Light" pitchFamily="34" charset="0"/>
            </a:endParaRPr>
          </a:p>
          <a:p>
            <a:pPr marL="0" lvl="1" indent="0">
              <a:spcBef>
                <a:spcPts val="0"/>
              </a:spcBef>
              <a:spcAft>
                <a:spcPts val="300"/>
              </a:spcAft>
              <a:buNone/>
            </a:pPr>
            <a:r>
              <a:rPr lang="en-US" sz="1500" dirty="0">
                <a:solidFill>
                  <a:schemeClr val="tx1">
                    <a:alpha val="99000"/>
                  </a:schemeClr>
                </a:solidFill>
                <a:latin typeface="+mj-lt"/>
                <a:cs typeface="Segoe UI Light" pitchFamily="34" charset="0"/>
              </a:rPr>
              <a:t>T</a:t>
            </a:r>
            <a:r>
              <a:rPr lang="en-US" sz="1500" dirty="0" smtClean="0">
                <a:solidFill>
                  <a:schemeClr val="tx1">
                    <a:alpha val="99000"/>
                  </a:schemeClr>
                </a:solidFill>
                <a:latin typeface="+mj-lt"/>
                <a:cs typeface="Segoe UI Light" pitchFamily="34" charset="0"/>
              </a:rPr>
              <a:t>raditional </a:t>
            </a:r>
            <a:r>
              <a:rPr lang="en-US" sz="1500" dirty="0">
                <a:solidFill>
                  <a:schemeClr val="tx1">
                    <a:alpha val="99000"/>
                  </a:schemeClr>
                </a:solidFill>
                <a:latin typeface="+mj-lt"/>
                <a:cs typeface="Segoe UI Light" pitchFamily="34" charset="0"/>
              </a:rPr>
              <a:t>on-premises best practices for domain controller addressing do NOT apply </a:t>
            </a:r>
          </a:p>
          <a:p>
            <a:pPr marL="0" lvl="1" indent="0">
              <a:spcBef>
                <a:spcPts val="0"/>
              </a:spcBef>
              <a:spcAft>
                <a:spcPts val="300"/>
              </a:spcAft>
              <a:buNone/>
            </a:pPr>
            <a:r>
              <a:rPr lang="en-US" sz="1500" dirty="0">
                <a:solidFill>
                  <a:schemeClr val="tx1">
                    <a:alpha val="99000"/>
                  </a:schemeClr>
                </a:solidFill>
                <a:latin typeface="+mj-lt"/>
                <a:cs typeface="Segoe UI Light" pitchFamily="34" charset="0"/>
              </a:rPr>
              <a:t>D</a:t>
            </a:r>
            <a:r>
              <a:rPr lang="en-US" sz="1500" dirty="0" smtClean="0">
                <a:solidFill>
                  <a:schemeClr val="tx1">
                    <a:alpha val="99000"/>
                  </a:schemeClr>
                </a:solidFill>
                <a:latin typeface="+mj-lt"/>
                <a:cs typeface="Segoe UI Light" pitchFamily="34" charset="0"/>
              </a:rPr>
              <a:t>o </a:t>
            </a:r>
            <a:r>
              <a:rPr lang="en-US" sz="1500" dirty="0">
                <a:solidFill>
                  <a:schemeClr val="tx1">
                    <a:alpha val="99000"/>
                  </a:schemeClr>
                </a:solidFill>
                <a:latin typeface="+mj-lt"/>
                <a:cs typeface="Segoe UI Light" pitchFamily="34" charset="0"/>
              </a:rPr>
              <a:t>NOT consider statically defining a previously leased address as a workaround</a:t>
            </a:r>
          </a:p>
          <a:p>
            <a:pPr marL="457200" lvl="1" indent="-220663">
              <a:spcBef>
                <a:spcPts val="0"/>
              </a:spcBef>
              <a:spcAft>
                <a:spcPts val="300"/>
              </a:spcAft>
            </a:pPr>
            <a:r>
              <a:rPr lang="en-US" sz="1500" dirty="0">
                <a:solidFill>
                  <a:schemeClr val="bg2">
                    <a:lumMod val="50000"/>
                    <a:alpha val="99000"/>
                  </a:schemeClr>
                </a:solidFill>
                <a:latin typeface="+mj-lt"/>
                <a:cs typeface="Segoe UI Light" pitchFamily="34" charset="0"/>
              </a:rPr>
              <a:t>this will appear to work for the remaining period of the lease but once the lease expires, the VM will lose all communication with the network </a:t>
            </a:r>
            <a:r>
              <a:rPr lang="en-US" sz="1500" dirty="0">
                <a:solidFill>
                  <a:schemeClr val="bg2">
                    <a:lumMod val="50000"/>
                    <a:alpha val="99000"/>
                  </a:schemeClr>
                </a:solidFill>
                <a:latin typeface="+mj-lt"/>
                <a:cs typeface="Segoe UI Light" pitchFamily="34" charset="0"/>
                <a:sym typeface="Wingdings" pitchFamily="2" charset="2"/>
              </a:rPr>
              <a:t> not good when it’s a domain controller</a:t>
            </a:r>
          </a:p>
        </p:txBody>
      </p:sp>
      <p:sp>
        <p:nvSpPr>
          <p:cNvPr id="15" name="Rectangle 14"/>
          <p:cNvSpPr/>
          <p:nvPr/>
        </p:nvSpPr>
        <p:spPr bwMode="auto">
          <a:xfrm>
            <a:off x="385730" y="6631102"/>
            <a:ext cx="11301412" cy="457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Tree>
    <p:extLst>
      <p:ext uri="{BB962C8B-B14F-4D97-AF65-F5344CB8AC3E}">
        <p14:creationId xmlns:p14="http://schemas.microsoft.com/office/powerpoint/2010/main" val="326697694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Geo-distributed, cloud-hosted domain controllers</a:t>
            </a:r>
            <a:endParaRPr lang="en-US" sz="5400" dirty="0"/>
          </a:p>
        </p:txBody>
      </p:sp>
      <p:sp>
        <p:nvSpPr>
          <p:cNvPr id="22" name="Rectangle 21"/>
          <p:cNvSpPr/>
          <p:nvPr/>
        </p:nvSpPr>
        <p:spPr bwMode="auto">
          <a:xfrm>
            <a:off x="385731" y="4861361"/>
            <a:ext cx="7780808" cy="166622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23" name="Rectangle 22"/>
          <p:cNvSpPr/>
          <p:nvPr/>
        </p:nvSpPr>
        <p:spPr bwMode="auto">
          <a:xfrm>
            <a:off x="385731" y="1116233"/>
            <a:ext cx="7780808" cy="167050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24" name="Rectangle 23"/>
          <p:cNvSpPr/>
          <p:nvPr/>
        </p:nvSpPr>
        <p:spPr bwMode="auto">
          <a:xfrm>
            <a:off x="385731" y="2866471"/>
            <a:ext cx="7780808" cy="189080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25" name="Content Placeholder 3"/>
          <p:cNvSpPr txBox="1">
            <a:spLocks/>
          </p:cNvSpPr>
          <p:nvPr/>
        </p:nvSpPr>
        <p:spPr>
          <a:xfrm>
            <a:off x="538130" y="5101853"/>
            <a:ext cx="7502285" cy="1174168"/>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effectLst>
                  <a:outerShdw blurRad="38100" dist="38100" dir="2700000" algn="tl">
                    <a:srgbClr val="000000">
                      <a:alpha val="43137"/>
                    </a:srgbClr>
                  </a:outerShdw>
                </a:effectLst>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300"/>
              </a:spcAft>
              <a:buNone/>
            </a:pPr>
            <a:r>
              <a:rPr lang="en-US" dirty="0">
                <a:solidFill>
                  <a:schemeClr val="tx2">
                    <a:alpha val="99000"/>
                  </a:schemeClr>
                </a:solidFill>
                <a:effectLst/>
                <a:latin typeface="Segoe UI Light" pitchFamily="34" charset="0"/>
              </a:rPr>
              <a:t>All replication would route through or bounce off of CORP domain controllers</a:t>
            </a:r>
          </a:p>
          <a:p>
            <a:pPr marL="0" indent="0">
              <a:spcBef>
                <a:spcPts val="0"/>
              </a:spcBef>
              <a:spcAft>
                <a:spcPts val="300"/>
              </a:spcAft>
              <a:buNone/>
            </a:pPr>
            <a:r>
              <a:rPr lang="en-US" sz="1800" dirty="0" smtClean="0">
                <a:solidFill>
                  <a:schemeClr val="tx1">
                    <a:alpha val="99000"/>
                  </a:schemeClr>
                </a:solidFill>
                <a:effectLst/>
                <a:latin typeface="+mj-lt"/>
                <a:cs typeface="Segoe UI Light" pitchFamily="34" charset="0"/>
              </a:rPr>
              <a:t>May generate large amounts of outbound traffic</a:t>
            </a:r>
            <a:endParaRPr lang="en-US" sz="1800" dirty="0">
              <a:solidFill>
                <a:schemeClr val="tx1">
                  <a:alpha val="99000"/>
                </a:schemeClr>
              </a:solidFill>
              <a:effectLst/>
              <a:latin typeface="+mj-lt"/>
              <a:cs typeface="Segoe UI Light" pitchFamily="34" charset="0"/>
            </a:endParaRPr>
          </a:p>
        </p:txBody>
      </p:sp>
      <p:sp>
        <p:nvSpPr>
          <p:cNvPr id="26" name="Content Placeholder 3"/>
          <p:cNvSpPr txBox="1">
            <a:spLocks/>
          </p:cNvSpPr>
          <p:nvPr/>
        </p:nvSpPr>
        <p:spPr>
          <a:xfrm>
            <a:off x="538131" y="1229067"/>
            <a:ext cx="7502284" cy="1461939"/>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effectLst>
                  <a:outerShdw blurRad="38100" dist="38100" dir="2700000" algn="tl">
                    <a:srgbClr val="000000">
                      <a:alpha val="43137"/>
                    </a:srgbClr>
                  </a:outerShdw>
                </a:effectLst>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300"/>
              </a:spcAft>
              <a:buNone/>
            </a:pPr>
            <a:r>
              <a:rPr lang="en-US" dirty="0">
                <a:solidFill>
                  <a:schemeClr val="tx2">
                    <a:alpha val="99000"/>
                  </a:schemeClr>
                </a:solidFill>
                <a:effectLst/>
                <a:latin typeface="Segoe UI Light" pitchFamily="34" charset="0"/>
              </a:rPr>
              <a:t>Azure offers an attractive option for geo-distribution of domain controllers</a:t>
            </a:r>
          </a:p>
          <a:p>
            <a:pPr marL="0" lvl="1" indent="0">
              <a:spcBef>
                <a:spcPts val="0"/>
              </a:spcBef>
              <a:spcAft>
                <a:spcPts val="300"/>
              </a:spcAft>
              <a:buNone/>
            </a:pPr>
            <a:r>
              <a:rPr lang="en-US" sz="1800" dirty="0">
                <a:solidFill>
                  <a:schemeClr val="tx1">
                    <a:alpha val="99000"/>
                  </a:schemeClr>
                </a:solidFill>
                <a:latin typeface="+mj-lt"/>
                <a:cs typeface="Segoe UI Light" pitchFamily="34" charset="0"/>
              </a:rPr>
              <a:t>O</a:t>
            </a:r>
            <a:r>
              <a:rPr lang="en-US" sz="1800" dirty="0" smtClean="0">
                <a:solidFill>
                  <a:schemeClr val="tx1">
                    <a:alpha val="99000"/>
                  </a:schemeClr>
                </a:solidFill>
                <a:latin typeface="+mj-lt"/>
                <a:cs typeface="Segoe UI Light" pitchFamily="34" charset="0"/>
              </a:rPr>
              <a:t>ff-site </a:t>
            </a:r>
            <a:r>
              <a:rPr lang="en-US" sz="1800" dirty="0">
                <a:solidFill>
                  <a:schemeClr val="tx1">
                    <a:alpha val="99000"/>
                  </a:schemeClr>
                </a:solidFill>
                <a:latin typeface="+mj-lt"/>
                <a:cs typeface="Segoe UI Light" pitchFamily="34" charset="0"/>
              </a:rPr>
              <a:t>fault-tolerance</a:t>
            </a:r>
          </a:p>
          <a:p>
            <a:pPr marL="0" lvl="1" indent="0">
              <a:spcBef>
                <a:spcPts val="0"/>
              </a:spcBef>
              <a:spcAft>
                <a:spcPts val="300"/>
              </a:spcAft>
              <a:buNone/>
            </a:pPr>
            <a:r>
              <a:rPr lang="en-US" sz="1800" dirty="0">
                <a:solidFill>
                  <a:schemeClr val="tx1">
                    <a:alpha val="99000"/>
                  </a:schemeClr>
                </a:solidFill>
                <a:latin typeface="+mj-lt"/>
                <a:cs typeface="Segoe UI Light" pitchFamily="34" charset="0"/>
              </a:rPr>
              <a:t>P</a:t>
            </a:r>
            <a:r>
              <a:rPr lang="en-US" sz="1800" dirty="0" smtClean="0">
                <a:solidFill>
                  <a:schemeClr val="tx1">
                    <a:alpha val="99000"/>
                  </a:schemeClr>
                </a:solidFill>
                <a:latin typeface="+mj-lt"/>
                <a:cs typeface="Segoe UI Light" pitchFamily="34" charset="0"/>
              </a:rPr>
              <a:t>hysically </a:t>
            </a:r>
            <a:r>
              <a:rPr lang="en-US" sz="1800" dirty="0">
                <a:solidFill>
                  <a:schemeClr val="tx1">
                    <a:alpha val="99000"/>
                  </a:schemeClr>
                </a:solidFill>
                <a:latin typeface="+mj-lt"/>
                <a:cs typeface="Segoe UI Light" pitchFamily="34" charset="0"/>
              </a:rPr>
              <a:t>closer to branch offices (lower latency)</a:t>
            </a:r>
          </a:p>
        </p:txBody>
      </p:sp>
      <p:sp>
        <p:nvSpPr>
          <p:cNvPr id="27" name="Content Placeholder 3"/>
          <p:cNvSpPr txBox="1">
            <a:spLocks/>
          </p:cNvSpPr>
          <p:nvPr/>
        </p:nvSpPr>
        <p:spPr>
          <a:xfrm>
            <a:off x="537152" y="3099551"/>
            <a:ext cx="7392903" cy="1423467"/>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effectLst>
                  <a:outerShdw blurRad="38100" dist="38100" dir="2700000" algn="tl">
                    <a:srgbClr val="000000">
                      <a:alpha val="43137"/>
                    </a:srgbClr>
                  </a:outerShdw>
                </a:effectLst>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300"/>
              </a:spcAft>
              <a:buNone/>
            </a:pPr>
            <a:r>
              <a:rPr lang="en-US" dirty="0">
                <a:solidFill>
                  <a:schemeClr val="tx2">
                    <a:alpha val="99000"/>
                  </a:schemeClr>
                </a:solidFill>
                <a:effectLst/>
                <a:latin typeface="Segoe UI Light" pitchFamily="34" charset="0"/>
              </a:rPr>
              <a:t>But no direct virtual-network to virtual-network communication exists</a:t>
            </a:r>
            <a:endParaRPr lang="en-US" sz="2800" dirty="0">
              <a:solidFill>
                <a:schemeClr val="tx2">
                  <a:alpha val="99000"/>
                </a:schemeClr>
              </a:solidFill>
              <a:effectLst/>
              <a:latin typeface="Segoe UI Light" pitchFamily="34" charset="0"/>
            </a:endParaRPr>
          </a:p>
          <a:p>
            <a:pPr marL="0" lvl="1" indent="0">
              <a:spcBef>
                <a:spcPts val="0"/>
              </a:spcBef>
              <a:spcAft>
                <a:spcPts val="300"/>
              </a:spcAft>
              <a:buNone/>
            </a:pPr>
            <a:r>
              <a:rPr lang="en-US" sz="1800" dirty="0">
                <a:solidFill>
                  <a:schemeClr val="tx1">
                    <a:alpha val="99000"/>
                  </a:schemeClr>
                </a:solidFill>
                <a:latin typeface="+mj-lt"/>
                <a:cs typeface="Segoe UI Light" pitchFamily="34" charset="0"/>
              </a:rPr>
              <a:t>R</a:t>
            </a:r>
            <a:r>
              <a:rPr lang="en-US" sz="1800" dirty="0" smtClean="0">
                <a:solidFill>
                  <a:schemeClr val="tx1">
                    <a:alpha val="99000"/>
                  </a:schemeClr>
                </a:solidFill>
                <a:latin typeface="+mj-lt"/>
                <a:cs typeface="Segoe UI Light" pitchFamily="34" charset="0"/>
              </a:rPr>
              <a:t>equires </a:t>
            </a:r>
            <a:r>
              <a:rPr lang="en-US" sz="1800" dirty="0">
                <a:solidFill>
                  <a:schemeClr val="tx1">
                    <a:alpha val="99000"/>
                  </a:schemeClr>
                </a:solidFill>
                <a:latin typeface="+mj-lt"/>
                <a:cs typeface="Segoe UI Light" pitchFamily="34" charset="0"/>
              </a:rPr>
              <a:t>one tunnel from each virtual-network back to the corporate network on-premises</a:t>
            </a:r>
          </a:p>
        </p:txBody>
      </p:sp>
      <p:sp>
        <p:nvSpPr>
          <p:cNvPr id="28" name="Rectangle 27"/>
          <p:cNvSpPr/>
          <p:nvPr/>
        </p:nvSpPr>
        <p:spPr bwMode="auto">
          <a:xfrm>
            <a:off x="385730" y="6608753"/>
            <a:ext cx="11301412" cy="457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29" name="Rectangle 28"/>
          <p:cNvSpPr/>
          <p:nvPr/>
        </p:nvSpPr>
        <p:spPr bwMode="auto">
          <a:xfrm>
            <a:off x="8245364" y="1125861"/>
            <a:ext cx="3441778" cy="5401719"/>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grpSp>
        <p:nvGrpSpPr>
          <p:cNvPr id="7" name="Group 6"/>
          <p:cNvGrpSpPr/>
          <p:nvPr/>
        </p:nvGrpSpPr>
        <p:grpSpPr>
          <a:xfrm>
            <a:off x="8245364" y="2016808"/>
            <a:ext cx="3441778" cy="3701869"/>
            <a:chOff x="8333152" y="1379157"/>
            <a:chExt cx="3441778" cy="3701869"/>
          </a:xfrm>
        </p:grpSpPr>
        <p:sp>
          <p:nvSpPr>
            <p:cNvPr id="11" name="Rectangle 10"/>
            <p:cNvSpPr/>
            <p:nvPr/>
          </p:nvSpPr>
          <p:spPr>
            <a:xfrm>
              <a:off x="8333152" y="1828800"/>
              <a:ext cx="3441778" cy="12192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smtClean="0">
                  <a:solidFill>
                    <a:srgbClr val="FFBE00">
                      <a:alpha val="99000"/>
                    </a:srgbClr>
                  </a:solidFill>
                </a:rPr>
                <a:t>X</a:t>
              </a:r>
              <a:endParaRPr lang="en-US" b="1" dirty="0">
                <a:solidFill>
                  <a:srgbClr val="FFBE00">
                    <a:alpha val="99000"/>
                  </a:srgbClr>
                </a:solidFill>
              </a:endParaRPr>
            </a:p>
          </p:txBody>
        </p:sp>
        <p:sp>
          <p:nvSpPr>
            <p:cNvPr id="6" name="Oval 5"/>
            <p:cNvSpPr/>
            <p:nvPr/>
          </p:nvSpPr>
          <p:spPr>
            <a:xfrm>
              <a:off x="10529790" y="3810000"/>
              <a:ext cx="914400" cy="914400"/>
            </a:xfrm>
            <a:prstGeom prst="ellipse">
              <a:avLst/>
            </a:prstGeom>
            <a:solidFill>
              <a:schemeClr val="accent4"/>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alpha val="99000"/>
                    </a:schemeClr>
                  </a:solidFill>
                </a:rPr>
                <a:t>HQ</a:t>
              </a:r>
            </a:p>
          </p:txBody>
        </p:sp>
        <p:cxnSp>
          <p:nvCxnSpPr>
            <p:cNvPr id="8" name="Straight Arrow Connector 7"/>
            <p:cNvCxnSpPr>
              <a:stCxn id="4" idx="4"/>
              <a:endCxn id="6" idx="1"/>
            </p:cNvCxnSpPr>
            <p:nvPr/>
          </p:nvCxnSpPr>
          <p:spPr>
            <a:xfrm>
              <a:off x="9099739" y="2892970"/>
              <a:ext cx="1563962" cy="1050941"/>
            </a:xfrm>
            <a:prstGeom prst="straightConnector1">
              <a:avLst/>
            </a:prstGeom>
            <a:ln w="28575">
              <a:solidFill>
                <a:schemeClr val="tx2"/>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stCxn id="5" idx="4"/>
              <a:endCxn id="6" idx="0"/>
            </p:cNvCxnSpPr>
            <p:nvPr/>
          </p:nvCxnSpPr>
          <p:spPr>
            <a:xfrm flipH="1">
              <a:off x="10986990" y="2892970"/>
              <a:ext cx="7979" cy="917030"/>
            </a:xfrm>
            <a:prstGeom prst="straightConnector1">
              <a:avLst/>
            </a:prstGeom>
            <a:ln w="28575">
              <a:solidFill>
                <a:schemeClr val="tx2"/>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9645916" y="2438400"/>
              <a:ext cx="777627" cy="38100"/>
            </a:xfrm>
            <a:prstGeom prst="straightConnector1">
              <a:avLst/>
            </a:prstGeom>
            <a:ln w="19050">
              <a:solidFill>
                <a:schemeClr val="tx1">
                  <a:lumMod val="10000"/>
                  <a:lumOff val="90000"/>
                </a:schemeClr>
              </a:solidFill>
              <a:prstDash val="dashDot"/>
              <a:headEnd type="triangle" w="med" len="med"/>
              <a:tailEnd type="triangle" w="med" len="med"/>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8958143" y="1379157"/>
              <a:ext cx="2221203" cy="443198"/>
            </a:xfrm>
            <a:prstGeom prst="rect">
              <a:avLst/>
            </a:prstGeom>
            <a:noFill/>
          </p:spPr>
          <p:txBody>
            <a:bodyPr wrap="square" lIns="0" tIns="0" rIns="0" bIns="0" rtlCol="0">
              <a:spAutoFit/>
            </a:bodyPr>
            <a:lstStyle/>
            <a:p>
              <a:pPr algn="ctr">
                <a:lnSpc>
                  <a:spcPct val="90000"/>
                </a:lnSpc>
                <a:spcBef>
                  <a:spcPct val="20000"/>
                </a:spcBef>
                <a:buSzPct val="80000"/>
              </a:pPr>
              <a:r>
                <a:rPr lang="en-US" sz="3200" dirty="0" smtClean="0">
                  <a:gradFill>
                    <a:gsLst>
                      <a:gs pos="0">
                        <a:srgbClr val="292929">
                          <a:lumMod val="90000"/>
                          <a:lumOff val="10000"/>
                        </a:srgbClr>
                      </a:gs>
                      <a:gs pos="86000">
                        <a:srgbClr val="292929">
                          <a:lumMod val="90000"/>
                          <a:lumOff val="10000"/>
                        </a:srgbClr>
                      </a:gs>
                    </a:gsLst>
                    <a:lin ang="5400000" scaled="0"/>
                  </a:gradFill>
                  <a:latin typeface="Segoe UI Light" pitchFamily="34" charset="0"/>
                </a:rPr>
                <a:t>Azure</a:t>
              </a:r>
              <a:endParaRPr lang="en-US" sz="3200" dirty="0">
                <a:gradFill>
                  <a:gsLst>
                    <a:gs pos="0">
                      <a:srgbClr val="292929">
                        <a:lumMod val="90000"/>
                        <a:lumOff val="10000"/>
                      </a:srgbClr>
                    </a:gs>
                    <a:gs pos="86000">
                      <a:srgbClr val="292929">
                        <a:lumMod val="90000"/>
                        <a:lumOff val="10000"/>
                      </a:srgbClr>
                    </a:gs>
                  </a:gsLst>
                  <a:lin ang="5400000" scaled="0"/>
                </a:gradFill>
                <a:latin typeface="Segoe UI Light" pitchFamily="34" charset="0"/>
              </a:endParaRPr>
            </a:p>
          </p:txBody>
        </p:sp>
        <p:sp>
          <p:nvSpPr>
            <p:cNvPr id="20" name="TextBox 19"/>
            <p:cNvSpPr txBox="1"/>
            <p:nvPr/>
          </p:nvSpPr>
          <p:spPr>
            <a:xfrm>
              <a:off x="10285234" y="4748627"/>
              <a:ext cx="1419469" cy="332399"/>
            </a:xfrm>
            <a:prstGeom prst="rect">
              <a:avLst/>
            </a:prstGeom>
            <a:noFill/>
          </p:spPr>
          <p:txBody>
            <a:bodyPr wrap="square" lIns="0" tIns="0" rIns="0" bIns="0" rtlCol="0">
              <a:spAutoFit/>
            </a:bodyPr>
            <a:lstStyle/>
            <a:p>
              <a:pPr algn="ctr">
                <a:lnSpc>
                  <a:spcPct val="90000"/>
                </a:lnSpc>
                <a:spcBef>
                  <a:spcPct val="20000"/>
                </a:spcBef>
                <a:buSzPct val="80000"/>
              </a:pPr>
              <a:r>
                <a:rPr lang="en-US" sz="2400" b="1" dirty="0" smtClean="0">
                  <a:gradFill>
                    <a:gsLst>
                      <a:gs pos="0">
                        <a:srgbClr val="292929">
                          <a:lumMod val="90000"/>
                          <a:lumOff val="10000"/>
                        </a:srgbClr>
                      </a:gs>
                      <a:gs pos="86000">
                        <a:srgbClr val="292929">
                          <a:lumMod val="90000"/>
                          <a:lumOff val="10000"/>
                        </a:srgbClr>
                      </a:gs>
                    </a:gsLst>
                    <a:lin ang="5400000" scaled="0"/>
                  </a:gradFill>
                </a:rPr>
                <a:t>CORP</a:t>
              </a:r>
              <a:endParaRPr lang="en-US" sz="2400" b="1" dirty="0">
                <a:gradFill>
                  <a:gsLst>
                    <a:gs pos="0">
                      <a:srgbClr val="292929">
                        <a:lumMod val="90000"/>
                        <a:lumOff val="10000"/>
                      </a:srgbClr>
                    </a:gs>
                    <a:gs pos="86000">
                      <a:srgbClr val="292929">
                        <a:lumMod val="90000"/>
                        <a:lumOff val="10000"/>
                      </a:srgbClr>
                    </a:gs>
                  </a:gsLst>
                  <a:lin ang="5400000" scaled="0"/>
                </a:gradFill>
              </a:endParaRPr>
            </a:p>
          </p:txBody>
        </p:sp>
        <p:sp>
          <p:nvSpPr>
            <p:cNvPr id="21" name="TextBox 20"/>
            <p:cNvSpPr txBox="1"/>
            <p:nvPr/>
          </p:nvSpPr>
          <p:spPr>
            <a:xfrm>
              <a:off x="9951468" y="3101465"/>
              <a:ext cx="1419469" cy="553998"/>
            </a:xfrm>
            <a:prstGeom prst="rect">
              <a:avLst/>
            </a:prstGeom>
            <a:noFill/>
          </p:spPr>
          <p:txBody>
            <a:bodyPr wrap="square" lIns="0" tIns="0" rIns="0" bIns="0" rtlCol="0">
              <a:spAutoFit/>
            </a:bodyPr>
            <a:lstStyle/>
            <a:p>
              <a:pPr algn="ctr">
                <a:lnSpc>
                  <a:spcPct val="90000"/>
                </a:lnSpc>
                <a:spcBef>
                  <a:spcPct val="20000"/>
                </a:spcBef>
                <a:buSzPct val="80000"/>
              </a:pPr>
              <a:r>
                <a:rPr lang="en-US" sz="2000" i="1" dirty="0">
                  <a:gradFill>
                    <a:gsLst>
                      <a:gs pos="0">
                        <a:srgbClr val="292929">
                          <a:lumMod val="90000"/>
                          <a:lumOff val="10000"/>
                        </a:srgbClr>
                      </a:gs>
                      <a:gs pos="86000">
                        <a:srgbClr val="292929">
                          <a:lumMod val="90000"/>
                          <a:lumOff val="10000"/>
                        </a:srgbClr>
                      </a:gs>
                    </a:gsLst>
                    <a:lin ang="5400000" scaled="0"/>
                  </a:gradFill>
                </a:rPr>
                <a:t>V</a:t>
              </a:r>
              <a:r>
                <a:rPr lang="en-US" sz="2000" i="1" dirty="0" smtClean="0">
                  <a:gradFill>
                    <a:gsLst>
                      <a:gs pos="0">
                        <a:srgbClr val="292929">
                          <a:lumMod val="90000"/>
                          <a:lumOff val="10000"/>
                        </a:srgbClr>
                      </a:gs>
                      <a:gs pos="86000">
                        <a:srgbClr val="292929">
                          <a:lumMod val="90000"/>
                          <a:lumOff val="10000"/>
                        </a:srgbClr>
                      </a:gs>
                    </a:gsLst>
                    <a:lin ang="5400000" scaled="0"/>
                  </a:gradFill>
                </a:rPr>
                <a:t>Net</a:t>
              </a:r>
              <a:br>
                <a:rPr lang="en-US" sz="2000" i="1" dirty="0" smtClean="0">
                  <a:gradFill>
                    <a:gsLst>
                      <a:gs pos="0">
                        <a:srgbClr val="292929">
                          <a:lumMod val="90000"/>
                          <a:lumOff val="10000"/>
                        </a:srgbClr>
                      </a:gs>
                      <a:gs pos="86000">
                        <a:srgbClr val="292929">
                          <a:lumMod val="90000"/>
                          <a:lumOff val="10000"/>
                        </a:srgbClr>
                      </a:gs>
                    </a:gsLst>
                    <a:lin ang="5400000" scaled="0"/>
                  </a:gradFill>
                </a:rPr>
              </a:br>
              <a:r>
                <a:rPr lang="en-US" sz="2000" i="1" dirty="0" smtClean="0">
                  <a:gradFill>
                    <a:gsLst>
                      <a:gs pos="0">
                        <a:srgbClr val="292929">
                          <a:lumMod val="90000"/>
                          <a:lumOff val="10000"/>
                        </a:srgbClr>
                      </a:gs>
                      <a:gs pos="86000">
                        <a:srgbClr val="292929">
                          <a:lumMod val="90000"/>
                          <a:lumOff val="10000"/>
                        </a:srgbClr>
                      </a:gs>
                    </a:gsLst>
                    <a:lin ang="5400000" scaled="0"/>
                  </a:gradFill>
                </a:rPr>
                <a:t>pipes</a:t>
              </a:r>
            </a:p>
          </p:txBody>
        </p:sp>
        <p:sp>
          <p:nvSpPr>
            <p:cNvPr id="4" name="Oval 3"/>
            <p:cNvSpPr/>
            <p:nvPr/>
          </p:nvSpPr>
          <p:spPr>
            <a:xfrm>
              <a:off x="8642539" y="1978570"/>
              <a:ext cx="914400" cy="914400"/>
            </a:xfrm>
            <a:prstGeom prst="ellipse">
              <a:avLst/>
            </a:prstGeom>
            <a:solidFill>
              <a:schemeClr val="accent2">
                <a:lumMod val="20000"/>
                <a:lumOff val="8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2">
                      <a:lumMod val="25000"/>
                      <a:alpha val="99000"/>
                    </a:schemeClr>
                  </a:solidFill>
                </a:rPr>
                <a:t>Asia</a:t>
              </a:r>
              <a:endParaRPr lang="en-US" b="1" dirty="0">
                <a:solidFill>
                  <a:schemeClr val="bg2">
                    <a:lumMod val="25000"/>
                    <a:alpha val="99000"/>
                  </a:schemeClr>
                </a:solidFill>
              </a:endParaRPr>
            </a:p>
          </p:txBody>
        </p:sp>
        <p:sp>
          <p:nvSpPr>
            <p:cNvPr id="5" name="Oval 4"/>
            <p:cNvSpPr/>
            <p:nvPr/>
          </p:nvSpPr>
          <p:spPr>
            <a:xfrm>
              <a:off x="10537769" y="1978570"/>
              <a:ext cx="914400" cy="914400"/>
            </a:xfrm>
            <a:prstGeom prst="ellipse">
              <a:avLst/>
            </a:prstGeom>
            <a:solidFill>
              <a:schemeClr val="accent2">
                <a:lumMod val="20000"/>
                <a:lumOff val="8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2">
                      <a:lumMod val="25000"/>
                      <a:alpha val="99000"/>
                    </a:schemeClr>
                  </a:solidFill>
                </a:rPr>
                <a:t>US</a:t>
              </a:r>
              <a:endParaRPr lang="en-US" b="1" dirty="0">
                <a:solidFill>
                  <a:schemeClr val="bg2">
                    <a:lumMod val="25000"/>
                    <a:alpha val="99000"/>
                  </a:schemeClr>
                </a:solidFill>
              </a:endParaRPr>
            </a:p>
          </p:txBody>
        </p:sp>
      </p:grpSp>
    </p:spTree>
    <p:extLst>
      <p:ext uri="{BB962C8B-B14F-4D97-AF65-F5344CB8AC3E}">
        <p14:creationId xmlns:p14="http://schemas.microsoft.com/office/powerpoint/2010/main" val="2920441192"/>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8000" dirty="0"/>
              <a:t>AD </a:t>
            </a:r>
            <a:r>
              <a:rPr lang="en-US" sz="8000" dirty="0" smtClean="0"/>
              <a:t>on Windows Azure </a:t>
            </a:r>
            <a:r>
              <a:rPr lang="en-US" sz="8000" dirty="0" err="1" smtClean="0"/>
              <a:t>IaaS</a:t>
            </a:r>
            <a:r>
              <a:rPr lang="en-US" sz="8000" dirty="0" smtClean="0"/>
              <a:t/>
            </a:r>
            <a:br>
              <a:rPr lang="en-US" sz="8000" dirty="0" smtClean="0"/>
            </a:br>
            <a:r>
              <a:rPr lang="en-US" sz="8800" dirty="0" smtClean="0"/>
              <a:t>Architecture </a:t>
            </a:r>
            <a:r>
              <a:rPr lang="en-US" sz="8800" dirty="0" smtClean="0"/>
              <a:t>Options</a:t>
            </a:r>
            <a:endParaRPr lang="en-US" dirty="0"/>
          </a:p>
        </p:txBody>
      </p:sp>
    </p:spTree>
    <p:extLst>
      <p:ext uri="{BB962C8B-B14F-4D97-AF65-F5344CB8AC3E}">
        <p14:creationId xmlns:p14="http://schemas.microsoft.com/office/powerpoint/2010/main" val="3012335393"/>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385729" y="1178860"/>
            <a:ext cx="11301413" cy="5538242"/>
            <a:chOff x="385729" y="1003496"/>
            <a:chExt cx="11301413" cy="5538242"/>
          </a:xfrm>
        </p:grpSpPr>
        <p:sp>
          <p:nvSpPr>
            <p:cNvPr id="25" name="Rectangle 24"/>
            <p:cNvSpPr/>
            <p:nvPr/>
          </p:nvSpPr>
          <p:spPr bwMode="auto">
            <a:xfrm>
              <a:off x="385730" y="1003496"/>
              <a:ext cx="11289309" cy="5412121"/>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27" name="Rectangle 26"/>
            <p:cNvSpPr/>
            <p:nvPr/>
          </p:nvSpPr>
          <p:spPr bwMode="auto">
            <a:xfrm>
              <a:off x="385730" y="6496019"/>
              <a:ext cx="11301412" cy="457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28" name="Rectangle 27"/>
            <p:cNvSpPr/>
            <p:nvPr/>
          </p:nvSpPr>
          <p:spPr bwMode="auto">
            <a:xfrm>
              <a:off x="385729" y="1003497"/>
              <a:ext cx="11289309" cy="825303"/>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ctr" anchorCtr="0" compatLnSpc="1">
              <a:prstTxWarp prst="textNoShape">
                <a:avLst/>
              </a:prstTxWarp>
            </a:bodyPr>
            <a:lstStyle/>
            <a:p>
              <a:r>
                <a:rPr lang="en-US" sz="3200" dirty="0">
                  <a:solidFill>
                    <a:schemeClr val="tx2">
                      <a:alpha val="99000"/>
                    </a:schemeClr>
                  </a:solidFill>
                  <a:latin typeface="Segoe UI Light" pitchFamily="34" charset="0"/>
                </a:rPr>
                <a:t>Deploy DC in Separate Cloud Service </a:t>
              </a:r>
            </a:p>
          </p:txBody>
        </p:sp>
      </p:grpSp>
      <p:sp>
        <p:nvSpPr>
          <p:cNvPr id="2" name="Title 1"/>
          <p:cNvSpPr>
            <a:spLocks noGrp="1"/>
          </p:cNvSpPr>
          <p:nvPr>
            <p:ph type="title"/>
          </p:nvPr>
        </p:nvSpPr>
        <p:spPr/>
        <p:txBody>
          <a:bodyPr/>
          <a:lstStyle/>
          <a:p>
            <a:r>
              <a:rPr lang="en-US" sz="5400" dirty="0" smtClean="0"/>
              <a:t>Cloud Service Configuration for AD</a:t>
            </a:r>
            <a:endParaRPr lang="en-US" sz="5400" dirty="0"/>
          </a:p>
        </p:txBody>
      </p:sp>
      <p:sp>
        <p:nvSpPr>
          <p:cNvPr id="22" name="Rectangle 21"/>
          <p:cNvSpPr/>
          <p:nvPr/>
        </p:nvSpPr>
        <p:spPr bwMode="auto">
          <a:xfrm>
            <a:off x="1927951" y="2400768"/>
            <a:ext cx="8416888" cy="3966072"/>
          </a:xfrm>
          <a:prstGeom prst="rect">
            <a:avLst/>
          </a:prstGeom>
          <a:noFill/>
          <a:ln w="31750">
            <a:solidFill>
              <a:schemeClr val="accent4"/>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6" tIns="45689" rIns="91376" bIns="45689" numCol="1" rtlCol="0" anchor="ctr" anchorCtr="0" compatLnSpc="1">
            <a:prstTxWarp prst="textNoShape">
              <a:avLst/>
            </a:prstTxWarp>
          </a:bodyPr>
          <a:lstStyle/>
          <a:p>
            <a:pPr algn="ctr" defTabSz="913529"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4" name="Rectangle 3"/>
          <p:cNvSpPr/>
          <p:nvPr/>
        </p:nvSpPr>
        <p:spPr bwMode="auto">
          <a:xfrm>
            <a:off x="6687702" y="2663806"/>
            <a:ext cx="3258399" cy="3493329"/>
          </a:xfrm>
          <a:prstGeom prst="rect">
            <a:avLst/>
          </a:prstGeom>
          <a:solidFill>
            <a:schemeClr val="accent2"/>
          </a:solidFill>
          <a:ln w="28575" cmpd="sng">
            <a:solidFill>
              <a:schemeClr val="accent2"/>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45" tIns="34273" rIns="68545" bIns="34273" numCol="1" rtlCol="0" anchor="ctr" anchorCtr="0" compatLnSpc="1">
            <a:prstTxWarp prst="textNoShape">
              <a:avLst/>
            </a:prstTxWarp>
          </a:bodyPr>
          <a:lstStyle/>
          <a:p>
            <a:pPr algn="ctr" defTabSz="685244" fontAlgn="base">
              <a:spcBef>
                <a:spcPct val="0"/>
              </a:spcBef>
              <a:spcAft>
                <a:spcPct val="0"/>
              </a:spcAft>
            </a:pPr>
            <a:endParaRPr lang="en-US" sz="1700" dirty="0">
              <a:solidFill>
                <a:srgbClr val="5F5F5F"/>
              </a:solidFill>
            </a:endParaRPr>
          </a:p>
        </p:txBody>
      </p:sp>
      <p:sp>
        <p:nvSpPr>
          <p:cNvPr id="5" name="TextBox 4"/>
          <p:cNvSpPr txBox="1"/>
          <p:nvPr/>
        </p:nvSpPr>
        <p:spPr>
          <a:xfrm>
            <a:off x="6872553" y="2798266"/>
            <a:ext cx="2649508" cy="1020279"/>
          </a:xfrm>
          <a:prstGeom prst="rect">
            <a:avLst/>
          </a:prstGeom>
          <a:noFill/>
        </p:spPr>
        <p:txBody>
          <a:bodyPr wrap="none" lIns="0" tIns="0" rIns="0" bIns="0" rtlCol="0">
            <a:spAutoFit/>
          </a:bodyPr>
          <a:lstStyle/>
          <a:p>
            <a:pPr>
              <a:lnSpc>
                <a:spcPct val="90000"/>
              </a:lnSpc>
              <a:spcBef>
                <a:spcPct val="20000"/>
              </a:spcBef>
              <a:buSzPct val="80000"/>
            </a:pPr>
            <a:r>
              <a:rPr lang="en-US" sz="1500" b="1" dirty="0">
                <a:solidFill>
                  <a:srgbClr val="FFFFFF">
                    <a:alpha val="99000"/>
                  </a:srgbClr>
                </a:solidFill>
              </a:rPr>
              <a:t>Cloud Service for AD Clients</a:t>
            </a:r>
          </a:p>
          <a:p>
            <a:pPr>
              <a:lnSpc>
                <a:spcPct val="90000"/>
              </a:lnSpc>
              <a:spcBef>
                <a:spcPct val="20000"/>
              </a:spcBef>
              <a:buSzPct val="80000"/>
            </a:pPr>
            <a:r>
              <a:rPr lang="en-US" sz="1200" dirty="0">
                <a:solidFill>
                  <a:srgbClr val="FFFFFF">
                    <a:alpha val="99000"/>
                  </a:srgbClr>
                </a:solidFill>
              </a:rPr>
              <a:t>Location: North Central US</a:t>
            </a:r>
          </a:p>
          <a:p>
            <a:pPr>
              <a:lnSpc>
                <a:spcPct val="90000"/>
              </a:lnSpc>
              <a:spcBef>
                <a:spcPct val="20000"/>
              </a:spcBef>
              <a:buSzPct val="80000"/>
            </a:pPr>
            <a:r>
              <a:rPr lang="en-US" sz="1200" dirty="0">
                <a:solidFill>
                  <a:srgbClr val="FFFFFF">
                    <a:alpha val="99000"/>
                  </a:srgbClr>
                </a:solidFill>
              </a:rPr>
              <a:t>Name: </a:t>
            </a:r>
            <a:r>
              <a:rPr lang="en-US" sz="1200" b="1" dirty="0" smtClean="0">
                <a:solidFill>
                  <a:srgbClr val="FFFFFF">
                    <a:alpha val="99000"/>
                  </a:srgbClr>
                </a:solidFill>
              </a:rPr>
              <a:t>app-cloudservice.</a:t>
            </a:r>
            <a:r>
              <a:rPr lang="en-US" sz="1200" dirty="0" smtClean="0">
                <a:solidFill>
                  <a:srgbClr val="FFFFFF">
                    <a:alpha val="99000"/>
                  </a:srgbClr>
                </a:solidFill>
              </a:rPr>
              <a:t>cloudapp.net</a:t>
            </a:r>
          </a:p>
          <a:p>
            <a:pPr>
              <a:lnSpc>
                <a:spcPct val="90000"/>
              </a:lnSpc>
              <a:spcBef>
                <a:spcPct val="20000"/>
              </a:spcBef>
              <a:buSzPct val="80000"/>
            </a:pPr>
            <a:r>
              <a:rPr lang="en-US" sz="1200" dirty="0">
                <a:solidFill>
                  <a:srgbClr val="FFFFFF">
                    <a:alpha val="99000"/>
                  </a:srgbClr>
                </a:solidFill>
              </a:rPr>
              <a:t>Affinity Group: ADAG</a:t>
            </a:r>
          </a:p>
          <a:p>
            <a:pPr>
              <a:lnSpc>
                <a:spcPct val="90000"/>
              </a:lnSpc>
              <a:spcBef>
                <a:spcPct val="20000"/>
              </a:spcBef>
              <a:buSzPct val="80000"/>
            </a:pPr>
            <a:endParaRPr lang="en-US" sz="1200" dirty="0">
              <a:solidFill>
                <a:srgbClr val="FFFFFF">
                  <a:alpha val="99000"/>
                </a:srgbClr>
              </a:solidFill>
            </a:endParaRPr>
          </a:p>
        </p:txBody>
      </p:sp>
      <p:sp>
        <p:nvSpPr>
          <p:cNvPr id="6" name="Rounded Rectangle 5"/>
          <p:cNvSpPr/>
          <p:nvPr/>
        </p:nvSpPr>
        <p:spPr bwMode="auto">
          <a:xfrm>
            <a:off x="6872533" y="3815339"/>
            <a:ext cx="3073567" cy="2341796"/>
          </a:xfrm>
          <a:prstGeom prst="roundRect">
            <a:avLst>
              <a:gd name="adj" fmla="val 8"/>
            </a:avLst>
          </a:prstGeom>
          <a:solidFill>
            <a:schemeClr val="accent1"/>
          </a:solidFill>
          <a:ln w="254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45" tIns="34273" rIns="68545" bIns="34273" numCol="1" rtlCol="0" anchor="ctr" anchorCtr="0" compatLnSpc="1">
            <a:prstTxWarp prst="textNoShape">
              <a:avLst/>
            </a:prstTxWarp>
          </a:bodyPr>
          <a:lstStyle/>
          <a:p>
            <a:pPr algn="ctr" defTabSz="685244"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7" name="TextBox 6"/>
          <p:cNvSpPr txBox="1"/>
          <p:nvPr/>
        </p:nvSpPr>
        <p:spPr>
          <a:xfrm>
            <a:off x="7027396" y="3871339"/>
            <a:ext cx="1582164" cy="580159"/>
          </a:xfrm>
          <a:prstGeom prst="rect">
            <a:avLst/>
          </a:prstGeom>
          <a:noFill/>
        </p:spPr>
        <p:txBody>
          <a:bodyPr wrap="none" lIns="0" tIns="0" rIns="0" bIns="0" rtlCol="0">
            <a:spAutoFit/>
          </a:bodyPr>
          <a:lstStyle/>
          <a:p>
            <a:pPr>
              <a:lnSpc>
                <a:spcPct val="90000"/>
              </a:lnSpc>
              <a:spcBef>
                <a:spcPct val="20000"/>
              </a:spcBef>
              <a:buSzPct val="80000"/>
            </a:pPr>
            <a:r>
              <a:rPr lang="en-US" sz="1500" b="1" dirty="0">
                <a:solidFill>
                  <a:srgbClr val="FFFFFF">
                    <a:alpha val="99000"/>
                  </a:srgbClr>
                </a:solidFill>
              </a:rPr>
              <a:t>Deployment</a:t>
            </a:r>
          </a:p>
          <a:p>
            <a:pPr>
              <a:lnSpc>
                <a:spcPct val="90000"/>
              </a:lnSpc>
              <a:spcBef>
                <a:spcPct val="20000"/>
              </a:spcBef>
              <a:buSzPct val="80000"/>
            </a:pPr>
            <a:r>
              <a:rPr lang="en-US" sz="1100" dirty="0">
                <a:solidFill>
                  <a:srgbClr val="FFFFFF">
                    <a:alpha val="99000"/>
                  </a:srgbClr>
                </a:solidFill>
              </a:rPr>
              <a:t>Virtual Network: MyVNET</a:t>
            </a:r>
          </a:p>
          <a:p>
            <a:pPr>
              <a:lnSpc>
                <a:spcPct val="90000"/>
              </a:lnSpc>
              <a:spcBef>
                <a:spcPct val="20000"/>
              </a:spcBef>
              <a:buSzPct val="80000"/>
            </a:pPr>
            <a:r>
              <a:rPr lang="en-US" sz="1100" dirty="0">
                <a:solidFill>
                  <a:srgbClr val="FFFFFF">
                    <a:alpha val="99000"/>
                  </a:srgbClr>
                </a:solidFill>
              </a:rPr>
              <a:t>DNS </a:t>
            </a:r>
            <a:r>
              <a:rPr lang="en-US" sz="1100" dirty="0" smtClean="0">
                <a:solidFill>
                  <a:srgbClr val="FFFFFF">
                    <a:alpha val="99000"/>
                  </a:srgbClr>
                </a:solidFill>
              </a:rPr>
              <a:t>IPs</a:t>
            </a:r>
            <a:r>
              <a:rPr lang="en-US" sz="1100" dirty="0">
                <a:solidFill>
                  <a:srgbClr val="FFFFFF">
                    <a:alpha val="99000"/>
                  </a:srgbClr>
                </a:solidFill>
              </a:rPr>
              <a:t>: </a:t>
            </a:r>
            <a:r>
              <a:rPr lang="en-US" sz="1100" dirty="0" smtClean="0">
                <a:solidFill>
                  <a:srgbClr val="FFFFFF">
                    <a:alpha val="99000"/>
                  </a:srgbClr>
                </a:solidFill>
              </a:rPr>
              <a:t>192.168.1.4</a:t>
            </a:r>
            <a:endParaRPr lang="en-US" sz="1100" dirty="0">
              <a:solidFill>
                <a:srgbClr val="FFFFFF">
                  <a:alpha val="99000"/>
                </a:srgbClr>
              </a:solidFill>
            </a:endParaRPr>
          </a:p>
        </p:txBody>
      </p:sp>
      <p:sp>
        <p:nvSpPr>
          <p:cNvPr id="8" name="TextBox 7"/>
          <p:cNvSpPr txBox="1"/>
          <p:nvPr/>
        </p:nvSpPr>
        <p:spPr>
          <a:xfrm>
            <a:off x="7068014" y="4570083"/>
            <a:ext cx="1541546" cy="766364"/>
          </a:xfrm>
          <a:prstGeom prst="rect">
            <a:avLst/>
          </a:prstGeom>
          <a:noFill/>
        </p:spPr>
        <p:txBody>
          <a:bodyPr wrap="square" lIns="0" tIns="0" rIns="0" bIns="0" rtlCol="0">
            <a:spAutoFit/>
          </a:bodyPr>
          <a:lstStyle/>
          <a:p>
            <a:pPr>
              <a:lnSpc>
                <a:spcPct val="90000"/>
              </a:lnSpc>
              <a:spcBef>
                <a:spcPct val="20000"/>
              </a:spcBef>
              <a:buSzPct val="80000"/>
            </a:pPr>
            <a:r>
              <a:rPr lang="en-US" sz="1500" b="1" dirty="0">
                <a:solidFill>
                  <a:srgbClr val="FFFFFF">
                    <a:alpha val="99000"/>
                  </a:srgbClr>
                </a:solidFill>
              </a:rPr>
              <a:t>Virtual Machine</a:t>
            </a:r>
          </a:p>
          <a:p>
            <a:pPr>
              <a:lnSpc>
                <a:spcPct val="90000"/>
              </a:lnSpc>
              <a:spcBef>
                <a:spcPct val="20000"/>
              </a:spcBef>
              <a:buSzPct val="80000"/>
            </a:pPr>
            <a:r>
              <a:rPr lang="en-US" sz="1100" dirty="0">
                <a:solidFill>
                  <a:srgbClr val="FFFFFF">
                    <a:alpha val="99000"/>
                  </a:srgbClr>
                </a:solidFill>
              </a:rPr>
              <a:t>Role Name: </a:t>
            </a:r>
            <a:r>
              <a:rPr lang="en-US" sz="1100" dirty="0" smtClean="0">
                <a:solidFill>
                  <a:srgbClr val="FFFFFF">
                    <a:alpha val="99000"/>
                  </a:srgbClr>
                </a:solidFill>
              </a:rPr>
              <a:t>advm1</a:t>
            </a:r>
            <a:endParaRPr lang="en-US" sz="1100" dirty="0">
              <a:solidFill>
                <a:srgbClr val="FFFFFF">
                  <a:alpha val="99000"/>
                </a:srgbClr>
              </a:solidFill>
            </a:endParaRPr>
          </a:p>
          <a:p>
            <a:pPr>
              <a:lnSpc>
                <a:spcPct val="90000"/>
              </a:lnSpc>
              <a:spcBef>
                <a:spcPct val="20000"/>
              </a:spcBef>
              <a:buSzPct val="80000"/>
            </a:pPr>
            <a:r>
              <a:rPr lang="en-US" sz="1100" dirty="0">
                <a:solidFill>
                  <a:srgbClr val="FFFFFF">
                    <a:alpha val="99000"/>
                  </a:srgbClr>
                </a:solidFill>
              </a:rPr>
              <a:t>Subnet: </a:t>
            </a:r>
            <a:r>
              <a:rPr lang="en-US" sz="1100" dirty="0" smtClean="0">
                <a:solidFill>
                  <a:srgbClr val="FFFFFF">
                    <a:alpha val="99000"/>
                  </a:srgbClr>
                </a:solidFill>
              </a:rPr>
              <a:t>AppSubnet</a:t>
            </a:r>
            <a:endParaRPr lang="en-US" sz="1100" dirty="0">
              <a:solidFill>
                <a:srgbClr val="FFFFFF">
                  <a:alpha val="99000"/>
                </a:srgbClr>
              </a:solidFill>
            </a:endParaRPr>
          </a:p>
          <a:p>
            <a:pPr>
              <a:lnSpc>
                <a:spcPct val="90000"/>
              </a:lnSpc>
              <a:spcBef>
                <a:spcPct val="20000"/>
              </a:spcBef>
              <a:buSzPct val="80000"/>
            </a:pPr>
            <a:r>
              <a:rPr lang="en-US" sz="1100" dirty="0" smtClean="0">
                <a:solidFill>
                  <a:srgbClr val="FFFFFF">
                    <a:alpha val="99000"/>
                  </a:srgbClr>
                </a:solidFill>
              </a:rPr>
              <a:t>IP Address: 192.168.2.4</a:t>
            </a:r>
            <a:endParaRPr lang="en-US" sz="1100" dirty="0">
              <a:solidFill>
                <a:srgbClr val="FFFFFF">
                  <a:alpha val="99000"/>
                </a:srgbClr>
              </a:solidFill>
            </a:endParaRPr>
          </a:p>
        </p:txBody>
      </p:sp>
      <p:sp>
        <p:nvSpPr>
          <p:cNvPr id="13" name="Rectangle 12"/>
          <p:cNvSpPr/>
          <p:nvPr/>
        </p:nvSpPr>
        <p:spPr bwMode="auto">
          <a:xfrm>
            <a:off x="2315817" y="2663806"/>
            <a:ext cx="3258399" cy="3493329"/>
          </a:xfrm>
          <a:prstGeom prst="rect">
            <a:avLst/>
          </a:prstGeom>
          <a:solidFill>
            <a:schemeClr val="accent2"/>
          </a:solidFill>
          <a:ln w="28575" cmpd="sng">
            <a:solidFill>
              <a:schemeClr val="accent2"/>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45" tIns="34273" rIns="68545" bIns="34273" numCol="1" rtlCol="0" anchor="ctr" anchorCtr="0" compatLnSpc="1">
            <a:prstTxWarp prst="textNoShape">
              <a:avLst/>
            </a:prstTxWarp>
          </a:bodyPr>
          <a:lstStyle/>
          <a:p>
            <a:pPr algn="ctr" defTabSz="685244" fontAlgn="base">
              <a:spcBef>
                <a:spcPct val="0"/>
              </a:spcBef>
              <a:spcAft>
                <a:spcPct val="0"/>
              </a:spcAft>
            </a:pPr>
            <a:endParaRPr lang="en-US" sz="1700" dirty="0">
              <a:solidFill>
                <a:srgbClr val="5F5F5F"/>
              </a:solidFill>
            </a:endParaRPr>
          </a:p>
        </p:txBody>
      </p:sp>
      <p:sp>
        <p:nvSpPr>
          <p:cNvPr id="14" name="TextBox 13"/>
          <p:cNvSpPr txBox="1"/>
          <p:nvPr/>
        </p:nvSpPr>
        <p:spPr>
          <a:xfrm>
            <a:off x="2500648" y="2798266"/>
            <a:ext cx="2729593" cy="817147"/>
          </a:xfrm>
          <a:prstGeom prst="rect">
            <a:avLst/>
          </a:prstGeom>
          <a:noFill/>
        </p:spPr>
        <p:txBody>
          <a:bodyPr wrap="none" lIns="0" tIns="0" rIns="0" bIns="0" rtlCol="0">
            <a:spAutoFit/>
          </a:bodyPr>
          <a:lstStyle/>
          <a:p>
            <a:pPr>
              <a:lnSpc>
                <a:spcPct val="90000"/>
              </a:lnSpc>
              <a:spcBef>
                <a:spcPct val="20000"/>
              </a:spcBef>
              <a:buSzPct val="80000"/>
            </a:pPr>
            <a:r>
              <a:rPr lang="en-US" sz="1500" b="1" dirty="0">
                <a:solidFill>
                  <a:srgbClr val="FFFFFF">
                    <a:alpha val="99000"/>
                  </a:srgbClr>
                </a:solidFill>
              </a:rPr>
              <a:t>Cloud Service for AD Domains</a:t>
            </a:r>
          </a:p>
          <a:p>
            <a:pPr>
              <a:lnSpc>
                <a:spcPct val="90000"/>
              </a:lnSpc>
              <a:spcBef>
                <a:spcPct val="20000"/>
              </a:spcBef>
              <a:buSzPct val="80000"/>
            </a:pPr>
            <a:r>
              <a:rPr lang="en-US" sz="1200" dirty="0">
                <a:solidFill>
                  <a:srgbClr val="FFFFFF">
                    <a:alpha val="99000"/>
                  </a:srgbClr>
                </a:solidFill>
              </a:rPr>
              <a:t>Location: North Central US</a:t>
            </a:r>
          </a:p>
          <a:p>
            <a:pPr>
              <a:lnSpc>
                <a:spcPct val="90000"/>
              </a:lnSpc>
              <a:spcBef>
                <a:spcPct val="20000"/>
              </a:spcBef>
              <a:buSzPct val="80000"/>
            </a:pPr>
            <a:r>
              <a:rPr lang="en-US" sz="1200" dirty="0">
                <a:solidFill>
                  <a:srgbClr val="FFFFFF">
                    <a:alpha val="99000"/>
                  </a:srgbClr>
                </a:solidFill>
              </a:rPr>
              <a:t>Name: </a:t>
            </a:r>
            <a:r>
              <a:rPr lang="en-US" sz="1200" b="1" dirty="0" smtClean="0">
                <a:solidFill>
                  <a:srgbClr val="FFFFFF">
                    <a:alpha val="99000"/>
                  </a:srgbClr>
                </a:solidFill>
              </a:rPr>
              <a:t>ad-cloudservice.</a:t>
            </a:r>
            <a:r>
              <a:rPr lang="en-US" sz="1200" dirty="0" smtClean="0">
                <a:solidFill>
                  <a:srgbClr val="FFFFFF">
                    <a:alpha val="99000"/>
                  </a:srgbClr>
                </a:solidFill>
              </a:rPr>
              <a:t>cloudapp.net</a:t>
            </a:r>
          </a:p>
          <a:p>
            <a:pPr>
              <a:lnSpc>
                <a:spcPct val="90000"/>
              </a:lnSpc>
              <a:spcBef>
                <a:spcPct val="20000"/>
              </a:spcBef>
              <a:buSzPct val="80000"/>
            </a:pPr>
            <a:r>
              <a:rPr lang="en-US" sz="1200" dirty="0" smtClean="0">
                <a:solidFill>
                  <a:srgbClr val="FFFFFF">
                    <a:alpha val="99000"/>
                  </a:srgbClr>
                </a:solidFill>
              </a:rPr>
              <a:t>Affinity Group: ADAG</a:t>
            </a:r>
            <a:endParaRPr lang="en-US" sz="1200" dirty="0">
              <a:solidFill>
                <a:srgbClr val="FFFFFF">
                  <a:alpha val="99000"/>
                </a:srgbClr>
              </a:solidFill>
            </a:endParaRPr>
          </a:p>
        </p:txBody>
      </p:sp>
      <p:sp>
        <p:nvSpPr>
          <p:cNvPr id="15" name="Rounded Rectangle 14"/>
          <p:cNvSpPr/>
          <p:nvPr/>
        </p:nvSpPr>
        <p:spPr bwMode="auto">
          <a:xfrm>
            <a:off x="2500648" y="3818545"/>
            <a:ext cx="3073567" cy="2338590"/>
          </a:xfrm>
          <a:prstGeom prst="roundRect">
            <a:avLst>
              <a:gd name="adj" fmla="val 0"/>
            </a:avLst>
          </a:prstGeom>
          <a:solidFill>
            <a:schemeClr val="accent1"/>
          </a:solidFill>
          <a:ln w="254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45" tIns="34273" rIns="68545" bIns="34273" numCol="1" rtlCol="0" anchor="ctr" anchorCtr="0" compatLnSpc="1">
            <a:prstTxWarp prst="textNoShape">
              <a:avLst/>
            </a:prstTxWarp>
          </a:bodyPr>
          <a:lstStyle/>
          <a:p>
            <a:pPr algn="ctr" defTabSz="685244"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16" name="TextBox 15"/>
          <p:cNvSpPr txBox="1"/>
          <p:nvPr/>
        </p:nvSpPr>
        <p:spPr>
          <a:xfrm>
            <a:off x="2665454" y="3871339"/>
            <a:ext cx="1764907" cy="766364"/>
          </a:xfrm>
          <a:prstGeom prst="rect">
            <a:avLst/>
          </a:prstGeom>
          <a:noFill/>
        </p:spPr>
        <p:txBody>
          <a:bodyPr wrap="none" lIns="0" tIns="0" rIns="0" bIns="0" rtlCol="0">
            <a:spAutoFit/>
          </a:bodyPr>
          <a:lstStyle/>
          <a:p>
            <a:pPr>
              <a:lnSpc>
                <a:spcPct val="90000"/>
              </a:lnSpc>
              <a:spcBef>
                <a:spcPct val="20000"/>
              </a:spcBef>
              <a:buSzPct val="80000"/>
            </a:pPr>
            <a:r>
              <a:rPr lang="en-US" sz="1500" b="1" dirty="0">
                <a:solidFill>
                  <a:srgbClr val="FFFFFF">
                    <a:alpha val="99000"/>
                  </a:srgbClr>
                </a:solidFill>
              </a:rPr>
              <a:t>Deployment</a:t>
            </a:r>
          </a:p>
          <a:p>
            <a:pPr>
              <a:lnSpc>
                <a:spcPct val="90000"/>
              </a:lnSpc>
              <a:spcBef>
                <a:spcPct val="20000"/>
              </a:spcBef>
              <a:buSzPct val="80000"/>
            </a:pPr>
            <a:r>
              <a:rPr lang="en-US" sz="1100" dirty="0">
                <a:solidFill>
                  <a:srgbClr val="FFFFFF">
                    <a:alpha val="99000"/>
                  </a:srgbClr>
                </a:solidFill>
              </a:rPr>
              <a:t>Virtual Network: </a:t>
            </a:r>
            <a:r>
              <a:rPr lang="en-US" sz="1100" dirty="0" smtClean="0">
                <a:solidFill>
                  <a:srgbClr val="FFFFFF">
                    <a:alpha val="99000"/>
                  </a:srgbClr>
                </a:solidFill>
              </a:rPr>
              <a:t>ADVNET</a:t>
            </a:r>
          </a:p>
          <a:p>
            <a:pPr>
              <a:lnSpc>
                <a:spcPct val="90000"/>
              </a:lnSpc>
              <a:spcBef>
                <a:spcPct val="20000"/>
              </a:spcBef>
              <a:buSzPct val="80000"/>
            </a:pPr>
            <a:r>
              <a:rPr lang="en-US" sz="1100" dirty="0" smtClean="0">
                <a:solidFill>
                  <a:srgbClr val="FFFFFF">
                    <a:alpha val="99000"/>
                  </a:srgbClr>
                </a:solidFill>
              </a:rPr>
              <a:t>DNS IPs: (On-Premise AD IP)</a:t>
            </a:r>
          </a:p>
          <a:p>
            <a:pPr>
              <a:lnSpc>
                <a:spcPct val="90000"/>
              </a:lnSpc>
              <a:spcBef>
                <a:spcPct val="20000"/>
              </a:spcBef>
              <a:buSzPct val="80000"/>
            </a:pPr>
            <a:endParaRPr lang="en-US" sz="1100" dirty="0">
              <a:solidFill>
                <a:srgbClr val="FFFFFF">
                  <a:alpha val="99000"/>
                </a:srgbClr>
              </a:solidFill>
            </a:endParaRPr>
          </a:p>
        </p:txBody>
      </p:sp>
      <p:sp>
        <p:nvSpPr>
          <p:cNvPr id="17" name="TextBox 16"/>
          <p:cNvSpPr txBox="1"/>
          <p:nvPr/>
        </p:nvSpPr>
        <p:spPr>
          <a:xfrm>
            <a:off x="2701263" y="4570083"/>
            <a:ext cx="1541546" cy="952568"/>
          </a:xfrm>
          <a:prstGeom prst="rect">
            <a:avLst/>
          </a:prstGeom>
          <a:noFill/>
        </p:spPr>
        <p:txBody>
          <a:bodyPr wrap="square" lIns="0" tIns="0" rIns="0" bIns="0" rtlCol="0">
            <a:spAutoFit/>
          </a:bodyPr>
          <a:lstStyle/>
          <a:p>
            <a:pPr>
              <a:lnSpc>
                <a:spcPct val="90000"/>
              </a:lnSpc>
              <a:spcBef>
                <a:spcPct val="20000"/>
              </a:spcBef>
              <a:buSzPct val="80000"/>
            </a:pPr>
            <a:r>
              <a:rPr lang="en-US" sz="1500" b="1" dirty="0">
                <a:solidFill>
                  <a:srgbClr val="FFFFFF">
                    <a:alpha val="99000"/>
                  </a:srgbClr>
                </a:solidFill>
              </a:rPr>
              <a:t>Virtual Machine</a:t>
            </a:r>
          </a:p>
          <a:p>
            <a:pPr>
              <a:lnSpc>
                <a:spcPct val="90000"/>
              </a:lnSpc>
              <a:spcBef>
                <a:spcPct val="20000"/>
              </a:spcBef>
              <a:buSzPct val="80000"/>
            </a:pPr>
            <a:r>
              <a:rPr lang="en-US" sz="1100" dirty="0">
                <a:solidFill>
                  <a:srgbClr val="FFFFFF">
                    <a:alpha val="99000"/>
                  </a:srgbClr>
                </a:solidFill>
              </a:rPr>
              <a:t>Role Name: </a:t>
            </a:r>
            <a:r>
              <a:rPr lang="en-US" sz="1100" dirty="0" smtClean="0">
                <a:solidFill>
                  <a:srgbClr val="FFFFFF">
                    <a:alpha val="99000"/>
                  </a:srgbClr>
                </a:solidFill>
              </a:rPr>
              <a:t>ad-dc</a:t>
            </a:r>
            <a:endParaRPr lang="en-US" sz="1100" dirty="0">
              <a:solidFill>
                <a:srgbClr val="FFFFFF">
                  <a:alpha val="99000"/>
                </a:srgbClr>
              </a:solidFill>
            </a:endParaRPr>
          </a:p>
          <a:p>
            <a:pPr>
              <a:lnSpc>
                <a:spcPct val="90000"/>
              </a:lnSpc>
              <a:spcBef>
                <a:spcPct val="20000"/>
              </a:spcBef>
              <a:buSzPct val="80000"/>
            </a:pPr>
            <a:r>
              <a:rPr lang="en-US" sz="1100" dirty="0">
                <a:solidFill>
                  <a:srgbClr val="FFFFFF">
                    <a:alpha val="99000"/>
                  </a:srgbClr>
                </a:solidFill>
              </a:rPr>
              <a:t>Subnet: </a:t>
            </a:r>
            <a:r>
              <a:rPr lang="en-US" sz="1100" dirty="0" smtClean="0">
                <a:solidFill>
                  <a:srgbClr val="FFFFFF">
                    <a:alpha val="99000"/>
                  </a:srgbClr>
                </a:solidFill>
              </a:rPr>
              <a:t>ADSubnet</a:t>
            </a:r>
          </a:p>
          <a:p>
            <a:pPr>
              <a:lnSpc>
                <a:spcPct val="90000"/>
              </a:lnSpc>
              <a:spcBef>
                <a:spcPct val="20000"/>
              </a:spcBef>
              <a:buSzPct val="80000"/>
            </a:pPr>
            <a:r>
              <a:rPr lang="en-US" sz="1100" dirty="0" smtClean="0">
                <a:solidFill>
                  <a:srgbClr val="FFFFFF">
                    <a:alpha val="99000"/>
                  </a:srgbClr>
                </a:solidFill>
              </a:rPr>
              <a:t>IP Address: 192.168.1.4</a:t>
            </a:r>
            <a:endParaRPr lang="en-US" sz="1100" dirty="0">
              <a:solidFill>
                <a:srgbClr val="FFFFFF">
                  <a:alpha val="99000"/>
                </a:srgbClr>
              </a:solidFill>
            </a:endParaRPr>
          </a:p>
          <a:p>
            <a:pPr marL="342735" indent="-342735">
              <a:lnSpc>
                <a:spcPct val="90000"/>
              </a:lnSpc>
              <a:spcBef>
                <a:spcPct val="20000"/>
              </a:spcBef>
              <a:buSzPct val="80000"/>
              <a:buFont typeface="Arial" pitchFamily="34" charset="0"/>
              <a:buChar char="•"/>
            </a:pPr>
            <a:endParaRPr lang="en-US" sz="1100" dirty="0">
              <a:solidFill>
                <a:srgbClr val="FFFFFF">
                  <a:alpha val="99000"/>
                </a:srgbClr>
              </a:solidFill>
            </a:endParaRPr>
          </a:p>
        </p:txBody>
      </p:sp>
      <p:sp>
        <p:nvSpPr>
          <p:cNvPr id="23" name="Left-Right Arrow 22"/>
          <p:cNvSpPr/>
          <p:nvPr/>
        </p:nvSpPr>
        <p:spPr bwMode="auto">
          <a:xfrm>
            <a:off x="5652125" y="4341137"/>
            <a:ext cx="958457" cy="476385"/>
          </a:xfrm>
          <a:prstGeom prst="leftRightArrow">
            <a:avLst>
              <a:gd name="adj1" fmla="val 68180"/>
              <a:gd name="adj2" fmla="val 47411"/>
            </a:avLst>
          </a:prstGeom>
          <a:solidFill>
            <a:schemeClr val="accent4"/>
          </a:solidFill>
          <a:ln>
            <a:headEnd type="none" w="med" len="med"/>
            <a:tailEnd type="none" w="med" len="med"/>
          </a:ln>
          <a:effectLst/>
          <a:scene3d>
            <a:camera prst="orthographicFront">
              <a:rot lat="0" lon="0" rev="0"/>
            </a:camera>
            <a:lightRig rig="threePt" dir="t">
              <a:rot lat="0" lon="0" rev="0"/>
            </a:lightRig>
          </a:scene3d>
          <a:sp3d>
            <a:contourClr>
              <a:schemeClr val="accent3">
                <a:shade val="25000"/>
                <a:satMod val="150000"/>
              </a:schemeClr>
            </a:contourClr>
          </a:sp3d>
        </p:spPr>
        <p:style>
          <a:lnRef idx="0">
            <a:schemeClr val="accent3"/>
          </a:lnRef>
          <a:fillRef idx="3">
            <a:schemeClr val="accent3"/>
          </a:fillRef>
          <a:effectRef idx="3">
            <a:schemeClr val="accent3"/>
          </a:effectRef>
          <a:fontRef idx="minor">
            <a:schemeClr val="lt1"/>
          </a:fontRef>
        </p:style>
        <p:txBody>
          <a:bodyPr vert="horz" wrap="square" lIns="68545" tIns="34273" rIns="68545" bIns="34273" numCol="1" rtlCol="0" anchor="ctr" anchorCtr="0" compatLnSpc="1">
            <a:prstTxWarp prst="textNoShape">
              <a:avLst/>
            </a:prstTxWarp>
          </a:bodyPr>
          <a:lstStyle/>
          <a:p>
            <a:pPr algn="ctr" defTabSz="685244" fontAlgn="base">
              <a:spcBef>
                <a:spcPct val="0"/>
              </a:spcBef>
              <a:spcAft>
                <a:spcPct val="0"/>
              </a:spcAft>
            </a:pPr>
            <a:r>
              <a:rPr lang="en-US" sz="1500" b="1" dirty="0">
                <a:solidFill>
                  <a:srgbClr val="FFFFFF">
                    <a:alpha val="99000"/>
                  </a:srgbClr>
                </a:solidFill>
              </a:rPr>
              <a:t>DIP</a:t>
            </a:r>
          </a:p>
        </p:txBody>
      </p:sp>
      <p:sp>
        <p:nvSpPr>
          <p:cNvPr id="24" name="TextBox 23"/>
          <p:cNvSpPr txBox="1"/>
          <p:nvPr/>
        </p:nvSpPr>
        <p:spPr>
          <a:xfrm>
            <a:off x="2005764" y="2462844"/>
            <a:ext cx="2080698" cy="166199"/>
          </a:xfrm>
          <a:prstGeom prst="rect">
            <a:avLst/>
          </a:prstGeom>
          <a:noFill/>
        </p:spPr>
        <p:txBody>
          <a:bodyPr wrap="none" lIns="0" tIns="0" rIns="0" bIns="0" rtlCol="0">
            <a:spAutoFit/>
          </a:bodyPr>
          <a:lstStyle/>
          <a:p>
            <a:pPr>
              <a:lnSpc>
                <a:spcPct val="90000"/>
              </a:lnSpc>
              <a:spcBef>
                <a:spcPct val="20000"/>
              </a:spcBef>
              <a:buSzPct val="80000"/>
            </a:pPr>
            <a:r>
              <a:rPr lang="en-US" sz="1200" b="1" dirty="0" smtClean="0">
                <a:solidFill>
                  <a:schemeClr val="accent4">
                    <a:alpha val="99000"/>
                  </a:schemeClr>
                </a:solidFill>
              </a:rPr>
              <a:t>Windows Azure Subscription</a:t>
            </a:r>
            <a:endParaRPr lang="en-US" sz="1200" b="1" dirty="0">
              <a:solidFill>
                <a:schemeClr val="accent4">
                  <a:alpha val="99000"/>
                </a:schemeClr>
              </a:solidFill>
            </a:endParaRPr>
          </a:p>
        </p:txBody>
      </p:sp>
      <p:pic>
        <p:nvPicPr>
          <p:cNvPr id="3" name="Picture 2"/>
          <p:cNvPicPr>
            <a:picLocks noChangeAspect="1"/>
          </p:cNvPicPr>
          <p:nvPr/>
        </p:nvPicPr>
        <p:blipFill>
          <a:blip r:embed="rId3"/>
          <a:stretch>
            <a:fillRect/>
          </a:stretch>
        </p:blipFill>
        <p:spPr>
          <a:xfrm>
            <a:off x="4388992" y="5082414"/>
            <a:ext cx="1103017" cy="1007930"/>
          </a:xfrm>
          <a:prstGeom prst="rect">
            <a:avLst/>
          </a:prstGeom>
        </p:spPr>
      </p:pic>
      <p:pic>
        <p:nvPicPr>
          <p:cNvPr id="26" name="Picture 25"/>
          <p:cNvPicPr>
            <a:picLocks noChangeAspect="1"/>
          </p:cNvPicPr>
          <p:nvPr/>
        </p:nvPicPr>
        <p:blipFill>
          <a:blip r:embed="rId3"/>
          <a:stretch>
            <a:fillRect/>
          </a:stretch>
        </p:blipFill>
        <p:spPr>
          <a:xfrm>
            <a:off x="8753014" y="5079087"/>
            <a:ext cx="1103017" cy="1007930"/>
          </a:xfrm>
          <a:prstGeom prst="rect">
            <a:avLst/>
          </a:prstGeom>
        </p:spPr>
      </p:pic>
    </p:spTree>
    <p:extLst>
      <p:ext uri="{BB962C8B-B14F-4D97-AF65-F5344CB8AC3E}">
        <p14:creationId xmlns:p14="http://schemas.microsoft.com/office/powerpoint/2010/main" val="36961804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Agenda</a:t>
            </a:r>
            <a:endParaRPr lang="en-US" dirty="0"/>
          </a:p>
        </p:txBody>
      </p:sp>
      <p:sp>
        <p:nvSpPr>
          <p:cNvPr id="29" name="Text Placeholder 28"/>
          <p:cNvSpPr>
            <a:spLocks noGrp="1"/>
          </p:cNvSpPr>
          <p:nvPr>
            <p:ph type="body" sz="quarter" idx="4294967295"/>
          </p:nvPr>
        </p:nvSpPr>
        <p:spPr>
          <a:xfrm>
            <a:off x="5243513" y="2721125"/>
            <a:ext cx="6945312" cy="1415750"/>
          </a:xfrm>
        </p:spPr>
        <p:txBody>
          <a:bodyPr/>
          <a:lstStyle/>
          <a:p>
            <a:r>
              <a:rPr lang="en-US" sz="4000" dirty="0"/>
              <a:t>Intro and Considerations</a:t>
            </a:r>
          </a:p>
          <a:p>
            <a:r>
              <a:rPr lang="en-US" sz="4000" dirty="0"/>
              <a:t>AD Architecture Options</a:t>
            </a:r>
          </a:p>
        </p:txBody>
      </p:sp>
    </p:spTree>
    <p:extLst>
      <p:ext uri="{BB962C8B-B14F-4D97-AF65-F5344CB8AC3E}">
        <p14:creationId xmlns:p14="http://schemas.microsoft.com/office/powerpoint/2010/main" val="3300743521"/>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 name="Group 255"/>
          <p:cNvGrpSpPr/>
          <p:nvPr/>
        </p:nvGrpSpPr>
        <p:grpSpPr>
          <a:xfrm>
            <a:off x="385730" y="1003496"/>
            <a:ext cx="11301412" cy="5538242"/>
            <a:chOff x="385730" y="1003496"/>
            <a:chExt cx="11301412" cy="5538242"/>
          </a:xfrm>
        </p:grpSpPr>
        <p:sp>
          <p:nvSpPr>
            <p:cNvPr id="257" name="Rectangle 256"/>
            <p:cNvSpPr/>
            <p:nvPr/>
          </p:nvSpPr>
          <p:spPr bwMode="auto">
            <a:xfrm>
              <a:off x="385730" y="1003496"/>
              <a:ext cx="11289309" cy="5412121"/>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258" name="Rectangle 257"/>
            <p:cNvSpPr/>
            <p:nvPr/>
          </p:nvSpPr>
          <p:spPr bwMode="auto">
            <a:xfrm>
              <a:off x="385730" y="6496019"/>
              <a:ext cx="11301412" cy="457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grpSp>
      <p:sp>
        <p:nvSpPr>
          <p:cNvPr id="2" name="Title 1"/>
          <p:cNvSpPr>
            <a:spLocks noGrp="1"/>
          </p:cNvSpPr>
          <p:nvPr>
            <p:ph type="title"/>
          </p:nvPr>
        </p:nvSpPr>
        <p:spPr/>
        <p:txBody>
          <a:bodyPr/>
          <a:lstStyle/>
          <a:p>
            <a:r>
              <a:rPr lang="en-US" sz="5400" dirty="0" smtClean="0"/>
              <a:t>Domain Controller On-Premises</a:t>
            </a:r>
            <a:endParaRPr lang="en-US" sz="5400" dirty="0"/>
          </a:p>
        </p:txBody>
      </p:sp>
      <p:sp>
        <p:nvSpPr>
          <p:cNvPr id="4" name="Rectangle 3"/>
          <p:cNvSpPr/>
          <p:nvPr/>
        </p:nvSpPr>
        <p:spPr bwMode="auto">
          <a:xfrm>
            <a:off x="8535218" y="2273821"/>
            <a:ext cx="2620246" cy="252135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3529" fontAlgn="base">
              <a:lnSpc>
                <a:spcPct val="90000"/>
              </a:lnSpc>
              <a:spcBef>
                <a:spcPct val="0"/>
              </a:spcBef>
              <a:spcAft>
                <a:spcPct val="0"/>
              </a:spcAft>
            </a:pPr>
            <a:r>
              <a:rPr lang="en-US" sz="1600" dirty="0">
                <a:gradFill>
                  <a:gsLst>
                    <a:gs pos="0">
                      <a:srgbClr val="FFFFFF"/>
                    </a:gs>
                    <a:gs pos="100000">
                      <a:srgbClr val="FFFFFF"/>
                    </a:gs>
                  </a:gsLst>
                  <a:lin ang="5400000" scaled="0"/>
                </a:gradFill>
              </a:rPr>
              <a:t>The Virtual Network</a:t>
            </a:r>
          </a:p>
          <a:p>
            <a:pPr algn="ctr" defTabSz="913529" fontAlgn="base">
              <a:lnSpc>
                <a:spcPct val="90000"/>
              </a:lnSpc>
              <a:spcBef>
                <a:spcPct val="0"/>
              </a:spcBef>
              <a:spcAft>
                <a:spcPct val="0"/>
              </a:spcAft>
            </a:pPr>
            <a:r>
              <a:rPr lang="en-US" sz="1600" dirty="0">
                <a:gradFill>
                  <a:gsLst>
                    <a:gs pos="0">
                      <a:srgbClr val="FFFFFF"/>
                    </a:gs>
                    <a:gs pos="100000">
                      <a:srgbClr val="FFFFFF"/>
                    </a:gs>
                  </a:gsLst>
                  <a:lin ang="5400000" scaled="0"/>
                </a:gradFill>
              </a:rPr>
              <a:t>in Windows Azure</a:t>
            </a:r>
          </a:p>
        </p:txBody>
      </p:sp>
      <p:sp>
        <p:nvSpPr>
          <p:cNvPr id="8" name="Freeform 128"/>
          <p:cNvSpPr>
            <a:spLocks noChangeAspect="1"/>
          </p:cNvSpPr>
          <p:nvPr/>
        </p:nvSpPr>
        <p:spPr bwMode="black">
          <a:xfrm>
            <a:off x="4509361" y="2518102"/>
            <a:ext cx="3346261" cy="1848523"/>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accent4"/>
          </a:solidFill>
          <a:ln>
            <a:noFill/>
          </a:ln>
          <a:extLst/>
        </p:spPr>
        <p:txBody>
          <a:bodyPr vert="horz" wrap="square" lIns="91380" tIns="45691" rIns="91380" bIns="45691" numCol="1" anchor="t" anchorCtr="0" compatLnSpc="1">
            <a:prstTxWarp prst="textNoShape">
              <a:avLst/>
            </a:prstTxWarp>
          </a:bodyPr>
          <a:lstStyle/>
          <a:p>
            <a:pPr defTabSz="913793"/>
            <a:endParaRPr lang="en-US" sz="1600" dirty="0">
              <a:solidFill>
                <a:srgbClr val="292929"/>
              </a:solidFill>
            </a:endParaRPr>
          </a:p>
        </p:txBody>
      </p:sp>
      <p:grpSp>
        <p:nvGrpSpPr>
          <p:cNvPr id="123" name="Group 122"/>
          <p:cNvGrpSpPr/>
          <p:nvPr/>
        </p:nvGrpSpPr>
        <p:grpSpPr>
          <a:xfrm>
            <a:off x="8522182" y="2846293"/>
            <a:ext cx="864528" cy="903396"/>
            <a:chOff x="9068431" y="4345563"/>
            <a:chExt cx="965110" cy="1008499"/>
          </a:xfrm>
        </p:grpSpPr>
        <p:grpSp>
          <p:nvGrpSpPr>
            <p:cNvPr id="64" name="Group 63"/>
            <p:cNvGrpSpPr/>
            <p:nvPr/>
          </p:nvGrpSpPr>
          <p:grpSpPr>
            <a:xfrm>
              <a:off x="9068431" y="4345563"/>
              <a:ext cx="965110" cy="1008499"/>
              <a:chOff x="1809804" y="4442923"/>
              <a:chExt cx="965110" cy="1008499"/>
            </a:xfrm>
          </p:grpSpPr>
          <p:pic>
            <p:nvPicPr>
              <p:cNvPr id="65" name="Picture 2"/>
              <p:cNvPicPr>
                <a:picLocks noChangeAspect="1" noChangeArrowheads="1"/>
              </p:cNvPicPr>
              <p:nvPr/>
            </p:nvPicPr>
            <p:blipFill>
              <a:blip r:embed="rId3" cstate="print">
                <a:lum bright="100000" contrast="100000"/>
              </a:blip>
              <a:srcRect/>
              <a:stretch>
                <a:fillRect/>
              </a:stretch>
            </p:blipFill>
            <p:spPr bwMode="auto">
              <a:xfrm>
                <a:off x="1809804" y="4442923"/>
                <a:ext cx="965110" cy="884298"/>
              </a:xfrm>
              <a:prstGeom prst="rect">
                <a:avLst/>
              </a:prstGeom>
              <a:noFill/>
              <a:ln w="9525">
                <a:noFill/>
                <a:miter lim="800000"/>
                <a:headEnd/>
                <a:tailEnd/>
              </a:ln>
              <a:effectLst/>
            </p:spPr>
          </p:pic>
          <p:sp>
            <p:nvSpPr>
              <p:cNvPr id="66" name="Rectangle 65"/>
              <p:cNvSpPr/>
              <p:nvPr/>
            </p:nvSpPr>
            <p:spPr>
              <a:xfrm>
                <a:off x="1857053" y="5178273"/>
                <a:ext cx="802055" cy="273149"/>
              </a:xfrm>
              <a:prstGeom prst="rect">
                <a:avLst/>
              </a:prstGeom>
            </p:spPr>
            <p:txBody>
              <a:bodyPr wrap="none">
                <a:spAutoFit/>
              </a:bodyPr>
              <a:lstStyle/>
              <a:p>
                <a:pPr algn="ctr" defTabSz="913529" fontAlgn="base">
                  <a:lnSpc>
                    <a:spcPct val="90000"/>
                  </a:lnSpc>
                  <a:spcBef>
                    <a:spcPct val="0"/>
                  </a:spcBef>
                  <a:spcAft>
                    <a:spcPct val="0"/>
                  </a:spcAft>
                </a:pPr>
                <a:r>
                  <a:rPr lang="en-US" sz="1100" dirty="0">
                    <a:gradFill>
                      <a:gsLst>
                        <a:gs pos="0">
                          <a:srgbClr val="FFFFFF"/>
                        </a:gs>
                        <a:gs pos="100000">
                          <a:srgbClr val="FFFFFF"/>
                        </a:gs>
                      </a:gsLst>
                      <a:lin ang="5400000" scaled="0"/>
                    </a:gradFill>
                  </a:rPr>
                  <a:t>Gateway</a:t>
                </a:r>
              </a:p>
            </p:txBody>
          </p:sp>
        </p:grpSp>
        <p:sp>
          <p:nvSpPr>
            <p:cNvPr id="68" name="Freeform 92"/>
            <p:cNvSpPr>
              <a:spLocks noEditPoints="1"/>
            </p:cNvSpPr>
            <p:nvPr/>
          </p:nvSpPr>
          <p:spPr bwMode="black">
            <a:xfrm>
              <a:off x="9842233" y="4787711"/>
              <a:ext cx="191307" cy="260655"/>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grpSp>
      <p:grpSp>
        <p:nvGrpSpPr>
          <p:cNvPr id="69" name="Group 68"/>
          <p:cNvGrpSpPr/>
          <p:nvPr/>
        </p:nvGrpSpPr>
        <p:grpSpPr>
          <a:xfrm>
            <a:off x="6311999" y="4468253"/>
            <a:ext cx="385590" cy="969111"/>
            <a:chOff x="4159000" y="1676776"/>
            <a:chExt cx="510347" cy="1282665"/>
          </a:xfrm>
        </p:grpSpPr>
        <p:sp>
          <p:nvSpPr>
            <p:cNvPr id="71" name="Freeform 27"/>
            <p:cNvSpPr>
              <a:spLocks noChangeAspect="1" noEditPoints="1"/>
            </p:cNvSpPr>
            <p:nvPr/>
          </p:nvSpPr>
          <p:spPr bwMode="black">
            <a:xfrm>
              <a:off x="4159000" y="1676776"/>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accent2"/>
            </a:solidFill>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sp>
          <p:nvSpPr>
            <p:cNvPr id="72" name="Freeform 27"/>
            <p:cNvSpPr>
              <a:spLocks noChangeAspect="1" noEditPoints="1"/>
            </p:cNvSpPr>
            <p:nvPr/>
          </p:nvSpPr>
          <p:spPr bwMode="black">
            <a:xfrm>
              <a:off x="4159000" y="2153732"/>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accent2"/>
            </a:solidFill>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sp>
          <p:nvSpPr>
            <p:cNvPr id="73" name="Freeform 27"/>
            <p:cNvSpPr>
              <a:spLocks noChangeAspect="1" noEditPoints="1"/>
            </p:cNvSpPr>
            <p:nvPr/>
          </p:nvSpPr>
          <p:spPr bwMode="black">
            <a:xfrm>
              <a:off x="4159000" y="2630689"/>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accent2"/>
            </a:solidFill>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grpSp>
      <p:grpSp>
        <p:nvGrpSpPr>
          <p:cNvPr id="140" name="Group 139"/>
          <p:cNvGrpSpPr/>
          <p:nvPr/>
        </p:nvGrpSpPr>
        <p:grpSpPr>
          <a:xfrm>
            <a:off x="6726565" y="4574754"/>
            <a:ext cx="885293" cy="738433"/>
            <a:chOff x="8184640" y="5569527"/>
            <a:chExt cx="988291" cy="824345"/>
          </a:xfrm>
        </p:grpSpPr>
        <p:cxnSp>
          <p:nvCxnSpPr>
            <p:cNvPr id="75" name="Straight Arrow Connector 74"/>
            <p:cNvCxnSpPr/>
            <p:nvPr/>
          </p:nvCxnSpPr>
          <p:spPr>
            <a:xfrm>
              <a:off x="8184640" y="5569527"/>
              <a:ext cx="988291" cy="123159"/>
            </a:xfrm>
            <a:prstGeom prst="straightConnector1">
              <a:avLst/>
            </a:prstGeom>
            <a:ln w="19050">
              <a:solidFill>
                <a:schemeClr val="tx2"/>
              </a:solidFill>
              <a:headEnd type="none" w="med" len="sm"/>
              <a:tailEnd type="none"/>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flipV="1">
              <a:off x="8184640" y="5692688"/>
              <a:ext cx="988291" cy="298897"/>
            </a:xfrm>
            <a:prstGeom prst="straightConnector1">
              <a:avLst/>
            </a:prstGeom>
            <a:ln w="19050">
              <a:solidFill>
                <a:schemeClr val="tx2"/>
              </a:solidFill>
              <a:headEnd type="none" w="med" len="sm"/>
              <a:tailEnd type="none"/>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flipV="1">
              <a:off x="8184640" y="5692688"/>
              <a:ext cx="988291" cy="701184"/>
            </a:xfrm>
            <a:prstGeom prst="straightConnector1">
              <a:avLst/>
            </a:prstGeom>
            <a:ln w="19050">
              <a:solidFill>
                <a:schemeClr val="tx2"/>
              </a:solidFill>
              <a:headEnd type="none" w="med" len="sm"/>
              <a:tailEnd type="none"/>
            </a:ln>
          </p:spPr>
          <p:style>
            <a:lnRef idx="1">
              <a:schemeClr val="accent1"/>
            </a:lnRef>
            <a:fillRef idx="0">
              <a:schemeClr val="accent1"/>
            </a:fillRef>
            <a:effectRef idx="0">
              <a:schemeClr val="accent1"/>
            </a:effectRef>
            <a:fontRef idx="minor">
              <a:schemeClr val="tx1"/>
            </a:fontRef>
          </p:style>
        </p:cxnSp>
      </p:grpSp>
      <p:sp>
        <p:nvSpPr>
          <p:cNvPr id="150" name="Rectangle 149"/>
          <p:cNvSpPr/>
          <p:nvPr/>
        </p:nvSpPr>
        <p:spPr>
          <a:xfrm>
            <a:off x="10115405" y="4531484"/>
            <a:ext cx="918721" cy="244624"/>
          </a:xfrm>
          <a:prstGeom prst="rect">
            <a:avLst/>
          </a:prstGeom>
        </p:spPr>
        <p:txBody>
          <a:bodyPr wrap="none" lIns="91380" tIns="45691" rIns="91380" bIns="45691">
            <a:spAutoFit/>
          </a:bodyPr>
          <a:lstStyle/>
          <a:p>
            <a:pPr algn="ctr" defTabSz="913529" fontAlgn="base">
              <a:lnSpc>
                <a:spcPct val="90000"/>
              </a:lnSpc>
              <a:spcBef>
                <a:spcPct val="0"/>
              </a:spcBef>
              <a:spcAft>
                <a:spcPct val="0"/>
              </a:spcAft>
            </a:pPr>
            <a:r>
              <a:rPr lang="en-US" sz="1100" dirty="0">
                <a:gradFill>
                  <a:gsLst>
                    <a:gs pos="0">
                      <a:srgbClr val="FFFFFF"/>
                    </a:gs>
                    <a:gs pos="100000">
                      <a:srgbClr val="FFFFFF"/>
                    </a:gs>
                  </a:gsLst>
                  <a:lin ang="5400000" scaled="0"/>
                </a:gradFill>
              </a:rPr>
              <a:t>SQL Servers</a:t>
            </a:r>
          </a:p>
        </p:txBody>
      </p:sp>
      <p:sp>
        <p:nvSpPr>
          <p:cNvPr id="151" name="Rectangle 150"/>
          <p:cNvSpPr/>
          <p:nvPr/>
        </p:nvSpPr>
        <p:spPr>
          <a:xfrm>
            <a:off x="9020860" y="4505249"/>
            <a:ext cx="820937" cy="244624"/>
          </a:xfrm>
          <a:prstGeom prst="rect">
            <a:avLst/>
          </a:prstGeom>
        </p:spPr>
        <p:txBody>
          <a:bodyPr wrap="none" lIns="91380" tIns="45691" rIns="91380" bIns="45691">
            <a:spAutoFit/>
          </a:bodyPr>
          <a:lstStyle/>
          <a:p>
            <a:pPr algn="ctr" defTabSz="913529" fontAlgn="base">
              <a:lnSpc>
                <a:spcPct val="90000"/>
              </a:lnSpc>
              <a:spcBef>
                <a:spcPct val="0"/>
              </a:spcBef>
              <a:spcAft>
                <a:spcPct val="0"/>
              </a:spcAft>
            </a:pPr>
            <a:r>
              <a:rPr lang="en-US" sz="1100" dirty="0">
                <a:gradFill>
                  <a:gsLst>
                    <a:gs pos="0">
                      <a:srgbClr val="FFFFFF"/>
                    </a:gs>
                    <a:gs pos="100000">
                      <a:srgbClr val="FFFFFF"/>
                    </a:gs>
                  </a:gsLst>
                  <a:lin ang="5400000" scaled="0"/>
                </a:gradFill>
              </a:rPr>
              <a:t>IIS Servers</a:t>
            </a:r>
          </a:p>
        </p:txBody>
      </p:sp>
      <p:sp>
        <p:nvSpPr>
          <p:cNvPr id="229" name="Rectangle 228"/>
          <p:cNvSpPr/>
          <p:nvPr/>
        </p:nvSpPr>
        <p:spPr>
          <a:xfrm>
            <a:off x="5428633" y="3176495"/>
            <a:ext cx="1852182" cy="258474"/>
          </a:xfrm>
          <a:prstGeom prst="rect">
            <a:avLst/>
          </a:prstGeom>
        </p:spPr>
        <p:txBody>
          <a:bodyPr wrap="none" lIns="91380" tIns="45691" rIns="91380" bIns="45691">
            <a:spAutoFit/>
          </a:bodyPr>
          <a:lstStyle/>
          <a:p>
            <a:pPr algn="ctr" defTabSz="913529" fontAlgn="base">
              <a:lnSpc>
                <a:spcPct val="90000"/>
              </a:lnSpc>
              <a:spcBef>
                <a:spcPct val="0"/>
              </a:spcBef>
              <a:spcAft>
                <a:spcPct val="0"/>
              </a:spcAft>
            </a:pPr>
            <a:r>
              <a:rPr lang="en-US" sz="1200" b="1" dirty="0">
                <a:solidFill>
                  <a:schemeClr val="bg2">
                    <a:lumMod val="25000"/>
                    <a:alpha val="99000"/>
                  </a:schemeClr>
                </a:solidFill>
              </a:rPr>
              <a:t>Site to Site VPN Tunnel</a:t>
            </a:r>
          </a:p>
        </p:txBody>
      </p:sp>
      <p:cxnSp>
        <p:nvCxnSpPr>
          <p:cNvPr id="11" name="Elbow Connector 10"/>
          <p:cNvCxnSpPr/>
          <p:nvPr/>
        </p:nvCxnSpPr>
        <p:spPr>
          <a:xfrm rot="16200000" flipV="1">
            <a:off x="5830058" y="421379"/>
            <a:ext cx="429225" cy="6684077"/>
          </a:xfrm>
          <a:prstGeom prst="bentConnector2">
            <a:avLst/>
          </a:prstGeom>
          <a:ln w="25400">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30" name="Rectangle 229"/>
          <p:cNvSpPr/>
          <p:nvPr/>
        </p:nvSpPr>
        <p:spPr>
          <a:xfrm>
            <a:off x="5372188" y="3602736"/>
            <a:ext cx="1806399" cy="590872"/>
          </a:xfrm>
          <a:prstGeom prst="rect">
            <a:avLst/>
          </a:prstGeom>
        </p:spPr>
        <p:txBody>
          <a:bodyPr wrap="none" lIns="91380" tIns="45691" rIns="91380" bIns="45691">
            <a:spAutoFit/>
          </a:bodyPr>
          <a:lstStyle/>
          <a:p>
            <a:pPr algn="ctr" defTabSz="913529" fontAlgn="base">
              <a:lnSpc>
                <a:spcPct val="90000"/>
              </a:lnSpc>
              <a:spcBef>
                <a:spcPct val="0"/>
              </a:spcBef>
              <a:spcAft>
                <a:spcPct val="0"/>
              </a:spcAft>
            </a:pPr>
            <a:r>
              <a:rPr lang="en-US" sz="1200" dirty="0">
                <a:solidFill>
                  <a:schemeClr val="bg1">
                    <a:alpha val="99000"/>
                  </a:schemeClr>
                </a:solidFill>
              </a:rPr>
              <a:t>AD Authentication</a:t>
            </a:r>
          </a:p>
          <a:p>
            <a:pPr algn="ctr" defTabSz="913529" fontAlgn="base">
              <a:lnSpc>
                <a:spcPct val="90000"/>
              </a:lnSpc>
              <a:spcBef>
                <a:spcPct val="0"/>
              </a:spcBef>
              <a:spcAft>
                <a:spcPct val="0"/>
              </a:spcAft>
            </a:pPr>
            <a:r>
              <a:rPr lang="en-US" sz="1200" dirty="0">
                <a:solidFill>
                  <a:schemeClr val="bg1">
                    <a:alpha val="99000"/>
                  </a:schemeClr>
                </a:solidFill>
              </a:rPr>
              <a:t>+</a:t>
            </a:r>
          </a:p>
          <a:p>
            <a:pPr algn="ctr" defTabSz="913529" fontAlgn="base">
              <a:lnSpc>
                <a:spcPct val="90000"/>
              </a:lnSpc>
              <a:spcBef>
                <a:spcPct val="0"/>
              </a:spcBef>
              <a:spcAft>
                <a:spcPct val="0"/>
              </a:spcAft>
            </a:pPr>
            <a:r>
              <a:rPr lang="en-US" sz="1200" dirty="0">
                <a:solidFill>
                  <a:schemeClr val="bg1">
                    <a:alpha val="99000"/>
                  </a:schemeClr>
                </a:solidFill>
              </a:rPr>
              <a:t> On-Premises Resources</a:t>
            </a:r>
          </a:p>
        </p:txBody>
      </p:sp>
      <p:cxnSp>
        <p:nvCxnSpPr>
          <p:cNvPr id="231" name="Elbow Connector 230"/>
          <p:cNvCxnSpPr/>
          <p:nvPr/>
        </p:nvCxnSpPr>
        <p:spPr>
          <a:xfrm rot="16200000" flipV="1">
            <a:off x="9393273" y="2864466"/>
            <a:ext cx="420131" cy="1791290"/>
          </a:xfrm>
          <a:prstGeom prst="bentConnector2">
            <a:avLst/>
          </a:prstGeom>
          <a:ln w="254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37" name="Rectangle 236"/>
          <p:cNvSpPr/>
          <p:nvPr/>
        </p:nvSpPr>
        <p:spPr bwMode="auto">
          <a:xfrm>
            <a:off x="754749" y="1697036"/>
            <a:ext cx="10495941" cy="4057416"/>
          </a:xfrm>
          <a:prstGeom prst="rect">
            <a:avLst/>
          </a:prstGeom>
          <a:noFill/>
          <a:ln w="15875">
            <a:solidFill>
              <a:schemeClr val="accent4"/>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6" tIns="45689" rIns="91376" bIns="45689" numCol="1" rtlCol="0" anchor="ctr" anchorCtr="0" compatLnSpc="1">
            <a:prstTxWarp prst="textNoShape">
              <a:avLst/>
            </a:prstTxWarp>
          </a:bodyPr>
          <a:lstStyle/>
          <a:p>
            <a:pPr algn="ctr" defTabSz="91352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38" name="Rectangle 237"/>
          <p:cNvSpPr/>
          <p:nvPr/>
        </p:nvSpPr>
        <p:spPr>
          <a:xfrm>
            <a:off x="5163944" y="1772509"/>
            <a:ext cx="2165857" cy="244624"/>
          </a:xfrm>
          <a:prstGeom prst="rect">
            <a:avLst/>
          </a:prstGeom>
        </p:spPr>
        <p:txBody>
          <a:bodyPr wrap="none" lIns="91380" tIns="45691" rIns="91380" bIns="45691">
            <a:spAutoFit/>
          </a:bodyPr>
          <a:lstStyle/>
          <a:p>
            <a:pPr algn="ctr" defTabSz="913529" fontAlgn="base">
              <a:lnSpc>
                <a:spcPct val="90000"/>
              </a:lnSpc>
              <a:spcBef>
                <a:spcPct val="0"/>
              </a:spcBef>
              <a:spcAft>
                <a:spcPct val="0"/>
              </a:spcAft>
            </a:pPr>
            <a:r>
              <a:rPr lang="en-US" sz="1100" b="1" dirty="0"/>
              <a:t>Contoso.com Active Directory</a:t>
            </a:r>
          </a:p>
        </p:txBody>
      </p:sp>
      <p:grpSp>
        <p:nvGrpSpPr>
          <p:cNvPr id="141" name="Group 140"/>
          <p:cNvGrpSpPr/>
          <p:nvPr/>
        </p:nvGrpSpPr>
        <p:grpSpPr>
          <a:xfrm>
            <a:off x="754750" y="1697020"/>
            <a:ext cx="4076301" cy="4057432"/>
            <a:chOff x="382773" y="1562987"/>
            <a:chExt cx="4550553" cy="4529489"/>
          </a:xfrm>
        </p:grpSpPr>
        <p:grpSp>
          <p:nvGrpSpPr>
            <p:cNvPr id="142" name="Group 141"/>
            <p:cNvGrpSpPr/>
            <p:nvPr/>
          </p:nvGrpSpPr>
          <p:grpSpPr>
            <a:xfrm>
              <a:off x="591318" y="1865904"/>
              <a:ext cx="3465948" cy="3465951"/>
              <a:chOff x="897789" y="1992744"/>
              <a:chExt cx="3465948" cy="3465948"/>
            </a:xfrm>
          </p:grpSpPr>
          <p:sp>
            <p:nvSpPr>
              <p:cNvPr id="175" name="Rectangle 174"/>
              <p:cNvSpPr/>
              <p:nvPr/>
            </p:nvSpPr>
            <p:spPr bwMode="auto">
              <a:xfrm>
                <a:off x="897789" y="1992744"/>
                <a:ext cx="3465948" cy="346594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3529" fontAlgn="base">
                  <a:lnSpc>
                    <a:spcPct val="90000"/>
                  </a:lnSpc>
                  <a:spcBef>
                    <a:spcPct val="0"/>
                  </a:spcBef>
                  <a:spcAft>
                    <a:spcPct val="0"/>
                  </a:spcAft>
                </a:pPr>
                <a:r>
                  <a:rPr lang="en-US" sz="2000" dirty="0">
                    <a:gradFill>
                      <a:gsLst>
                        <a:gs pos="0">
                          <a:srgbClr val="FFFFFF"/>
                        </a:gs>
                        <a:gs pos="100000">
                          <a:srgbClr val="FFFFFF"/>
                        </a:gs>
                      </a:gsLst>
                      <a:lin ang="5400000" scaled="0"/>
                    </a:gradFill>
                  </a:rPr>
                  <a:t>Contoso Corp Network</a:t>
                </a:r>
              </a:p>
            </p:txBody>
          </p:sp>
          <p:pic>
            <p:nvPicPr>
              <p:cNvPr id="176" name="Picture 2"/>
              <p:cNvPicPr>
                <a:picLocks noChangeAspect="1" noChangeArrowheads="1"/>
              </p:cNvPicPr>
              <p:nvPr/>
            </p:nvPicPr>
            <p:blipFill>
              <a:blip r:embed="rId3" cstate="print">
                <a:lum bright="100000" contrast="100000"/>
              </a:blip>
              <a:srcRect/>
              <a:stretch>
                <a:fillRect/>
              </a:stretch>
            </p:blipFill>
            <p:spPr bwMode="auto">
              <a:xfrm>
                <a:off x="3298179" y="4442923"/>
                <a:ext cx="965110" cy="884298"/>
              </a:xfrm>
              <a:prstGeom prst="rect">
                <a:avLst/>
              </a:prstGeom>
              <a:noFill/>
              <a:ln w="9525">
                <a:noFill/>
                <a:miter lim="800000"/>
                <a:headEnd/>
                <a:tailEnd/>
              </a:ln>
              <a:effectLst/>
            </p:spPr>
          </p:pic>
          <p:grpSp>
            <p:nvGrpSpPr>
              <p:cNvPr id="177" name="Group 176"/>
              <p:cNvGrpSpPr/>
              <p:nvPr/>
            </p:nvGrpSpPr>
            <p:grpSpPr>
              <a:xfrm>
                <a:off x="2717713" y="2401459"/>
                <a:ext cx="869945" cy="629380"/>
                <a:chOff x="2870782" y="2512291"/>
                <a:chExt cx="791194" cy="572406"/>
              </a:xfrm>
            </p:grpSpPr>
            <p:pic>
              <p:nvPicPr>
                <p:cNvPr id="254" name="Picture 2"/>
                <p:cNvPicPr>
                  <a:picLocks noChangeAspect="1" noChangeArrowheads="1"/>
                </p:cNvPicPr>
                <p:nvPr/>
              </p:nvPicPr>
              <p:blipFill rotWithShape="1">
                <a:blip r:embed="rId3" cstate="print">
                  <a:lum bright="100000" contrast="100000"/>
                </a:blip>
                <a:srcRect l="9422" t="9591" r="8195" b="13220"/>
                <a:stretch/>
              </p:blipFill>
              <p:spPr bwMode="auto">
                <a:xfrm>
                  <a:off x="2870782" y="2512291"/>
                  <a:ext cx="666746" cy="572406"/>
                </a:xfrm>
                <a:prstGeom prst="rect">
                  <a:avLst/>
                </a:prstGeom>
                <a:noFill/>
                <a:ln w="9525">
                  <a:noFill/>
                  <a:miter lim="800000"/>
                  <a:headEnd/>
                  <a:tailEnd/>
                </a:ln>
                <a:effectLst/>
              </p:spPr>
            </p:pic>
            <p:sp>
              <p:nvSpPr>
                <p:cNvPr id="255" name="Freeform 6"/>
                <p:cNvSpPr>
                  <a:spLocks noChangeAspect="1" noEditPoints="1"/>
                </p:cNvSpPr>
                <p:nvPr/>
              </p:nvSpPr>
              <p:spPr bwMode="black">
                <a:xfrm>
                  <a:off x="3363172" y="2782146"/>
                  <a:ext cx="298804" cy="302551"/>
                </a:xfrm>
                <a:custGeom>
                  <a:avLst/>
                  <a:gdLst>
                    <a:gd name="T0" fmla="*/ 84 w 84"/>
                    <a:gd name="T1" fmla="*/ 43 h 85"/>
                    <a:gd name="T2" fmla="*/ 0 w 84"/>
                    <a:gd name="T3" fmla="*/ 43 h 85"/>
                    <a:gd name="T4" fmla="*/ 76 w 84"/>
                    <a:gd name="T5" fmla="*/ 27 h 85"/>
                    <a:gd name="T6" fmla="*/ 65 w 84"/>
                    <a:gd name="T7" fmla="*/ 40 h 85"/>
                    <a:gd name="T8" fmla="*/ 76 w 84"/>
                    <a:gd name="T9" fmla="*/ 27 h 85"/>
                    <a:gd name="T10" fmla="*/ 45 w 84"/>
                    <a:gd name="T11" fmla="*/ 27 h 85"/>
                    <a:gd name="T12" fmla="*/ 62 w 84"/>
                    <a:gd name="T13" fmla="*/ 40 h 85"/>
                    <a:gd name="T14" fmla="*/ 40 w 84"/>
                    <a:gd name="T15" fmla="*/ 27 h 85"/>
                    <a:gd name="T16" fmla="*/ 21 w 84"/>
                    <a:gd name="T17" fmla="*/ 40 h 85"/>
                    <a:gd name="T18" fmla="*/ 40 w 84"/>
                    <a:gd name="T19" fmla="*/ 27 h 85"/>
                    <a:gd name="T20" fmla="*/ 8 w 84"/>
                    <a:gd name="T21" fmla="*/ 27 h 85"/>
                    <a:gd name="T22" fmla="*/ 19 w 84"/>
                    <a:gd name="T23" fmla="*/ 40 h 85"/>
                    <a:gd name="T24" fmla="*/ 10 w 84"/>
                    <a:gd name="T25" fmla="*/ 21 h 85"/>
                    <a:gd name="T26" fmla="*/ 30 w 84"/>
                    <a:gd name="T27" fmla="*/ 6 h 85"/>
                    <a:gd name="T28" fmla="*/ 25 w 84"/>
                    <a:gd name="T29" fmla="*/ 21 h 85"/>
                    <a:gd name="T30" fmla="*/ 40 w 84"/>
                    <a:gd name="T31" fmla="*/ 4 h 85"/>
                    <a:gd name="T32" fmla="*/ 45 w 84"/>
                    <a:gd name="T33" fmla="*/ 21 h 85"/>
                    <a:gd name="T34" fmla="*/ 45 w 84"/>
                    <a:gd name="T35" fmla="*/ 5 h 85"/>
                    <a:gd name="T36" fmla="*/ 62 w 84"/>
                    <a:gd name="T37" fmla="*/ 21 h 85"/>
                    <a:gd name="T38" fmla="*/ 54 w 84"/>
                    <a:gd name="T39" fmla="*/ 6 h 85"/>
                    <a:gd name="T40" fmla="*/ 80 w 84"/>
                    <a:gd name="T41" fmla="*/ 45 h 85"/>
                    <a:gd name="T42" fmla="*/ 63 w 84"/>
                    <a:gd name="T43" fmla="*/ 59 h 85"/>
                    <a:gd name="T44" fmla="*/ 80 w 84"/>
                    <a:gd name="T45" fmla="*/ 45 h 85"/>
                    <a:gd name="T46" fmla="*/ 45 w 84"/>
                    <a:gd name="T47" fmla="*/ 45 h 85"/>
                    <a:gd name="T48" fmla="*/ 61 w 84"/>
                    <a:gd name="T49" fmla="*/ 59 h 85"/>
                    <a:gd name="T50" fmla="*/ 40 w 84"/>
                    <a:gd name="T51" fmla="*/ 45 h 85"/>
                    <a:gd name="T52" fmla="*/ 23 w 84"/>
                    <a:gd name="T53" fmla="*/ 59 h 85"/>
                    <a:gd name="T54" fmla="*/ 40 w 84"/>
                    <a:gd name="T55" fmla="*/ 45 h 85"/>
                    <a:gd name="T56" fmla="*/ 4 w 84"/>
                    <a:gd name="T57" fmla="*/ 45 h 85"/>
                    <a:gd name="T58" fmla="*/ 21 w 84"/>
                    <a:gd name="T59" fmla="*/ 59 h 85"/>
                    <a:gd name="T60" fmla="*/ 45 w 84"/>
                    <a:gd name="T61" fmla="*/ 64 h 85"/>
                    <a:gd name="T62" fmla="*/ 59 w 84"/>
                    <a:gd name="T63" fmla="*/ 64 h 85"/>
                    <a:gd name="T64" fmla="*/ 40 w 84"/>
                    <a:gd name="T65" fmla="*/ 81 h 85"/>
                    <a:gd name="T66" fmla="*/ 25 w 84"/>
                    <a:gd name="T67" fmla="*/ 64 h 85"/>
                    <a:gd name="T68" fmla="*/ 73 w 84"/>
                    <a:gd name="T69" fmla="*/ 64 h 85"/>
                    <a:gd name="T70" fmla="*/ 54 w 84"/>
                    <a:gd name="T71" fmla="*/ 79 h 85"/>
                    <a:gd name="T72" fmla="*/ 22 w 84"/>
                    <a:gd name="T73" fmla="*/ 64 h 85"/>
                    <a:gd name="T74" fmla="*/ 30 w 84"/>
                    <a:gd name="T75" fmla="*/ 7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5">
                      <a:moveTo>
                        <a:pt x="42" y="0"/>
                      </a:moveTo>
                      <a:cubicBezTo>
                        <a:pt x="65" y="0"/>
                        <a:pt x="84" y="19"/>
                        <a:pt x="84" y="43"/>
                      </a:cubicBezTo>
                      <a:cubicBezTo>
                        <a:pt x="84" y="66"/>
                        <a:pt x="65" y="85"/>
                        <a:pt x="42" y="85"/>
                      </a:cubicBezTo>
                      <a:cubicBezTo>
                        <a:pt x="19" y="85"/>
                        <a:pt x="0" y="66"/>
                        <a:pt x="0" y="43"/>
                      </a:cubicBezTo>
                      <a:cubicBezTo>
                        <a:pt x="0" y="19"/>
                        <a:pt x="19" y="0"/>
                        <a:pt x="42" y="0"/>
                      </a:cubicBezTo>
                      <a:close/>
                      <a:moveTo>
                        <a:pt x="76" y="27"/>
                      </a:moveTo>
                      <a:cubicBezTo>
                        <a:pt x="63" y="27"/>
                        <a:pt x="63" y="27"/>
                        <a:pt x="63" y="27"/>
                      </a:cubicBezTo>
                      <a:cubicBezTo>
                        <a:pt x="64" y="31"/>
                        <a:pt x="65" y="35"/>
                        <a:pt x="65" y="40"/>
                      </a:cubicBezTo>
                      <a:cubicBezTo>
                        <a:pt x="80" y="40"/>
                        <a:pt x="80" y="40"/>
                        <a:pt x="80" y="40"/>
                      </a:cubicBezTo>
                      <a:cubicBezTo>
                        <a:pt x="79" y="35"/>
                        <a:pt x="78" y="31"/>
                        <a:pt x="76" y="27"/>
                      </a:cubicBezTo>
                      <a:close/>
                      <a:moveTo>
                        <a:pt x="61" y="27"/>
                      </a:moveTo>
                      <a:cubicBezTo>
                        <a:pt x="45" y="27"/>
                        <a:pt x="45" y="27"/>
                        <a:pt x="45" y="27"/>
                      </a:cubicBezTo>
                      <a:cubicBezTo>
                        <a:pt x="45" y="40"/>
                        <a:pt x="45" y="40"/>
                        <a:pt x="45" y="40"/>
                      </a:cubicBezTo>
                      <a:cubicBezTo>
                        <a:pt x="62" y="40"/>
                        <a:pt x="62" y="40"/>
                        <a:pt x="62" y="40"/>
                      </a:cubicBezTo>
                      <a:cubicBezTo>
                        <a:pt x="62" y="35"/>
                        <a:pt x="62" y="31"/>
                        <a:pt x="61" y="27"/>
                      </a:cubicBezTo>
                      <a:close/>
                      <a:moveTo>
                        <a:pt x="40" y="27"/>
                      </a:moveTo>
                      <a:cubicBezTo>
                        <a:pt x="23" y="27"/>
                        <a:pt x="23" y="27"/>
                        <a:pt x="23" y="27"/>
                      </a:cubicBezTo>
                      <a:cubicBezTo>
                        <a:pt x="22" y="31"/>
                        <a:pt x="22" y="35"/>
                        <a:pt x="21" y="40"/>
                      </a:cubicBezTo>
                      <a:cubicBezTo>
                        <a:pt x="40" y="40"/>
                        <a:pt x="40" y="40"/>
                        <a:pt x="40" y="40"/>
                      </a:cubicBezTo>
                      <a:cubicBezTo>
                        <a:pt x="40" y="27"/>
                        <a:pt x="40" y="27"/>
                        <a:pt x="40" y="27"/>
                      </a:cubicBezTo>
                      <a:close/>
                      <a:moveTo>
                        <a:pt x="21" y="27"/>
                      </a:moveTo>
                      <a:cubicBezTo>
                        <a:pt x="8" y="27"/>
                        <a:pt x="8" y="27"/>
                        <a:pt x="8" y="27"/>
                      </a:cubicBezTo>
                      <a:cubicBezTo>
                        <a:pt x="6" y="31"/>
                        <a:pt x="5" y="35"/>
                        <a:pt x="4" y="40"/>
                      </a:cubicBezTo>
                      <a:cubicBezTo>
                        <a:pt x="19" y="40"/>
                        <a:pt x="19" y="40"/>
                        <a:pt x="19" y="40"/>
                      </a:cubicBezTo>
                      <a:cubicBezTo>
                        <a:pt x="19" y="35"/>
                        <a:pt x="20" y="31"/>
                        <a:pt x="21" y="27"/>
                      </a:cubicBezTo>
                      <a:close/>
                      <a:moveTo>
                        <a:pt x="10" y="21"/>
                      </a:moveTo>
                      <a:cubicBezTo>
                        <a:pt x="22" y="21"/>
                        <a:pt x="22" y="21"/>
                        <a:pt x="22" y="21"/>
                      </a:cubicBezTo>
                      <a:cubicBezTo>
                        <a:pt x="24" y="15"/>
                        <a:pt x="27" y="10"/>
                        <a:pt x="30" y="6"/>
                      </a:cubicBezTo>
                      <a:cubicBezTo>
                        <a:pt x="22" y="9"/>
                        <a:pt x="15" y="14"/>
                        <a:pt x="10" y="21"/>
                      </a:cubicBezTo>
                      <a:close/>
                      <a:moveTo>
                        <a:pt x="25" y="21"/>
                      </a:moveTo>
                      <a:cubicBezTo>
                        <a:pt x="40" y="21"/>
                        <a:pt x="40" y="21"/>
                        <a:pt x="40" y="21"/>
                      </a:cubicBezTo>
                      <a:cubicBezTo>
                        <a:pt x="40" y="4"/>
                        <a:pt x="40" y="4"/>
                        <a:pt x="40" y="4"/>
                      </a:cubicBezTo>
                      <a:cubicBezTo>
                        <a:pt x="33" y="6"/>
                        <a:pt x="28" y="12"/>
                        <a:pt x="25" y="21"/>
                      </a:cubicBezTo>
                      <a:close/>
                      <a:moveTo>
                        <a:pt x="45" y="21"/>
                      </a:moveTo>
                      <a:cubicBezTo>
                        <a:pt x="59" y="21"/>
                        <a:pt x="59" y="21"/>
                        <a:pt x="59" y="21"/>
                      </a:cubicBezTo>
                      <a:cubicBezTo>
                        <a:pt x="56" y="12"/>
                        <a:pt x="51" y="6"/>
                        <a:pt x="45" y="5"/>
                      </a:cubicBezTo>
                      <a:cubicBezTo>
                        <a:pt x="45" y="21"/>
                        <a:pt x="45" y="21"/>
                        <a:pt x="45" y="21"/>
                      </a:cubicBezTo>
                      <a:close/>
                      <a:moveTo>
                        <a:pt x="62" y="21"/>
                      </a:moveTo>
                      <a:cubicBezTo>
                        <a:pt x="73" y="21"/>
                        <a:pt x="73" y="21"/>
                        <a:pt x="73" y="21"/>
                      </a:cubicBezTo>
                      <a:cubicBezTo>
                        <a:pt x="69" y="14"/>
                        <a:pt x="62" y="9"/>
                        <a:pt x="54" y="6"/>
                      </a:cubicBezTo>
                      <a:cubicBezTo>
                        <a:pt x="57" y="10"/>
                        <a:pt x="60" y="15"/>
                        <a:pt x="62" y="21"/>
                      </a:cubicBezTo>
                      <a:close/>
                      <a:moveTo>
                        <a:pt x="80" y="45"/>
                      </a:moveTo>
                      <a:cubicBezTo>
                        <a:pt x="65" y="45"/>
                        <a:pt x="65" y="45"/>
                        <a:pt x="65" y="45"/>
                      </a:cubicBezTo>
                      <a:cubicBezTo>
                        <a:pt x="65" y="50"/>
                        <a:pt x="64" y="54"/>
                        <a:pt x="63" y="59"/>
                      </a:cubicBezTo>
                      <a:cubicBezTo>
                        <a:pt x="76" y="59"/>
                        <a:pt x="76" y="59"/>
                        <a:pt x="76" y="59"/>
                      </a:cubicBezTo>
                      <a:cubicBezTo>
                        <a:pt x="78" y="54"/>
                        <a:pt x="79" y="50"/>
                        <a:pt x="80" y="45"/>
                      </a:cubicBezTo>
                      <a:close/>
                      <a:moveTo>
                        <a:pt x="62" y="45"/>
                      </a:moveTo>
                      <a:cubicBezTo>
                        <a:pt x="45" y="45"/>
                        <a:pt x="45" y="45"/>
                        <a:pt x="45" y="45"/>
                      </a:cubicBezTo>
                      <a:cubicBezTo>
                        <a:pt x="45" y="59"/>
                        <a:pt x="45" y="59"/>
                        <a:pt x="45" y="59"/>
                      </a:cubicBezTo>
                      <a:cubicBezTo>
                        <a:pt x="61" y="59"/>
                        <a:pt x="61" y="59"/>
                        <a:pt x="61" y="59"/>
                      </a:cubicBezTo>
                      <a:cubicBezTo>
                        <a:pt x="62" y="54"/>
                        <a:pt x="62" y="50"/>
                        <a:pt x="62" y="45"/>
                      </a:cubicBezTo>
                      <a:close/>
                      <a:moveTo>
                        <a:pt x="40" y="45"/>
                      </a:moveTo>
                      <a:cubicBezTo>
                        <a:pt x="21" y="45"/>
                        <a:pt x="21" y="45"/>
                        <a:pt x="21" y="45"/>
                      </a:cubicBezTo>
                      <a:cubicBezTo>
                        <a:pt x="22" y="50"/>
                        <a:pt x="22" y="54"/>
                        <a:pt x="23" y="59"/>
                      </a:cubicBezTo>
                      <a:cubicBezTo>
                        <a:pt x="40" y="59"/>
                        <a:pt x="40" y="59"/>
                        <a:pt x="40" y="59"/>
                      </a:cubicBezTo>
                      <a:cubicBezTo>
                        <a:pt x="40" y="45"/>
                        <a:pt x="40" y="45"/>
                        <a:pt x="40" y="45"/>
                      </a:cubicBezTo>
                      <a:close/>
                      <a:moveTo>
                        <a:pt x="19" y="45"/>
                      </a:moveTo>
                      <a:cubicBezTo>
                        <a:pt x="4" y="45"/>
                        <a:pt x="4" y="45"/>
                        <a:pt x="4" y="45"/>
                      </a:cubicBezTo>
                      <a:cubicBezTo>
                        <a:pt x="5" y="50"/>
                        <a:pt x="6" y="54"/>
                        <a:pt x="8" y="59"/>
                      </a:cubicBezTo>
                      <a:cubicBezTo>
                        <a:pt x="21" y="59"/>
                        <a:pt x="21" y="59"/>
                        <a:pt x="21" y="59"/>
                      </a:cubicBezTo>
                      <a:cubicBezTo>
                        <a:pt x="20" y="54"/>
                        <a:pt x="19" y="50"/>
                        <a:pt x="19" y="45"/>
                      </a:cubicBezTo>
                      <a:close/>
                      <a:moveTo>
                        <a:pt x="45" y="64"/>
                      </a:moveTo>
                      <a:cubicBezTo>
                        <a:pt x="45" y="81"/>
                        <a:pt x="45" y="81"/>
                        <a:pt x="45" y="81"/>
                      </a:cubicBezTo>
                      <a:cubicBezTo>
                        <a:pt x="51" y="79"/>
                        <a:pt x="56" y="73"/>
                        <a:pt x="59" y="64"/>
                      </a:cubicBezTo>
                      <a:cubicBezTo>
                        <a:pt x="45" y="64"/>
                        <a:pt x="45" y="64"/>
                        <a:pt x="45" y="64"/>
                      </a:cubicBezTo>
                      <a:close/>
                      <a:moveTo>
                        <a:pt x="40" y="81"/>
                      </a:moveTo>
                      <a:cubicBezTo>
                        <a:pt x="40" y="64"/>
                        <a:pt x="40" y="64"/>
                        <a:pt x="40" y="64"/>
                      </a:cubicBezTo>
                      <a:cubicBezTo>
                        <a:pt x="25" y="64"/>
                        <a:pt x="25" y="64"/>
                        <a:pt x="25" y="64"/>
                      </a:cubicBezTo>
                      <a:cubicBezTo>
                        <a:pt x="28" y="73"/>
                        <a:pt x="33" y="79"/>
                        <a:pt x="40" y="81"/>
                      </a:cubicBezTo>
                      <a:close/>
                      <a:moveTo>
                        <a:pt x="73" y="64"/>
                      </a:moveTo>
                      <a:cubicBezTo>
                        <a:pt x="62" y="64"/>
                        <a:pt x="62" y="64"/>
                        <a:pt x="62" y="64"/>
                      </a:cubicBezTo>
                      <a:cubicBezTo>
                        <a:pt x="60" y="70"/>
                        <a:pt x="57" y="75"/>
                        <a:pt x="54" y="79"/>
                      </a:cubicBezTo>
                      <a:cubicBezTo>
                        <a:pt x="62" y="76"/>
                        <a:pt x="69" y="71"/>
                        <a:pt x="73" y="64"/>
                      </a:cubicBezTo>
                      <a:close/>
                      <a:moveTo>
                        <a:pt x="22" y="64"/>
                      </a:moveTo>
                      <a:cubicBezTo>
                        <a:pt x="11" y="64"/>
                        <a:pt x="11" y="64"/>
                        <a:pt x="11" y="64"/>
                      </a:cubicBezTo>
                      <a:cubicBezTo>
                        <a:pt x="15" y="71"/>
                        <a:pt x="22" y="76"/>
                        <a:pt x="30" y="79"/>
                      </a:cubicBezTo>
                      <a:cubicBezTo>
                        <a:pt x="27" y="75"/>
                        <a:pt x="24" y="70"/>
                        <a:pt x="22" y="64"/>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grpSp>
          <p:sp>
            <p:nvSpPr>
              <p:cNvPr id="178" name="Rectangle 177"/>
              <p:cNvSpPr/>
              <p:nvPr/>
            </p:nvSpPr>
            <p:spPr>
              <a:xfrm>
                <a:off x="2695298" y="2988957"/>
                <a:ext cx="916584" cy="273149"/>
              </a:xfrm>
              <a:prstGeom prst="rect">
                <a:avLst/>
              </a:prstGeom>
            </p:spPr>
            <p:txBody>
              <a:bodyPr wrap="none">
                <a:spAutoFit/>
              </a:bodyPr>
              <a:lstStyle/>
              <a:p>
                <a:pPr algn="ctr" defTabSz="913529" fontAlgn="base">
                  <a:lnSpc>
                    <a:spcPct val="90000"/>
                  </a:lnSpc>
                  <a:spcBef>
                    <a:spcPct val="0"/>
                  </a:spcBef>
                  <a:spcAft>
                    <a:spcPct val="0"/>
                  </a:spcAft>
                </a:pPr>
                <a:r>
                  <a:rPr lang="en-US" sz="1100" dirty="0">
                    <a:gradFill>
                      <a:gsLst>
                        <a:gs pos="0">
                          <a:srgbClr val="FFFFFF"/>
                        </a:gs>
                        <a:gs pos="100000">
                          <a:srgbClr val="FFFFFF"/>
                        </a:gs>
                      </a:gsLst>
                      <a:lin ang="5400000" scaled="0"/>
                    </a:gradFill>
                  </a:rPr>
                  <a:t>IIS Servers</a:t>
                </a:r>
              </a:p>
            </p:txBody>
          </p:sp>
          <p:grpSp>
            <p:nvGrpSpPr>
              <p:cNvPr id="179" name="Group 178"/>
              <p:cNvGrpSpPr/>
              <p:nvPr/>
            </p:nvGrpSpPr>
            <p:grpSpPr>
              <a:xfrm>
                <a:off x="2191261" y="3451570"/>
                <a:ext cx="879004" cy="946862"/>
                <a:chOff x="1711026" y="3451570"/>
                <a:chExt cx="879004" cy="946862"/>
              </a:xfrm>
            </p:grpSpPr>
            <p:grpSp>
              <p:nvGrpSpPr>
                <p:cNvPr id="245" name="Group 244"/>
                <p:cNvGrpSpPr/>
                <p:nvPr/>
              </p:nvGrpSpPr>
              <p:grpSpPr>
                <a:xfrm>
                  <a:off x="1972774" y="3451570"/>
                  <a:ext cx="479392" cy="712232"/>
                  <a:chOff x="1972774" y="3451570"/>
                  <a:chExt cx="479392" cy="712232"/>
                </a:xfrm>
              </p:grpSpPr>
              <p:pic>
                <p:nvPicPr>
                  <p:cNvPr id="247" name="Picture 6" descr="\\magnum\Projects\Microsoft\Cloud Power FY12\Design\Icons\PNGs\Server_2.png"/>
                  <p:cNvPicPr>
                    <a:picLocks noChangeAspect="1" noChangeArrowheads="1"/>
                  </p:cNvPicPr>
                  <p:nvPr/>
                </p:nvPicPr>
                <p:blipFill rotWithShape="1">
                  <a:blip r:embed="rId4" cstate="print">
                    <a:lum bright="100000"/>
                  </a:blip>
                  <a:srcRect l="24157" r="25929"/>
                  <a:stretch/>
                </p:blipFill>
                <p:spPr bwMode="auto">
                  <a:xfrm>
                    <a:off x="1972774" y="3451570"/>
                    <a:ext cx="355510" cy="712232"/>
                  </a:xfrm>
                  <a:prstGeom prst="rect">
                    <a:avLst/>
                  </a:prstGeom>
                  <a:noFill/>
                </p:spPr>
              </p:pic>
              <p:grpSp>
                <p:nvGrpSpPr>
                  <p:cNvPr id="248" name="Group 247"/>
                  <p:cNvGrpSpPr/>
                  <p:nvPr/>
                </p:nvGrpSpPr>
                <p:grpSpPr>
                  <a:xfrm>
                    <a:off x="2245986" y="3924261"/>
                    <a:ext cx="206180" cy="206424"/>
                    <a:chOff x="2245986" y="3924261"/>
                    <a:chExt cx="206180" cy="206424"/>
                  </a:xfrm>
                </p:grpSpPr>
                <p:grpSp>
                  <p:nvGrpSpPr>
                    <p:cNvPr id="249" name="Group 248"/>
                    <p:cNvGrpSpPr/>
                    <p:nvPr/>
                  </p:nvGrpSpPr>
                  <p:grpSpPr>
                    <a:xfrm>
                      <a:off x="2245986" y="3924261"/>
                      <a:ext cx="206180" cy="206424"/>
                      <a:chOff x="1779323" y="4627897"/>
                      <a:chExt cx="472764" cy="473323"/>
                    </a:xfrm>
                  </p:grpSpPr>
                  <p:sp>
                    <p:nvSpPr>
                      <p:cNvPr id="251" name="Isosceles Triangle 250"/>
                      <p:cNvSpPr/>
                      <p:nvPr/>
                    </p:nvSpPr>
                    <p:spPr bwMode="auto">
                      <a:xfrm>
                        <a:off x="1779323" y="4627897"/>
                        <a:ext cx="472764" cy="407555"/>
                      </a:xfrm>
                      <a:prstGeom prst="triangl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52" name="Rectangle 251"/>
                      <p:cNvSpPr/>
                      <p:nvPr/>
                    </p:nvSpPr>
                    <p:spPr bwMode="auto">
                      <a:xfrm>
                        <a:off x="1779323" y="4824517"/>
                        <a:ext cx="472764" cy="6040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53" name="Rectangle 252"/>
                      <p:cNvSpPr/>
                      <p:nvPr/>
                    </p:nvSpPr>
                    <p:spPr bwMode="auto">
                      <a:xfrm rot="16200000">
                        <a:off x="1881399" y="4936712"/>
                        <a:ext cx="268612" cy="6040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250" name="Isosceles Triangle 249"/>
                    <p:cNvSpPr/>
                    <p:nvPr/>
                  </p:nvSpPr>
                  <p:spPr bwMode="auto">
                    <a:xfrm>
                      <a:off x="2304709" y="3989226"/>
                      <a:ext cx="88734" cy="76495"/>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sp>
              <p:nvSpPr>
                <p:cNvPr id="246" name="Rectangle 245"/>
                <p:cNvSpPr/>
                <p:nvPr/>
              </p:nvSpPr>
              <p:spPr>
                <a:xfrm>
                  <a:off x="1711026" y="4125283"/>
                  <a:ext cx="879004" cy="273149"/>
                </a:xfrm>
                <a:prstGeom prst="rect">
                  <a:avLst/>
                </a:prstGeom>
              </p:spPr>
              <p:txBody>
                <a:bodyPr wrap="none">
                  <a:spAutoFit/>
                </a:bodyPr>
                <a:lstStyle/>
                <a:p>
                  <a:pPr algn="ctr" defTabSz="913529" fontAlgn="base">
                    <a:lnSpc>
                      <a:spcPct val="90000"/>
                    </a:lnSpc>
                    <a:spcBef>
                      <a:spcPct val="0"/>
                    </a:spcBef>
                    <a:spcAft>
                      <a:spcPct val="0"/>
                    </a:spcAft>
                  </a:pPr>
                  <a:r>
                    <a:rPr lang="en-US" sz="1100" dirty="0">
                      <a:gradFill>
                        <a:gsLst>
                          <a:gs pos="0">
                            <a:srgbClr val="FFFFFF"/>
                          </a:gs>
                          <a:gs pos="100000">
                            <a:srgbClr val="FFFFFF"/>
                          </a:gs>
                        </a:gsLst>
                        <a:lin ang="5400000" scaled="0"/>
                      </a:gradFill>
                    </a:rPr>
                    <a:t>AD / DNS</a:t>
                  </a:r>
                </a:p>
              </p:txBody>
            </p:sp>
          </p:grpSp>
          <p:pic>
            <p:nvPicPr>
              <p:cNvPr id="232" name="Picture 2"/>
              <p:cNvPicPr>
                <a:picLocks noChangeAspect="1" noChangeArrowheads="1"/>
              </p:cNvPicPr>
              <p:nvPr/>
            </p:nvPicPr>
            <p:blipFill rotWithShape="1">
              <a:blip r:embed="rId3" cstate="print">
                <a:lum bright="100000" contrast="100000"/>
              </a:blip>
              <a:srcRect l="9422" t="9591" r="8195" b="13220"/>
              <a:stretch/>
            </p:blipFill>
            <p:spPr bwMode="auto">
              <a:xfrm>
                <a:off x="1521605" y="2369636"/>
                <a:ext cx="733110" cy="629380"/>
              </a:xfrm>
              <a:prstGeom prst="rect">
                <a:avLst/>
              </a:prstGeom>
              <a:noFill/>
              <a:ln w="9525">
                <a:noFill/>
                <a:miter lim="800000"/>
                <a:headEnd/>
                <a:tailEnd/>
              </a:ln>
              <a:effectLst/>
            </p:spPr>
          </p:pic>
          <p:sp>
            <p:nvSpPr>
              <p:cNvPr id="233" name="Rectangle 232"/>
              <p:cNvSpPr/>
              <p:nvPr/>
            </p:nvSpPr>
            <p:spPr>
              <a:xfrm>
                <a:off x="1444611" y="2957133"/>
                <a:ext cx="1025743" cy="273149"/>
              </a:xfrm>
              <a:prstGeom prst="rect">
                <a:avLst/>
              </a:prstGeom>
            </p:spPr>
            <p:txBody>
              <a:bodyPr wrap="none">
                <a:spAutoFit/>
              </a:bodyPr>
              <a:lstStyle/>
              <a:p>
                <a:pPr algn="ctr" defTabSz="913529" fontAlgn="base">
                  <a:lnSpc>
                    <a:spcPct val="90000"/>
                  </a:lnSpc>
                  <a:spcBef>
                    <a:spcPct val="0"/>
                  </a:spcBef>
                  <a:spcAft>
                    <a:spcPct val="0"/>
                  </a:spcAft>
                </a:pPr>
                <a:r>
                  <a:rPr lang="en-US" sz="1100" dirty="0">
                    <a:gradFill>
                      <a:gsLst>
                        <a:gs pos="0">
                          <a:srgbClr val="FFFFFF"/>
                        </a:gs>
                        <a:gs pos="100000">
                          <a:srgbClr val="FFFFFF"/>
                        </a:gs>
                      </a:gsLst>
                      <a:lin ang="5400000" scaled="0"/>
                    </a:gradFill>
                  </a:rPr>
                  <a:t>SQL Servers</a:t>
                </a:r>
              </a:p>
            </p:txBody>
          </p:sp>
          <p:pic>
            <p:nvPicPr>
              <p:cNvPr id="234" name="Picture 2"/>
              <p:cNvPicPr>
                <a:picLocks noChangeAspect="1" noChangeArrowheads="1"/>
              </p:cNvPicPr>
              <p:nvPr/>
            </p:nvPicPr>
            <p:blipFill>
              <a:blip r:embed="rId5" cstate="print">
                <a:clrChange>
                  <a:clrFrom>
                    <a:srgbClr val="4EB1E4"/>
                  </a:clrFrom>
                  <a:clrTo>
                    <a:srgbClr val="4EB1E4">
                      <a:alpha val="0"/>
                    </a:srgbClr>
                  </a:clrTo>
                </a:clrChange>
                <a:extLst>
                  <a:ext uri="{28A0092B-C50C-407E-A947-70E740481C1C}">
                    <a14:useLocalDpi xmlns:a14="http://schemas.microsoft.com/office/drawing/2010/main" val="0"/>
                  </a:ext>
                </a:extLst>
              </a:blip>
              <a:srcRect/>
              <a:stretch>
                <a:fillRect/>
              </a:stretch>
            </p:blipFill>
            <p:spPr bwMode="auto">
              <a:xfrm>
                <a:off x="2060071" y="2677961"/>
                <a:ext cx="333337" cy="302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35" name="Group 234"/>
              <p:cNvGrpSpPr/>
              <p:nvPr/>
            </p:nvGrpSpPr>
            <p:grpSpPr>
              <a:xfrm>
                <a:off x="2148208" y="4442923"/>
                <a:ext cx="965110" cy="1008499"/>
                <a:chOff x="1809804" y="4442923"/>
                <a:chExt cx="965110" cy="1008499"/>
              </a:xfrm>
            </p:grpSpPr>
            <p:pic>
              <p:nvPicPr>
                <p:cNvPr id="242" name="Picture 2"/>
                <p:cNvPicPr>
                  <a:picLocks noChangeAspect="1" noChangeArrowheads="1"/>
                </p:cNvPicPr>
                <p:nvPr/>
              </p:nvPicPr>
              <p:blipFill>
                <a:blip r:embed="rId3" cstate="print">
                  <a:lum bright="100000" contrast="100000"/>
                </a:blip>
                <a:srcRect/>
                <a:stretch>
                  <a:fillRect/>
                </a:stretch>
              </p:blipFill>
              <p:spPr bwMode="auto">
                <a:xfrm>
                  <a:off x="1809804" y="4442923"/>
                  <a:ext cx="965110" cy="884298"/>
                </a:xfrm>
                <a:prstGeom prst="rect">
                  <a:avLst/>
                </a:prstGeom>
                <a:noFill/>
                <a:ln w="9525">
                  <a:noFill/>
                  <a:miter lim="800000"/>
                  <a:headEnd/>
                  <a:tailEnd/>
                </a:ln>
                <a:effectLst/>
              </p:spPr>
            </p:pic>
            <p:sp>
              <p:nvSpPr>
                <p:cNvPr id="243" name="Rectangle 242"/>
                <p:cNvSpPr/>
                <p:nvPr/>
              </p:nvSpPr>
              <p:spPr>
                <a:xfrm>
                  <a:off x="1824844" y="5178273"/>
                  <a:ext cx="866478" cy="273149"/>
                </a:xfrm>
                <a:prstGeom prst="rect">
                  <a:avLst/>
                </a:prstGeom>
              </p:spPr>
              <p:txBody>
                <a:bodyPr wrap="none">
                  <a:spAutoFit/>
                </a:bodyPr>
                <a:lstStyle/>
                <a:p>
                  <a:pPr algn="ctr" defTabSz="913529" fontAlgn="base">
                    <a:lnSpc>
                      <a:spcPct val="90000"/>
                    </a:lnSpc>
                    <a:spcBef>
                      <a:spcPct val="0"/>
                    </a:spcBef>
                    <a:spcAft>
                      <a:spcPct val="0"/>
                    </a:spcAft>
                  </a:pPr>
                  <a:r>
                    <a:rPr lang="en-US" sz="1100" dirty="0">
                      <a:gradFill>
                        <a:gsLst>
                          <a:gs pos="0">
                            <a:srgbClr val="FFFFFF"/>
                          </a:gs>
                          <a:gs pos="100000">
                            <a:srgbClr val="FFFFFF"/>
                          </a:gs>
                        </a:gsLst>
                        <a:lin ang="5400000" scaled="0"/>
                      </a:gradFill>
                    </a:rPr>
                    <a:t>Exchange</a:t>
                  </a:r>
                </a:p>
              </p:txBody>
            </p:sp>
            <p:sp>
              <p:nvSpPr>
                <p:cNvPr id="244" name="Freeform 128"/>
                <p:cNvSpPr>
                  <a:spLocks noEditPoints="1"/>
                </p:cNvSpPr>
                <p:nvPr/>
              </p:nvSpPr>
              <p:spPr bwMode="black">
                <a:xfrm>
                  <a:off x="2433694" y="4961317"/>
                  <a:ext cx="322748" cy="225728"/>
                </a:xfrm>
                <a:custGeom>
                  <a:avLst/>
                  <a:gdLst>
                    <a:gd name="T0" fmla="*/ 7 w 300"/>
                    <a:gd name="T1" fmla="*/ 0 h 210"/>
                    <a:gd name="T2" fmla="*/ 293 w 300"/>
                    <a:gd name="T3" fmla="*/ 0 h 210"/>
                    <a:gd name="T4" fmla="*/ 150 w 300"/>
                    <a:gd name="T5" fmla="*/ 120 h 210"/>
                    <a:gd name="T6" fmla="*/ 7 w 300"/>
                    <a:gd name="T7" fmla="*/ 0 h 210"/>
                    <a:gd name="T8" fmla="*/ 153 w 300"/>
                    <a:gd name="T9" fmla="*/ 130 h 210"/>
                    <a:gd name="T10" fmla="*/ 153 w 300"/>
                    <a:gd name="T11" fmla="*/ 130 h 210"/>
                    <a:gd name="T12" fmla="*/ 153 w 300"/>
                    <a:gd name="T13" fmla="*/ 131 h 210"/>
                    <a:gd name="T14" fmla="*/ 152 w 300"/>
                    <a:gd name="T15" fmla="*/ 131 h 210"/>
                    <a:gd name="T16" fmla="*/ 152 w 300"/>
                    <a:gd name="T17" fmla="*/ 131 h 210"/>
                    <a:gd name="T18" fmla="*/ 151 w 300"/>
                    <a:gd name="T19" fmla="*/ 131 h 210"/>
                    <a:gd name="T20" fmla="*/ 151 w 300"/>
                    <a:gd name="T21" fmla="*/ 131 h 210"/>
                    <a:gd name="T22" fmla="*/ 150 w 300"/>
                    <a:gd name="T23" fmla="*/ 131 h 210"/>
                    <a:gd name="T24" fmla="*/ 150 w 300"/>
                    <a:gd name="T25" fmla="*/ 131 h 210"/>
                    <a:gd name="T26" fmla="*/ 150 w 300"/>
                    <a:gd name="T27" fmla="*/ 131 h 210"/>
                    <a:gd name="T28" fmla="*/ 149 w 300"/>
                    <a:gd name="T29" fmla="*/ 131 h 210"/>
                    <a:gd name="T30" fmla="*/ 149 w 300"/>
                    <a:gd name="T31" fmla="*/ 131 h 210"/>
                    <a:gd name="T32" fmla="*/ 148 w 300"/>
                    <a:gd name="T33" fmla="*/ 131 h 210"/>
                    <a:gd name="T34" fmla="*/ 148 w 300"/>
                    <a:gd name="T35" fmla="*/ 131 h 210"/>
                    <a:gd name="T36" fmla="*/ 147 w 300"/>
                    <a:gd name="T37" fmla="*/ 131 h 210"/>
                    <a:gd name="T38" fmla="*/ 147 w 300"/>
                    <a:gd name="T39" fmla="*/ 130 h 210"/>
                    <a:gd name="T40" fmla="*/ 147 w 300"/>
                    <a:gd name="T41" fmla="*/ 130 h 210"/>
                    <a:gd name="T42" fmla="*/ 125 w 300"/>
                    <a:gd name="T43" fmla="*/ 112 h 210"/>
                    <a:gd name="T44" fmla="*/ 8 w 300"/>
                    <a:gd name="T45" fmla="*/ 210 h 210"/>
                    <a:gd name="T46" fmla="*/ 293 w 300"/>
                    <a:gd name="T47" fmla="*/ 210 h 210"/>
                    <a:gd name="T48" fmla="*/ 175 w 300"/>
                    <a:gd name="T49" fmla="*/ 112 h 210"/>
                    <a:gd name="T50" fmla="*/ 153 w 300"/>
                    <a:gd name="T51" fmla="*/ 130 h 210"/>
                    <a:gd name="T52" fmla="*/ 0 w 300"/>
                    <a:gd name="T53" fmla="*/ 6 h 210"/>
                    <a:gd name="T54" fmla="*/ 0 w 300"/>
                    <a:gd name="T55" fmla="*/ 204 h 210"/>
                    <a:gd name="T56" fmla="*/ 118 w 300"/>
                    <a:gd name="T57" fmla="*/ 106 h 210"/>
                    <a:gd name="T58" fmla="*/ 0 w 300"/>
                    <a:gd name="T59" fmla="*/ 6 h 210"/>
                    <a:gd name="T60" fmla="*/ 182 w 300"/>
                    <a:gd name="T61" fmla="*/ 106 h 210"/>
                    <a:gd name="T62" fmla="*/ 300 w 300"/>
                    <a:gd name="T63" fmla="*/ 204 h 210"/>
                    <a:gd name="T64" fmla="*/ 300 w 300"/>
                    <a:gd name="T65" fmla="*/ 6 h 210"/>
                    <a:gd name="T66" fmla="*/ 182 w 300"/>
                    <a:gd name="T67" fmla="*/ 10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0" h="210">
                      <a:moveTo>
                        <a:pt x="7" y="0"/>
                      </a:moveTo>
                      <a:cubicBezTo>
                        <a:pt x="293" y="0"/>
                        <a:pt x="293" y="0"/>
                        <a:pt x="293" y="0"/>
                      </a:cubicBezTo>
                      <a:cubicBezTo>
                        <a:pt x="150" y="120"/>
                        <a:pt x="150" y="120"/>
                        <a:pt x="150" y="120"/>
                      </a:cubicBezTo>
                      <a:lnTo>
                        <a:pt x="7" y="0"/>
                      </a:lnTo>
                      <a:close/>
                      <a:moveTo>
                        <a:pt x="153" y="130"/>
                      </a:moveTo>
                      <a:cubicBezTo>
                        <a:pt x="153" y="130"/>
                        <a:pt x="153" y="130"/>
                        <a:pt x="153" y="130"/>
                      </a:cubicBezTo>
                      <a:cubicBezTo>
                        <a:pt x="153" y="130"/>
                        <a:pt x="153" y="130"/>
                        <a:pt x="153" y="131"/>
                      </a:cubicBezTo>
                      <a:cubicBezTo>
                        <a:pt x="153" y="131"/>
                        <a:pt x="152" y="131"/>
                        <a:pt x="152" y="131"/>
                      </a:cubicBezTo>
                      <a:cubicBezTo>
                        <a:pt x="152" y="131"/>
                        <a:pt x="152" y="131"/>
                        <a:pt x="152" y="131"/>
                      </a:cubicBezTo>
                      <a:cubicBezTo>
                        <a:pt x="152" y="131"/>
                        <a:pt x="151" y="131"/>
                        <a:pt x="151" y="131"/>
                      </a:cubicBezTo>
                      <a:cubicBezTo>
                        <a:pt x="151" y="131"/>
                        <a:pt x="151" y="131"/>
                        <a:pt x="151" y="131"/>
                      </a:cubicBezTo>
                      <a:cubicBezTo>
                        <a:pt x="151" y="131"/>
                        <a:pt x="150" y="131"/>
                        <a:pt x="150" y="131"/>
                      </a:cubicBezTo>
                      <a:cubicBezTo>
                        <a:pt x="150" y="131"/>
                        <a:pt x="150" y="131"/>
                        <a:pt x="150" y="131"/>
                      </a:cubicBezTo>
                      <a:cubicBezTo>
                        <a:pt x="150" y="131"/>
                        <a:pt x="150" y="131"/>
                        <a:pt x="150" y="131"/>
                      </a:cubicBezTo>
                      <a:cubicBezTo>
                        <a:pt x="150" y="131"/>
                        <a:pt x="149" y="131"/>
                        <a:pt x="149" y="131"/>
                      </a:cubicBezTo>
                      <a:cubicBezTo>
                        <a:pt x="149" y="131"/>
                        <a:pt x="149" y="131"/>
                        <a:pt x="149" y="131"/>
                      </a:cubicBezTo>
                      <a:cubicBezTo>
                        <a:pt x="149" y="131"/>
                        <a:pt x="148" y="131"/>
                        <a:pt x="148" y="131"/>
                      </a:cubicBezTo>
                      <a:cubicBezTo>
                        <a:pt x="148" y="131"/>
                        <a:pt x="148" y="131"/>
                        <a:pt x="148" y="131"/>
                      </a:cubicBezTo>
                      <a:cubicBezTo>
                        <a:pt x="148" y="131"/>
                        <a:pt x="148" y="131"/>
                        <a:pt x="147" y="131"/>
                      </a:cubicBezTo>
                      <a:cubicBezTo>
                        <a:pt x="147" y="130"/>
                        <a:pt x="147" y="130"/>
                        <a:pt x="147" y="130"/>
                      </a:cubicBezTo>
                      <a:cubicBezTo>
                        <a:pt x="147" y="130"/>
                        <a:pt x="147" y="130"/>
                        <a:pt x="147" y="130"/>
                      </a:cubicBezTo>
                      <a:cubicBezTo>
                        <a:pt x="125" y="112"/>
                        <a:pt x="125" y="112"/>
                        <a:pt x="125" y="112"/>
                      </a:cubicBezTo>
                      <a:cubicBezTo>
                        <a:pt x="8" y="210"/>
                        <a:pt x="8" y="210"/>
                        <a:pt x="8" y="210"/>
                      </a:cubicBezTo>
                      <a:cubicBezTo>
                        <a:pt x="293" y="210"/>
                        <a:pt x="293" y="210"/>
                        <a:pt x="293" y="210"/>
                      </a:cubicBezTo>
                      <a:cubicBezTo>
                        <a:pt x="175" y="112"/>
                        <a:pt x="175" y="112"/>
                        <a:pt x="175" y="112"/>
                      </a:cubicBezTo>
                      <a:lnTo>
                        <a:pt x="153" y="130"/>
                      </a:lnTo>
                      <a:close/>
                      <a:moveTo>
                        <a:pt x="0" y="6"/>
                      </a:moveTo>
                      <a:cubicBezTo>
                        <a:pt x="0" y="204"/>
                        <a:pt x="0" y="204"/>
                        <a:pt x="0" y="204"/>
                      </a:cubicBezTo>
                      <a:cubicBezTo>
                        <a:pt x="118" y="106"/>
                        <a:pt x="118" y="106"/>
                        <a:pt x="118" y="106"/>
                      </a:cubicBezTo>
                      <a:lnTo>
                        <a:pt x="0" y="6"/>
                      </a:lnTo>
                      <a:close/>
                      <a:moveTo>
                        <a:pt x="182" y="106"/>
                      </a:moveTo>
                      <a:cubicBezTo>
                        <a:pt x="300" y="204"/>
                        <a:pt x="300" y="204"/>
                        <a:pt x="300" y="204"/>
                      </a:cubicBezTo>
                      <a:cubicBezTo>
                        <a:pt x="300" y="6"/>
                        <a:pt x="300" y="6"/>
                        <a:pt x="300" y="6"/>
                      </a:cubicBezTo>
                      <a:lnTo>
                        <a:pt x="182"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pPr defTabSz="913793"/>
                  <a:endParaRPr lang="en-US" sz="1400" dirty="0">
                    <a:solidFill>
                      <a:srgbClr val="292929"/>
                    </a:solidFill>
                  </a:endParaRPr>
                </a:p>
              </p:txBody>
            </p:sp>
          </p:grpSp>
          <p:sp>
            <p:nvSpPr>
              <p:cNvPr id="236" name="Freeform 27"/>
              <p:cNvSpPr>
                <a:spLocks noChangeAspect="1" noEditPoints="1"/>
              </p:cNvSpPr>
              <p:nvPr/>
            </p:nvSpPr>
            <p:spPr bwMode="black">
              <a:xfrm>
                <a:off x="1187931" y="3478935"/>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bg1"/>
              </a:solidFill>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sp>
            <p:nvSpPr>
              <p:cNvPr id="239" name="Freeform 27"/>
              <p:cNvSpPr>
                <a:spLocks noChangeAspect="1" noEditPoints="1"/>
              </p:cNvSpPr>
              <p:nvPr/>
            </p:nvSpPr>
            <p:spPr bwMode="black">
              <a:xfrm>
                <a:off x="1187931" y="3955892"/>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bg1"/>
              </a:solidFill>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sp>
            <p:nvSpPr>
              <p:cNvPr id="240" name="Freeform 27"/>
              <p:cNvSpPr>
                <a:spLocks noChangeAspect="1" noEditPoints="1"/>
              </p:cNvSpPr>
              <p:nvPr/>
            </p:nvSpPr>
            <p:spPr bwMode="black">
              <a:xfrm>
                <a:off x="1187931" y="4432849"/>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bg1"/>
              </a:solidFill>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sp>
            <p:nvSpPr>
              <p:cNvPr id="241" name="Freeform 27"/>
              <p:cNvSpPr>
                <a:spLocks noChangeAspect="1" noEditPoints="1"/>
              </p:cNvSpPr>
              <p:nvPr/>
            </p:nvSpPr>
            <p:spPr bwMode="black">
              <a:xfrm>
                <a:off x="1187931" y="4909805"/>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bg1"/>
              </a:solidFill>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grpSp>
        <p:grpSp>
          <p:nvGrpSpPr>
            <p:cNvPr id="143" name="Group 142"/>
            <p:cNvGrpSpPr/>
            <p:nvPr/>
          </p:nvGrpSpPr>
          <p:grpSpPr>
            <a:xfrm>
              <a:off x="3071258" y="3223773"/>
              <a:ext cx="848582" cy="1082539"/>
              <a:chOff x="3356443" y="3425018"/>
              <a:chExt cx="848582" cy="1082537"/>
            </a:xfrm>
          </p:grpSpPr>
          <p:pic>
            <p:nvPicPr>
              <p:cNvPr id="173" name="Picture 6" descr="\\magnum\Projects\Microsoft\Cloud Power FY12\Design\Icons\PNGs\Server_2.png"/>
              <p:cNvPicPr>
                <a:picLocks noChangeAspect="1" noChangeArrowheads="1"/>
              </p:cNvPicPr>
              <p:nvPr/>
            </p:nvPicPr>
            <p:blipFill rotWithShape="1">
              <a:blip r:embed="rId4" cstate="print">
                <a:lum bright="100000"/>
              </a:blip>
              <a:srcRect l="24157" r="25929"/>
              <a:stretch/>
            </p:blipFill>
            <p:spPr bwMode="auto">
              <a:xfrm>
                <a:off x="3602978" y="3425018"/>
                <a:ext cx="355510" cy="712232"/>
              </a:xfrm>
              <a:prstGeom prst="rect">
                <a:avLst/>
              </a:prstGeom>
              <a:noFill/>
            </p:spPr>
          </p:pic>
          <p:sp>
            <p:nvSpPr>
              <p:cNvPr id="174" name="Rectangle 173"/>
              <p:cNvSpPr/>
              <p:nvPr/>
            </p:nvSpPr>
            <p:spPr>
              <a:xfrm>
                <a:off x="3356443" y="4064332"/>
                <a:ext cx="848582" cy="443223"/>
              </a:xfrm>
              <a:prstGeom prst="rect">
                <a:avLst/>
              </a:prstGeom>
            </p:spPr>
            <p:txBody>
              <a:bodyPr wrap="none">
                <a:spAutoFit/>
              </a:bodyPr>
              <a:lstStyle/>
              <a:p>
                <a:pPr algn="ctr" defTabSz="913529" fontAlgn="base">
                  <a:lnSpc>
                    <a:spcPct val="90000"/>
                  </a:lnSpc>
                  <a:spcBef>
                    <a:spcPct val="0"/>
                  </a:spcBef>
                  <a:spcAft>
                    <a:spcPct val="0"/>
                  </a:spcAft>
                </a:pPr>
                <a:r>
                  <a:rPr lang="en-US" sz="1100" dirty="0">
                    <a:gradFill>
                      <a:gsLst>
                        <a:gs pos="0">
                          <a:srgbClr val="FFFFFF"/>
                        </a:gs>
                        <a:gs pos="100000">
                          <a:srgbClr val="FFFFFF"/>
                        </a:gs>
                      </a:gsLst>
                      <a:lin ang="5400000" scaled="0"/>
                    </a:gradFill>
                  </a:rPr>
                  <a:t>S2S VPN </a:t>
                </a:r>
                <a:br>
                  <a:rPr lang="en-US" sz="1100" dirty="0">
                    <a:gradFill>
                      <a:gsLst>
                        <a:gs pos="0">
                          <a:srgbClr val="FFFFFF"/>
                        </a:gs>
                        <a:gs pos="100000">
                          <a:srgbClr val="FFFFFF"/>
                        </a:gs>
                      </a:gsLst>
                      <a:lin ang="5400000" scaled="0"/>
                    </a:gradFill>
                  </a:rPr>
                </a:br>
                <a:r>
                  <a:rPr lang="en-US" sz="1100" dirty="0">
                    <a:gradFill>
                      <a:gsLst>
                        <a:gs pos="0">
                          <a:srgbClr val="FFFFFF"/>
                        </a:gs>
                        <a:gs pos="100000">
                          <a:srgbClr val="FFFFFF"/>
                        </a:gs>
                      </a:gsLst>
                      <a:lin ang="5400000" scaled="0"/>
                    </a:gradFill>
                  </a:rPr>
                  <a:t>Device</a:t>
                </a:r>
              </a:p>
            </p:txBody>
          </p:sp>
        </p:grpSp>
        <p:grpSp>
          <p:nvGrpSpPr>
            <p:cNvPr id="145" name="Group 144"/>
            <p:cNvGrpSpPr/>
            <p:nvPr/>
          </p:nvGrpSpPr>
          <p:grpSpPr>
            <a:xfrm>
              <a:off x="4502875" y="1767148"/>
              <a:ext cx="430451" cy="1081861"/>
              <a:chOff x="4409404" y="1676776"/>
              <a:chExt cx="510347" cy="1282665"/>
            </a:xfrm>
          </p:grpSpPr>
          <p:sp>
            <p:nvSpPr>
              <p:cNvPr id="170" name="Freeform 27"/>
              <p:cNvSpPr>
                <a:spLocks noChangeAspect="1" noEditPoints="1"/>
              </p:cNvSpPr>
              <p:nvPr/>
            </p:nvSpPr>
            <p:spPr bwMode="black">
              <a:xfrm>
                <a:off x="4409404" y="1676776"/>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accent2"/>
              </a:solidFill>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sp>
            <p:nvSpPr>
              <p:cNvPr id="171" name="Freeform 27"/>
              <p:cNvSpPr>
                <a:spLocks noChangeAspect="1" noEditPoints="1"/>
              </p:cNvSpPr>
              <p:nvPr/>
            </p:nvSpPr>
            <p:spPr bwMode="black">
              <a:xfrm>
                <a:off x="4409404" y="2153733"/>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accent2"/>
              </a:solidFill>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sp>
            <p:nvSpPr>
              <p:cNvPr id="172" name="Freeform 27"/>
              <p:cNvSpPr>
                <a:spLocks noChangeAspect="1" noEditPoints="1"/>
              </p:cNvSpPr>
              <p:nvPr/>
            </p:nvSpPr>
            <p:spPr bwMode="black">
              <a:xfrm>
                <a:off x="4409404" y="2630689"/>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accent2"/>
              </a:solidFill>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grpSp>
        <p:grpSp>
          <p:nvGrpSpPr>
            <p:cNvPr id="152" name="Group 151"/>
            <p:cNvGrpSpPr/>
            <p:nvPr/>
          </p:nvGrpSpPr>
          <p:grpSpPr>
            <a:xfrm>
              <a:off x="3302455" y="1905787"/>
              <a:ext cx="1200422" cy="804576"/>
              <a:chOff x="3587658" y="2107080"/>
              <a:chExt cx="1200422" cy="804576"/>
            </a:xfrm>
          </p:grpSpPr>
          <p:cxnSp>
            <p:nvCxnSpPr>
              <p:cNvPr id="167" name="Straight Arrow Connector 166"/>
              <p:cNvCxnSpPr/>
              <p:nvPr/>
            </p:nvCxnSpPr>
            <p:spPr>
              <a:xfrm flipH="1">
                <a:off x="3602978" y="2107080"/>
                <a:ext cx="1185102" cy="609069"/>
              </a:xfrm>
              <a:prstGeom prst="straightConnector1">
                <a:avLst/>
              </a:prstGeom>
              <a:ln w="19050">
                <a:solidFill>
                  <a:schemeClr val="tx2"/>
                </a:solidFill>
                <a:headEnd type="none" w="med" len="sm"/>
                <a:tailEnd type="none"/>
              </a:ln>
            </p:spPr>
            <p:style>
              <a:lnRef idx="1">
                <a:schemeClr val="accent1"/>
              </a:lnRef>
              <a:fillRef idx="0">
                <a:schemeClr val="accent1"/>
              </a:fillRef>
              <a:effectRef idx="0">
                <a:schemeClr val="accent1"/>
              </a:effectRef>
              <a:fontRef idx="minor">
                <a:schemeClr val="tx1"/>
              </a:fontRef>
            </p:style>
          </p:cxnSp>
          <p:cxnSp>
            <p:nvCxnSpPr>
              <p:cNvPr id="168" name="Straight Arrow Connector 167"/>
              <p:cNvCxnSpPr/>
              <p:nvPr/>
            </p:nvCxnSpPr>
            <p:spPr>
              <a:xfrm flipH="1">
                <a:off x="3602978" y="2509368"/>
                <a:ext cx="1185102" cy="206782"/>
              </a:xfrm>
              <a:prstGeom prst="straightConnector1">
                <a:avLst/>
              </a:prstGeom>
              <a:ln w="19050">
                <a:solidFill>
                  <a:schemeClr val="tx2"/>
                </a:solidFill>
                <a:headEnd type="none" w="med" len="sm"/>
                <a:tailEnd type="none"/>
              </a:ln>
            </p:spPr>
            <p:style>
              <a:lnRef idx="1">
                <a:schemeClr val="accent1"/>
              </a:lnRef>
              <a:fillRef idx="0">
                <a:schemeClr val="accent1"/>
              </a:fillRef>
              <a:effectRef idx="0">
                <a:schemeClr val="accent1"/>
              </a:effectRef>
              <a:fontRef idx="minor">
                <a:schemeClr val="tx1"/>
              </a:fontRef>
            </p:style>
          </p:cxnSp>
          <p:cxnSp>
            <p:nvCxnSpPr>
              <p:cNvPr id="169" name="Straight Arrow Connector 168"/>
              <p:cNvCxnSpPr/>
              <p:nvPr/>
            </p:nvCxnSpPr>
            <p:spPr>
              <a:xfrm flipH="1" flipV="1">
                <a:off x="3587658" y="2716150"/>
                <a:ext cx="1200422" cy="195506"/>
              </a:xfrm>
              <a:prstGeom prst="straightConnector1">
                <a:avLst/>
              </a:prstGeom>
              <a:ln w="19050">
                <a:solidFill>
                  <a:schemeClr val="tx2"/>
                </a:solidFill>
                <a:headEnd type="none" w="med" len="sm"/>
                <a:tailEnd type="none"/>
              </a:ln>
            </p:spPr>
            <p:style>
              <a:lnRef idx="1">
                <a:schemeClr val="accent1"/>
              </a:lnRef>
              <a:fillRef idx="0">
                <a:schemeClr val="accent1"/>
              </a:fillRef>
              <a:effectRef idx="0">
                <a:schemeClr val="accent1"/>
              </a:effectRef>
              <a:fontRef idx="minor">
                <a:schemeClr val="tx1"/>
              </a:fontRef>
            </p:style>
          </p:cxnSp>
        </p:grpSp>
        <p:grpSp>
          <p:nvGrpSpPr>
            <p:cNvPr id="153" name="Group 152"/>
            <p:cNvGrpSpPr/>
            <p:nvPr/>
          </p:nvGrpSpPr>
          <p:grpSpPr>
            <a:xfrm>
              <a:off x="2713792" y="2231852"/>
              <a:ext cx="576145" cy="712232"/>
              <a:chOff x="9944860" y="5187045"/>
              <a:chExt cx="576144" cy="712232"/>
            </a:xfrm>
          </p:grpSpPr>
          <p:sp>
            <p:nvSpPr>
              <p:cNvPr id="165" name="Freeform 6"/>
              <p:cNvSpPr>
                <a:spLocks noChangeAspect="1" noEditPoints="1"/>
              </p:cNvSpPr>
              <p:nvPr/>
            </p:nvSpPr>
            <p:spPr bwMode="black">
              <a:xfrm>
                <a:off x="10192459" y="5526355"/>
                <a:ext cx="328545" cy="332665"/>
              </a:xfrm>
              <a:custGeom>
                <a:avLst/>
                <a:gdLst>
                  <a:gd name="T0" fmla="*/ 84 w 84"/>
                  <a:gd name="T1" fmla="*/ 43 h 85"/>
                  <a:gd name="T2" fmla="*/ 0 w 84"/>
                  <a:gd name="T3" fmla="*/ 43 h 85"/>
                  <a:gd name="T4" fmla="*/ 76 w 84"/>
                  <a:gd name="T5" fmla="*/ 27 h 85"/>
                  <a:gd name="T6" fmla="*/ 65 w 84"/>
                  <a:gd name="T7" fmla="*/ 40 h 85"/>
                  <a:gd name="T8" fmla="*/ 76 w 84"/>
                  <a:gd name="T9" fmla="*/ 27 h 85"/>
                  <a:gd name="T10" fmla="*/ 45 w 84"/>
                  <a:gd name="T11" fmla="*/ 27 h 85"/>
                  <a:gd name="T12" fmla="*/ 62 w 84"/>
                  <a:gd name="T13" fmla="*/ 40 h 85"/>
                  <a:gd name="T14" fmla="*/ 40 w 84"/>
                  <a:gd name="T15" fmla="*/ 27 h 85"/>
                  <a:gd name="T16" fmla="*/ 21 w 84"/>
                  <a:gd name="T17" fmla="*/ 40 h 85"/>
                  <a:gd name="T18" fmla="*/ 40 w 84"/>
                  <a:gd name="T19" fmla="*/ 27 h 85"/>
                  <a:gd name="T20" fmla="*/ 8 w 84"/>
                  <a:gd name="T21" fmla="*/ 27 h 85"/>
                  <a:gd name="T22" fmla="*/ 19 w 84"/>
                  <a:gd name="T23" fmla="*/ 40 h 85"/>
                  <a:gd name="T24" fmla="*/ 10 w 84"/>
                  <a:gd name="T25" fmla="*/ 21 h 85"/>
                  <a:gd name="T26" fmla="*/ 30 w 84"/>
                  <a:gd name="T27" fmla="*/ 6 h 85"/>
                  <a:gd name="T28" fmla="*/ 25 w 84"/>
                  <a:gd name="T29" fmla="*/ 21 h 85"/>
                  <a:gd name="T30" fmla="*/ 40 w 84"/>
                  <a:gd name="T31" fmla="*/ 4 h 85"/>
                  <a:gd name="T32" fmla="*/ 45 w 84"/>
                  <a:gd name="T33" fmla="*/ 21 h 85"/>
                  <a:gd name="T34" fmla="*/ 45 w 84"/>
                  <a:gd name="T35" fmla="*/ 5 h 85"/>
                  <a:gd name="T36" fmla="*/ 62 w 84"/>
                  <a:gd name="T37" fmla="*/ 21 h 85"/>
                  <a:gd name="T38" fmla="*/ 54 w 84"/>
                  <a:gd name="T39" fmla="*/ 6 h 85"/>
                  <a:gd name="T40" fmla="*/ 80 w 84"/>
                  <a:gd name="T41" fmla="*/ 45 h 85"/>
                  <a:gd name="T42" fmla="*/ 63 w 84"/>
                  <a:gd name="T43" fmla="*/ 59 h 85"/>
                  <a:gd name="T44" fmla="*/ 80 w 84"/>
                  <a:gd name="T45" fmla="*/ 45 h 85"/>
                  <a:gd name="T46" fmla="*/ 45 w 84"/>
                  <a:gd name="T47" fmla="*/ 45 h 85"/>
                  <a:gd name="T48" fmla="*/ 61 w 84"/>
                  <a:gd name="T49" fmla="*/ 59 h 85"/>
                  <a:gd name="T50" fmla="*/ 40 w 84"/>
                  <a:gd name="T51" fmla="*/ 45 h 85"/>
                  <a:gd name="T52" fmla="*/ 23 w 84"/>
                  <a:gd name="T53" fmla="*/ 59 h 85"/>
                  <a:gd name="T54" fmla="*/ 40 w 84"/>
                  <a:gd name="T55" fmla="*/ 45 h 85"/>
                  <a:gd name="T56" fmla="*/ 4 w 84"/>
                  <a:gd name="T57" fmla="*/ 45 h 85"/>
                  <a:gd name="T58" fmla="*/ 21 w 84"/>
                  <a:gd name="T59" fmla="*/ 59 h 85"/>
                  <a:gd name="T60" fmla="*/ 45 w 84"/>
                  <a:gd name="T61" fmla="*/ 64 h 85"/>
                  <a:gd name="T62" fmla="*/ 59 w 84"/>
                  <a:gd name="T63" fmla="*/ 64 h 85"/>
                  <a:gd name="T64" fmla="*/ 40 w 84"/>
                  <a:gd name="T65" fmla="*/ 81 h 85"/>
                  <a:gd name="T66" fmla="*/ 25 w 84"/>
                  <a:gd name="T67" fmla="*/ 64 h 85"/>
                  <a:gd name="T68" fmla="*/ 73 w 84"/>
                  <a:gd name="T69" fmla="*/ 64 h 85"/>
                  <a:gd name="T70" fmla="*/ 54 w 84"/>
                  <a:gd name="T71" fmla="*/ 79 h 85"/>
                  <a:gd name="T72" fmla="*/ 22 w 84"/>
                  <a:gd name="T73" fmla="*/ 64 h 85"/>
                  <a:gd name="T74" fmla="*/ 30 w 84"/>
                  <a:gd name="T75" fmla="*/ 7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5">
                    <a:moveTo>
                      <a:pt x="42" y="0"/>
                    </a:moveTo>
                    <a:cubicBezTo>
                      <a:pt x="65" y="0"/>
                      <a:pt x="84" y="19"/>
                      <a:pt x="84" y="43"/>
                    </a:cubicBezTo>
                    <a:cubicBezTo>
                      <a:pt x="84" y="66"/>
                      <a:pt x="65" y="85"/>
                      <a:pt x="42" y="85"/>
                    </a:cubicBezTo>
                    <a:cubicBezTo>
                      <a:pt x="19" y="85"/>
                      <a:pt x="0" y="66"/>
                      <a:pt x="0" y="43"/>
                    </a:cubicBezTo>
                    <a:cubicBezTo>
                      <a:pt x="0" y="19"/>
                      <a:pt x="19" y="0"/>
                      <a:pt x="42" y="0"/>
                    </a:cubicBezTo>
                    <a:close/>
                    <a:moveTo>
                      <a:pt x="76" y="27"/>
                    </a:moveTo>
                    <a:cubicBezTo>
                      <a:pt x="63" y="27"/>
                      <a:pt x="63" y="27"/>
                      <a:pt x="63" y="27"/>
                    </a:cubicBezTo>
                    <a:cubicBezTo>
                      <a:pt x="64" y="31"/>
                      <a:pt x="65" y="35"/>
                      <a:pt x="65" y="40"/>
                    </a:cubicBezTo>
                    <a:cubicBezTo>
                      <a:pt x="80" y="40"/>
                      <a:pt x="80" y="40"/>
                      <a:pt x="80" y="40"/>
                    </a:cubicBezTo>
                    <a:cubicBezTo>
                      <a:pt x="79" y="35"/>
                      <a:pt x="78" y="31"/>
                      <a:pt x="76" y="27"/>
                    </a:cubicBezTo>
                    <a:close/>
                    <a:moveTo>
                      <a:pt x="61" y="27"/>
                    </a:moveTo>
                    <a:cubicBezTo>
                      <a:pt x="45" y="27"/>
                      <a:pt x="45" y="27"/>
                      <a:pt x="45" y="27"/>
                    </a:cubicBezTo>
                    <a:cubicBezTo>
                      <a:pt x="45" y="40"/>
                      <a:pt x="45" y="40"/>
                      <a:pt x="45" y="40"/>
                    </a:cubicBezTo>
                    <a:cubicBezTo>
                      <a:pt x="62" y="40"/>
                      <a:pt x="62" y="40"/>
                      <a:pt x="62" y="40"/>
                    </a:cubicBezTo>
                    <a:cubicBezTo>
                      <a:pt x="62" y="35"/>
                      <a:pt x="62" y="31"/>
                      <a:pt x="61" y="27"/>
                    </a:cubicBezTo>
                    <a:close/>
                    <a:moveTo>
                      <a:pt x="40" y="27"/>
                    </a:moveTo>
                    <a:cubicBezTo>
                      <a:pt x="23" y="27"/>
                      <a:pt x="23" y="27"/>
                      <a:pt x="23" y="27"/>
                    </a:cubicBezTo>
                    <a:cubicBezTo>
                      <a:pt x="22" y="31"/>
                      <a:pt x="22" y="35"/>
                      <a:pt x="21" y="40"/>
                    </a:cubicBezTo>
                    <a:cubicBezTo>
                      <a:pt x="40" y="40"/>
                      <a:pt x="40" y="40"/>
                      <a:pt x="40" y="40"/>
                    </a:cubicBezTo>
                    <a:cubicBezTo>
                      <a:pt x="40" y="27"/>
                      <a:pt x="40" y="27"/>
                      <a:pt x="40" y="27"/>
                    </a:cubicBezTo>
                    <a:close/>
                    <a:moveTo>
                      <a:pt x="21" y="27"/>
                    </a:moveTo>
                    <a:cubicBezTo>
                      <a:pt x="8" y="27"/>
                      <a:pt x="8" y="27"/>
                      <a:pt x="8" y="27"/>
                    </a:cubicBezTo>
                    <a:cubicBezTo>
                      <a:pt x="6" y="31"/>
                      <a:pt x="5" y="35"/>
                      <a:pt x="4" y="40"/>
                    </a:cubicBezTo>
                    <a:cubicBezTo>
                      <a:pt x="19" y="40"/>
                      <a:pt x="19" y="40"/>
                      <a:pt x="19" y="40"/>
                    </a:cubicBezTo>
                    <a:cubicBezTo>
                      <a:pt x="19" y="35"/>
                      <a:pt x="20" y="31"/>
                      <a:pt x="21" y="27"/>
                    </a:cubicBezTo>
                    <a:close/>
                    <a:moveTo>
                      <a:pt x="10" y="21"/>
                    </a:moveTo>
                    <a:cubicBezTo>
                      <a:pt x="22" y="21"/>
                      <a:pt x="22" y="21"/>
                      <a:pt x="22" y="21"/>
                    </a:cubicBezTo>
                    <a:cubicBezTo>
                      <a:pt x="24" y="15"/>
                      <a:pt x="27" y="10"/>
                      <a:pt x="30" y="6"/>
                    </a:cubicBezTo>
                    <a:cubicBezTo>
                      <a:pt x="22" y="9"/>
                      <a:pt x="15" y="14"/>
                      <a:pt x="10" y="21"/>
                    </a:cubicBezTo>
                    <a:close/>
                    <a:moveTo>
                      <a:pt x="25" y="21"/>
                    </a:moveTo>
                    <a:cubicBezTo>
                      <a:pt x="40" y="21"/>
                      <a:pt x="40" y="21"/>
                      <a:pt x="40" y="21"/>
                    </a:cubicBezTo>
                    <a:cubicBezTo>
                      <a:pt x="40" y="4"/>
                      <a:pt x="40" y="4"/>
                      <a:pt x="40" y="4"/>
                    </a:cubicBezTo>
                    <a:cubicBezTo>
                      <a:pt x="33" y="6"/>
                      <a:pt x="28" y="12"/>
                      <a:pt x="25" y="21"/>
                    </a:cubicBezTo>
                    <a:close/>
                    <a:moveTo>
                      <a:pt x="45" y="21"/>
                    </a:moveTo>
                    <a:cubicBezTo>
                      <a:pt x="59" y="21"/>
                      <a:pt x="59" y="21"/>
                      <a:pt x="59" y="21"/>
                    </a:cubicBezTo>
                    <a:cubicBezTo>
                      <a:pt x="56" y="12"/>
                      <a:pt x="51" y="6"/>
                      <a:pt x="45" y="5"/>
                    </a:cubicBezTo>
                    <a:cubicBezTo>
                      <a:pt x="45" y="21"/>
                      <a:pt x="45" y="21"/>
                      <a:pt x="45" y="21"/>
                    </a:cubicBezTo>
                    <a:close/>
                    <a:moveTo>
                      <a:pt x="62" y="21"/>
                    </a:moveTo>
                    <a:cubicBezTo>
                      <a:pt x="73" y="21"/>
                      <a:pt x="73" y="21"/>
                      <a:pt x="73" y="21"/>
                    </a:cubicBezTo>
                    <a:cubicBezTo>
                      <a:pt x="69" y="14"/>
                      <a:pt x="62" y="9"/>
                      <a:pt x="54" y="6"/>
                    </a:cubicBezTo>
                    <a:cubicBezTo>
                      <a:pt x="57" y="10"/>
                      <a:pt x="60" y="15"/>
                      <a:pt x="62" y="21"/>
                    </a:cubicBezTo>
                    <a:close/>
                    <a:moveTo>
                      <a:pt x="80" y="45"/>
                    </a:moveTo>
                    <a:cubicBezTo>
                      <a:pt x="65" y="45"/>
                      <a:pt x="65" y="45"/>
                      <a:pt x="65" y="45"/>
                    </a:cubicBezTo>
                    <a:cubicBezTo>
                      <a:pt x="65" y="50"/>
                      <a:pt x="64" y="54"/>
                      <a:pt x="63" y="59"/>
                    </a:cubicBezTo>
                    <a:cubicBezTo>
                      <a:pt x="76" y="59"/>
                      <a:pt x="76" y="59"/>
                      <a:pt x="76" y="59"/>
                    </a:cubicBezTo>
                    <a:cubicBezTo>
                      <a:pt x="78" y="54"/>
                      <a:pt x="79" y="50"/>
                      <a:pt x="80" y="45"/>
                    </a:cubicBezTo>
                    <a:close/>
                    <a:moveTo>
                      <a:pt x="62" y="45"/>
                    </a:moveTo>
                    <a:cubicBezTo>
                      <a:pt x="45" y="45"/>
                      <a:pt x="45" y="45"/>
                      <a:pt x="45" y="45"/>
                    </a:cubicBezTo>
                    <a:cubicBezTo>
                      <a:pt x="45" y="59"/>
                      <a:pt x="45" y="59"/>
                      <a:pt x="45" y="59"/>
                    </a:cubicBezTo>
                    <a:cubicBezTo>
                      <a:pt x="61" y="59"/>
                      <a:pt x="61" y="59"/>
                      <a:pt x="61" y="59"/>
                    </a:cubicBezTo>
                    <a:cubicBezTo>
                      <a:pt x="62" y="54"/>
                      <a:pt x="62" y="50"/>
                      <a:pt x="62" y="45"/>
                    </a:cubicBezTo>
                    <a:close/>
                    <a:moveTo>
                      <a:pt x="40" y="45"/>
                    </a:moveTo>
                    <a:cubicBezTo>
                      <a:pt x="21" y="45"/>
                      <a:pt x="21" y="45"/>
                      <a:pt x="21" y="45"/>
                    </a:cubicBezTo>
                    <a:cubicBezTo>
                      <a:pt x="22" y="50"/>
                      <a:pt x="22" y="54"/>
                      <a:pt x="23" y="59"/>
                    </a:cubicBezTo>
                    <a:cubicBezTo>
                      <a:pt x="40" y="59"/>
                      <a:pt x="40" y="59"/>
                      <a:pt x="40" y="59"/>
                    </a:cubicBezTo>
                    <a:cubicBezTo>
                      <a:pt x="40" y="45"/>
                      <a:pt x="40" y="45"/>
                      <a:pt x="40" y="45"/>
                    </a:cubicBezTo>
                    <a:close/>
                    <a:moveTo>
                      <a:pt x="19" y="45"/>
                    </a:moveTo>
                    <a:cubicBezTo>
                      <a:pt x="4" y="45"/>
                      <a:pt x="4" y="45"/>
                      <a:pt x="4" y="45"/>
                    </a:cubicBezTo>
                    <a:cubicBezTo>
                      <a:pt x="5" y="50"/>
                      <a:pt x="6" y="54"/>
                      <a:pt x="8" y="59"/>
                    </a:cubicBezTo>
                    <a:cubicBezTo>
                      <a:pt x="21" y="59"/>
                      <a:pt x="21" y="59"/>
                      <a:pt x="21" y="59"/>
                    </a:cubicBezTo>
                    <a:cubicBezTo>
                      <a:pt x="20" y="54"/>
                      <a:pt x="19" y="50"/>
                      <a:pt x="19" y="45"/>
                    </a:cubicBezTo>
                    <a:close/>
                    <a:moveTo>
                      <a:pt x="45" y="64"/>
                    </a:moveTo>
                    <a:cubicBezTo>
                      <a:pt x="45" y="81"/>
                      <a:pt x="45" y="81"/>
                      <a:pt x="45" y="81"/>
                    </a:cubicBezTo>
                    <a:cubicBezTo>
                      <a:pt x="51" y="79"/>
                      <a:pt x="56" y="73"/>
                      <a:pt x="59" y="64"/>
                    </a:cubicBezTo>
                    <a:cubicBezTo>
                      <a:pt x="45" y="64"/>
                      <a:pt x="45" y="64"/>
                      <a:pt x="45" y="64"/>
                    </a:cubicBezTo>
                    <a:close/>
                    <a:moveTo>
                      <a:pt x="40" y="81"/>
                    </a:moveTo>
                    <a:cubicBezTo>
                      <a:pt x="40" y="64"/>
                      <a:pt x="40" y="64"/>
                      <a:pt x="40" y="64"/>
                    </a:cubicBezTo>
                    <a:cubicBezTo>
                      <a:pt x="25" y="64"/>
                      <a:pt x="25" y="64"/>
                      <a:pt x="25" y="64"/>
                    </a:cubicBezTo>
                    <a:cubicBezTo>
                      <a:pt x="28" y="73"/>
                      <a:pt x="33" y="79"/>
                      <a:pt x="40" y="81"/>
                    </a:cubicBezTo>
                    <a:close/>
                    <a:moveTo>
                      <a:pt x="73" y="64"/>
                    </a:moveTo>
                    <a:cubicBezTo>
                      <a:pt x="62" y="64"/>
                      <a:pt x="62" y="64"/>
                      <a:pt x="62" y="64"/>
                    </a:cubicBezTo>
                    <a:cubicBezTo>
                      <a:pt x="60" y="70"/>
                      <a:pt x="57" y="75"/>
                      <a:pt x="54" y="79"/>
                    </a:cubicBezTo>
                    <a:cubicBezTo>
                      <a:pt x="62" y="76"/>
                      <a:pt x="69" y="71"/>
                      <a:pt x="73" y="64"/>
                    </a:cubicBezTo>
                    <a:close/>
                    <a:moveTo>
                      <a:pt x="22" y="64"/>
                    </a:moveTo>
                    <a:cubicBezTo>
                      <a:pt x="11" y="64"/>
                      <a:pt x="11" y="64"/>
                      <a:pt x="11" y="64"/>
                    </a:cubicBezTo>
                    <a:cubicBezTo>
                      <a:pt x="15" y="71"/>
                      <a:pt x="22" y="76"/>
                      <a:pt x="30" y="79"/>
                    </a:cubicBezTo>
                    <a:cubicBezTo>
                      <a:pt x="27" y="75"/>
                      <a:pt x="24" y="70"/>
                      <a:pt x="22" y="64"/>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pic>
            <p:nvPicPr>
              <p:cNvPr id="166" name="Picture 6" descr="\\magnum\Projects\Microsoft\Cloud Power FY12\Design\Icons\PNGs\Server_2.png"/>
              <p:cNvPicPr>
                <a:picLocks noChangeAspect="1" noChangeArrowheads="1"/>
              </p:cNvPicPr>
              <p:nvPr/>
            </p:nvPicPr>
            <p:blipFill rotWithShape="1">
              <a:blip r:embed="rId4" cstate="print">
                <a:lum bright="100000"/>
              </a:blip>
              <a:srcRect l="24157" r="25929"/>
              <a:stretch/>
            </p:blipFill>
            <p:spPr bwMode="auto">
              <a:xfrm>
                <a:off x="9944860" y="5187045"/>
                <a:ext cx="355510" cy="712232"/>
              </a:xfrm>
              <a:prstGeom prst="rect">
                <a:avLst/>
              </a:prstGeom>
              <a:noFill/>
            </p:spPr>
          </p:pic>
        </p:grpSp>
        <p:grpSp>
          <p:nvGrpSpPr>
            <p:cNvPr id="154" name="Group 153"/>
            <p:cNvGrpSpPr/>
            <p:nvPr/>
          </p:nvGrpSpPr>
          <p:grpSpPr>
            <a:xfrm>
              <a:off x="1493287" y="2242485"/>
              <a:ext cx="604285" cy="712232"/>
              <a:chOff x="4647795" y="6723311"/>
              <a:chExt cx="604285" cy="712232"/>
            </a:xfrm>
          </p:grpSpPr>
          <p:pic>
            <p:nvPicPr>
              <p:cNvPr id="163" name="Picture 2"/>
              <p:cNvPicPr>
                <a:picLocks noChangeAspect="1" noChangeArrowheads="1"/>
              </p:cNvPicPr>
              <p:nvPr/>
            </p:nvPicPr>
            <p:blipFill>
              <a:blip r:embed="rId5" cstate="print">
                <a:clrChange>
                  <a:clrFrom>
                    <a:srgbClr val="4EB1E4"/>
                  </a:clrFrom>
                  <a:clrTo>
                    <a:srgbClr val="4EB1E4">
                      <a:alpha val="0"/>
                    </a:srgbClr>
                  </a:clrTo>
                </a:clrChange>
                <a:extLst>
                  <a:ext uri="{28A0092B-C50C-407E-A947-70E740481C1C}">
                    <a14:useLocalDpi xmlns:a14="http://schemas.microsoft.com/office/drawing/2010/main" val="0"/>
                  </a:ext>
                </a:extLst>
              </a:blip>
              <a:srcRect/>
              <a:stretch>
                <a:fillRect/>
              </a:stretch>
            </p:blipFill>
            <p:spPr bwMode="auto">
              <a:xfrm>
                <a:off x="4918743" y="7037593"/>
                <a:ext cx="333337" cy="302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4" name="Picture 6" descr="\\magnum\Projects\Microsoft\Cloud Power FY12\Design\Icons\PNGs\Server_2.png"/>
              <p:cNvPicPr>
                <a:picLocks noChangeAspect="1" noChangeArrowheads="1"/>
              </p:cNvPicPr>
              <p:nvPr/>
            </p:nvPicPr>
            <p:blipFill rotWithShape="1">
              <a:blip r:embed="rId4" cstate="print">
                <a:lum bright="100000"/>
              </a:blip>
              <a:srcRect l="24157" r="25929"/>
              <a:stretch/>
            </p:blipFill>
            <p:spPr bwMode="auto">
              <a:xfrm>
                <a:off x="4647795" y="6723311"/>
                <a:ext cx="355510" cy="712232"/>
              </a:xfrm>
              <a:prstGeom prst="rect">
                <a:avLst/>
              </a:prstGeom>
              <a:noFill/>
            </p:spPr>
          </p:pic>
        </p:grpSp>
        <p:grpSp>
          <p:nvGrpSpPr>
            <p:cNvPr id="155" name="Group 154"/>
            <p:cNvGrpSpPr/>
            <p:nvPr/>
          </p:nvGrpSpPr>
          <p:grpSpPr>
            <a:xfrm>
              <a:off x="2151470" y="3327265"/>
              <a:ext cx="479392" cy="712232"/>
              <a:chOff x="4610325" y="6858496"/>
              <a:chExt cx="479392" cy="712232"/>
            </a:xfrm>
          </p:grpSpPr>
          <p:pic>
            <p:nvPicPr>
              <p:cNvPr id="158" name="Picture 6" descr="\\magnum\Projects\Microsoft\Cloud Power FY12\Design\Icons\PNGs\Server_2.png"/>
              <p:cNvPicPr>
                <a:picLocks noChangeAspect="1" noChangeArrowheads="1"/>
              </p:cNvPicPr>
              <p:nvPr/>
            </p:nvPicPr>
            <p:blipFill rotWithShape="1">
              <a:blip r:embed="rId4" cstate="print">
                <a:lum bright="100000"/>
              </a:blip>
              <a:srcRect l="24157" r="25929"/>
              <a:stretch/>
            </p:blipFill>
            <p:spPr bwMode="auto">
              <a:xfrm>
                <a:off x="4610325" y="6858496"/>
                <a:ext cx="355510" cy="712232"/>
              </a:xfrm>
              <a:prstGeom prst="rect">
                <a:avLst/>
              </a:prstGeom>
              <a:noFill/>
            </p:spPr>
          </p:pic>
          <p:sp>
            <p:nvSpPr>
              <p:cNvPr id="159" name="Isosceles Triangle 158"/>
              <p:cNvSpPr/>
              <p:nvPr/>
            </p:nvSpPr>
            <p:spPr bwMode="auto">
              <a:xfrm>
                <a:off x="4883537" y="7331187"/>
                <a:ext cx="206180" cy="177741"/>
              </a:xfrm>
              <a:prstGeom prst="triangl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0" name="Rectangle 159"/>
              <p:cNvSpPr/>
              <p:nvPr/>
            </p:nvSpPr>
            <p:spPr bwMode="auto">
              <a:xfrm>
                <a:off x="4883537" y="7416936"/>
                <a:ext cx="206180" cy="2634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1" name="Rectangle 160"/>
              <p:cNvSpPr/>
              <p:nvPr/>
            </p:nvSpPr>
            <p:spPr bwMode="auto">
              <a:xfrm rot="16200000">
                <a:off x="4928054" y="7465866"/>
                <a:ext cx="117146" cy="2634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2" name="Isosceles Triangle 161"/>
              <p:cNvSpPr/>
              <p:nvPr/>
            </p:nvSpPr>
            <p:spPr bwMode="auto">
              <a:xfrm>
                <a:off x="4942260" y="7396152"/>
                <a:ext cx="88734" cy="76495"/>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56" name="Rectangle 155"/>
            <p:cNvSpPr/>
            <p:nvPr/>
          </p:nvSpPr>
          <p:spPr bwMode="auto">
            <a:xfrm>
              <a:off x="382773" y="1563005"/>
              <a:ext cx="3955312" cy="4529471"/>
            </a:xfrm>
            <a:prstGeom prst="rect">
              <a:avLst/>
            </a:prstGeom>
            <a:noFill/>
            <a:ln w="15875">
              <a:solidFill>
                <a:schemeClr val="accent4"/>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6" tIns="45689" rIns="91376" bIns="45689" numCol="1" rtlCol="0" anchor="ctr" anchorCtr="0" compatLnSpc="1">
              <a:prstTxWarp prst="textNoShape">
                <a:avLst/>
              </a:prstTxWarp>
            </a:bodyPr>
            <a:lstStyle/>
            <a:p>
              <a:pPr algn="ctr" defTabSz="91352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57" name="Rectangle 156"/>
            <p:cNvSpPr/>
            <p:nvPr/>
          </p:nvSpPr>
          <p:spPr>
            <a:xfrm>
              <a:off x="1081095" y="1562987"/>
              <a:ext cx="2417841" cy="273084"/>
            </a:xfrm>
            <a:prstGeom prst="rect">
              <a:avLst/>
            </a:prstGeom>
          </p:spPr>
          <p:txBody>
            <a:bodyPr wrap="none" lIns="91380" tIns="45691" rIns="91380" bIns="45691">
              <a:spAutoFit/>
            </a:bodyPr>
            <a:lstStyle/>
            <a:p>
              <a:pPr algn="ctr" defTabSz="913529" fontAlgn="base">
                <a:lnSpc>
                  <a:spcPct val="90000"/>
                </a:lnSpc>
                <a:spcBef>
                  <a:spcPct val="0"/>
                </a:spcBef>
                <a:spcAft>
                  <a:spcPct val="0"/>
                </a:spcAft>
              </a:pPr>
              <a:r>
                <a:rPr lang="en-US" sz="1100" b="1" dirty="0"/>
                <a:t>Contoso.com Active Directory</a:t>
              </a:r>
            </a:p>
          </p:txBody>
        </p:sp>
      </p:grpSp>
      <p:sp>
        <p:nvSpPr>
          <p:cNvPr id="260" name="Freeform 24"/>
          <p:cNvSpPr>
            <a:spLocks noEditPoints="1"/>
          </p:cNvSpPr>
          <p:nvPr/>
        </p:nvSpPr>
        <p:spPr bwMode="black">
          <a:xfrm>
            <a:off x="7547081" y="4326100"/>
            <a:ext cx="885825" cy="684213"/>
          </a:xfrm>
          <a:custGeom>
            <a:avLst/>
            <a:gdLst>
              <a:gd name="T0" fmla="*/ 524 w 1369"/>
              <a:gd name="T1" fmla="*/ 115 h 1057"/>
              <a:gd name="T2" fmla="*/ 373 w 1369"/>
              <a:gd name="T3" fmla="*/ 228 h 1057"/>
              <a:gd name="T4" fmla="*/ 455 w 1369"/>
              <a:gd name="T5" fmla="*/ 153 h 1057"/>
              <a:gd name="T6" fmla="*/ 5 w 1369"/>
              <a:gd name="T7" fmla="*/ 634 h 1057"/>
              <a:gd name="T8" fmla="*/ 149 w 1369"/>
              <a:gd name="T9" fmla="*/ 320 h 1057"/>
              <a:gd name="T10" fmla="*/ 26 w 1369"/>
              <a:gd name="T11" fmla="*/ 509 h 1057"/>
              <a:gd name="T12" fmla="*/ 652 w 1369"/>
              <a:gd name="T13" fmla="*/ 75 h 1057"/>
              <a:gd name="T14" fmla="*/ 36 w 1369"/>
              <a:gd name="T15" fmla="*/ 435 h 1057"/>
              <a:gd name="T16" fmla="*/ 28 w 1369"/>
              <a:gd name="T17" fmla="*/ 478 h 1057"/>
              <a:gd name="T18" fmla="*/ 9 w 1369"/>
              <a:gd name="T19" fmla="*/ 353 h 1057"/>
              <a:gd name="T20" fmla="*/ 1045 w 1369"/>
              <a:gd name="T21" fmla="*/ 157 h 1057"/>
              <a:gd name="T22" fmla="*/ 1251 w 1369"/>
              <a:gd name="T23" fmla="*/ 278 h 1057"/>
              <a:gd name="T24" fmla="*/ 1184 w 1369"/>
              <a:gd name="T25" fmla="*/ 236 h 1057"/>
              <a:gd name="T26" fmla="*/ 1369 w 1369"/>
              <a:gd name="T27" fmla="*/ 439 h 1057"/>
              <a:gd name="T28" fmla="*/ 1349 w 1369"/>
              <a:gd name="T29" fmla="*/ 356 h 1057"/>
              <a:gd name="T30" fmla="*/ 1150 w 1369"/>
              <a:gd name="T31" fmla="*/ 216 h 1057"/>
              <a:gd name="T32" fmla="*/ 859 w 1369"/>
              <a:gd name="T33" fmla="*/ 52 h 1057"/>
              <a:gd name="T34" fmla="*/ 781 w 1369"/>
              <a:gd name="T35" fmla="*/ 39 h 1057"/>
              <a:gd name="T36" fmla="*/ 746 w 1369"/>
              <a:gd name="T37" fmla="*/ 26 h 1057"/>
              <a:gd name="T38" fmla="*/ 682 w 1369"/>
              <a:gd name="T39" fmla="*/ 56 h 1057"/>
              <a:gd name="T40" fmla="*/ 67 w 1369"/>
              <a:gd name="T41" fmla="*/ 682 h 1057"/>
              <a:gd name="T42" fmla="*/ 963 w 1369"/>
              <a:gd name="T43" fmla="*/ 142 h 1057"/>
              <a:gd name="T44" fmla="*/ 906 w 1369"/>
              <a:gd name="T45" fmla="*/ 82 h 1057"/>
              <a:gd name="T46" fmla="*/ 247 w 1369"/>
              <a:gd name="T47" fmla="*/ 268 h 1057"/>
              <a:gd name="T48" fmla="*/ 1073 w 1369"/>
              <a:gd name="T49" fmla="*/ 766 h 1057"/>
              <a:gd name="T50" fmla="*/ 974 w 1369"/>
              <a:gd name="T51" fmla="*/ 824 h 1057"/>
              <a:gd name="T52" fmla="*/ 1048 w 1369"/>
              <a:gd name="T53" fmla="*/ 780 h 1057"/>
              <a:gd name="T54" fmla="*/ 834 w 1369"/>
              <a:gd name="T55" fmla="*/ 948 h 1057"/>
              <a:gd name="T56" fmla="*/ 882 w 1369"/>
              <a:gd name="T57" fmla="*/ 910 h 1057"/>
              <a:gd name="T58" fmla="*/ 1199 w 1369"/>
              <a:gd name="T59" fmla="*/ 723 h 1057"/>
              <a:gd name="T60" fmla="*/ 61 w 1369"/>
              <a:gd name="T61" fmla="*/ 327 h 1057"/>
              <a:gd name="T62" fmla="*/ 1353 w 1369"/>
              <a:gd name="T63" fmla="*/ 606 h 1057"/>
              <a:gd name="T64" fmla="*/ 1342 w 1369"/>
              <a:gd name="T65" fmla="*/ 518 h 1057"/>
              <a:gd name="T66" fmla="*/ 789 w 1369"/>
              <a:gd name="T67" fmla="*/ 977 h 1057"/>
              <a:gd name="T68" fmla="*/ 791 w 1369"/>
              <a:gd name="T69" fmla="*/ 972 h 1057"/>
              <a:gd name="T70" fmla="*/ 1249 w 1369"/>
              <a:gd name="T71" fmla="*/ 662 h 1057"/>
              <a:gd name="T72" fmla="*/ 1318 w 1369"/>
              <a:gd name="T73" fmla="*/ 616 h 1057"/>
              <a:gd name="T74" fmla="*/ 357 w 1369"/>
              <a:gd name="T75" fmla="*/ 821 h 1057"/>
              <a:gd name="T76" fmla="*/ 249 w 1369"/>
              <a:gd name="T77" fmla="*/ 759 h 1057"/>
              <a:gd name="T78" fmla="*/ 179 w 1369"/>
              <a:gd name="T79" fmla="*/ 721 h 1057"/>
              <a:gd name="T80" fmla="*/ 133 w 1369"/>
              <a:gd name="T81" fmla="*/ 704 h 1057"/>
              <a:gd name="T82" fmla="*/ 139 w 1369"/>
              <a:gd name="T83" fmla="*/ 731 h 1057"/>
              <a:gd name="T84" fmla="*/ 711 w 1369"/>
              <a:gd name="T85" fmla="*/ 1056 h 1057"/>
              <a:gd name="T86" fmla="*/ 606 w 1369"/>
              <a:gd name="T87" fmla="*/ 984 h 1057"/>
              <a:gd name="T88" fmla="*/ 614 w 1369"/>
              <a:gd name="T89" fmla="*/ 998 h 1057"/>
              <a:gd name="T90" fmla="*/ 555 w 1369"/>
              <a:gd name="T91" fmla="*/ 933 h 1057"/>
              <a:gd name="T92" fmla="*/ 676 w 1369"/>
              <a:gd name="T93" fmla="*/ 1024 h 1057"/>
              <a:gd name="T94" fmla="*/ 489 w 1369"/>
              <a:gd name="T95" fmla="*/ 898 h 1057"/>
              <a:gd name="T96" fmla="*/ 1274 w 1369"/>
              <a:gd name="T97" fmla="*/ 378 h 1057"/>
              <a:gd name="T98" fmla="*/ 749 w 1369"/>
              <a:gd name="T99" fmla="*/ 729 h 1057"/>
              <a:gd name="T100" fmla="*/ 146 w 1369"/>
              <a:gd name="T101" fmla="*/ 631 h 1057"/>
              <a:gd name="T102" fmla="*/ 600 w 1369"/>
              <a:gd name="T103" fmla="*/ 889 h 1057"/>
              <a:gd name="T104" fmla="*/ 780 w 1369"/>
              <a:gd name="T105" fmla="*/ 741 h 1057"/>
              <a:gd name="T106" fmla="*/ 486 w 1369"/>
              <a:gd name="T107" fmla="*/ 685 h 1057"/>
              <a:gd name="T108" fmla="*/ 587 w 1369"/>
              <a:gd name="T109" fmla="*/ 850 h 1057"/>
              <a:gd name="T110" fmla="*/ 560 w 1369"/>
              <a:gd name="T111" fmla="*/ 881 h 1057"/>
              <a:gd name="T112" fmla="*/ 232 w 1369"/>
              <a:gd name="T113" fmla="*/ 509 h 1057"/>
              <a:gd name="T114" fmla="*/ 233 w 1369"/>
              <a:gd name="T115" fmla="*/ 619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9" h="1057">
                <a:moveTo>
                  <a:pt x="234" y="304"/>
                </a:moveTo>
                <a:cubicBezTo>
                  <a:pt x="234" y="304"/>
                  <a:pt x="234" y="304"/>
                  <a:pt x="234" y="304"/>
                </a:cubicBezTo>
                <a:cubicBezTo>
                  <a:pt x="190" y="329"/>
                  <a:pt x="190" y="329"/>
                  <a:pt x="190" y="329"/>
                </a:cubicBezTo>
                <a:cubicBezTo>
                  <a:pt x="178" y="305"/>
                  <a:pt x="178" y="305"/>
                  <a:pt x="178" y="305"/>
                </a:cubicBezTo>
                <a:cubicBezTo>
                  <a:pt x="222" y="280"/>
                  <a:pt x="222" y="280"/>
                  <a:pt x="222" y="280"/>
                </a:cubicBezTo>
                <a:cubicBezTo>
                  <a:pt x="234" y="304"/>
                  <a:pt x="234" y="304"/>
                  <a:pt x="234" y="304"/>
                </a:cubicBezTo>
                <a:close/>
                <a:moveTo>
                  <a:pt x="581" y="113"/>
                </a:moveTo>
                <a:cubicBezTo>
                  <a:pt x="569" y="91"/>
                  <a:pt x="569" y="91"/>
                  <a:pt x="569" y="91"/>
                </a:cubicBezTo>
                <a:cubicBezTo>
                  <a:pt x="524" y="115"/>
                  <a:pt x="524" y="115"/>
                  <a:pt x="524" y="115"/>
                </a:cubicBezTo>
                <a:cubicBezTo>
                  <a:pt x="537" y="138"/>
                  <a:pt x="537" y="138"/>
                  <a:pt x="537" y="138"/>
                </a:cubicBezTo>
                <a:cubicBezTo>
                  <a:pt x="581" y="113"/>
                  <a:pt x="581" y="113"/>
                  <a:pt x="581" y="113"/>
                </a:cubicBezTo>
                <a:cubicBezTo>
                  <a:pt x="581" y="113"/>
                  <a:pt x="581" y="113"/>
                  <a:pt x="581" y="113"/>
                </a:cubicBezTo>
                <a:close/>
                <a:moveTo>
                  <a:pt x="373" y="228"/>
                </a:moveTo>
                <a:cubicBezTo>
                  <a:pt x="360" y="205"/>
                  <a:pt x="360" y="205"/>
                  <a:pt x="360" y="205"/>
                </a:cubicBezTo>
                <a:cubicBezTo>
                  <a:pt x="316" y="230"/>
                  <a:pt x="316" y="230"/>
                  <a:pt x="316" y="230"/>
                </a:cubicBezTo>
                <a:cubicBezTo>
                  <a:pt x="329" y="252"/>
                  <a:pt x="329" y="252"/>
                  <a:pt x="329" y="252"/>
                </a:cubicBezTo>
                <a:cubicBezTo>
                  <a:pt x="373" y="228"/>
                  <a:pt x="373" y="228"/>
                  <a:pt x="373" y="228"/>
                </a:cubicBezTo>
                <a:cubicBezTo>
                  <a:pt x="373" y="228"/>
                  <a:pt x="373" y="228"/>
                  <a:pt x="373" y="228"/>
                </a:cubicBezTo>
                <a:close/>
                <a:moveTo>
                  <a:pt x="443" y="190"/>
                </a:moveTo>
                <a:cubicBezTo>
                  <a:pt x="430" y="167"/>
                  <a:pt x="430" y="167"/>
                  <a:pt x="430" y="167"/>
                </a:cubicBezTo>
                <a:cubicBezTo>
                  <a:pt x="385" y="190"/>
                  <a:pt x="385" y="190"/>
                  <a:pt x="385" y="190"/>
                </a:cubicBezTo>
                <a:cubicBezTo>
                  <a:pt x="398" y="214"/>
                  <a:pt x="398" y="214"/>
                  <a:pt x="398" y="214"/>
                </a:cubicBezTo>
                <a:cubicBezTo>
                  <a:pt x="443" y="190"/>
                  <a:pt x="443" y="190"/>
                  <a:pt x="443" y="190"/>
                </a:cubicBezTo>
                <a:cubicBezTo>
                  <a:pt x="443" y="190"/>
                  <a:pt x="443" y="190"/>
                  <a:pt x="443" y="190"/>
                </a:cubicBezTo>
                <a:close/>
                <a:moveTo>
                  <a:pt x="513" y="151"/>
                </a:moveTo>
                <a:cubicBezTo>
                  <a:pt x="501" y="129"/>
                  <a:pt x="501" y="129"/>
                  <a:pt x="501" y="129"/>
                </a:cubicBezTo>
                <a:cubicBezTo>
                  <a:pt x="455" y="153"/>
                  <a:pt x="455" y="153"/>
                  <a:pt x="455" y="153"/>
                </a:cubicBezTo>
                <a:cubicBezTo>
                  <a:pt x="468" y="176"/>
                  <a:pt x="468" y="176"/>
                  <a:pt x="468" y="176"/>
                </a:cubicBezTo>
                <a:cubicBezTo>
                  <a:pt x="513" y="151"/>
                  <a:pt x="513" y="151"/>
                  <a:pt x="513" y="151"/>
                </a:cubicBezTo>
                <a:cubicBezTo>
                  <a:pt x="513" y="151"/>
                  <a:pt x="513" y="151"/>
                  <a:pt x="513" y="151"/>
                </a:cubicBezTo>
                <a:close/>
                <a:moveTo>
                  <a:pt x="32" y="631"/>
                </a:moveTo>
                <a:cubicBezTo>
                  <a:pt x="30" y="620"/>
                  <a:pt x="30" y="607"/>
                  <a:pt x="29" y="592"/>
                </a:cubicBezTo>
                <a:cubicBezTo>
                  <a:pt x="28" y="587"/>
                  <a:pt x="28" y="587"/>
                  <a:pt x="28" y="587"/>
                </a:cubicBezTo>
                <a:cubicBezTo>
                  <a:pt x="1" y="589"/>
                  <a:pt x="1" y="589"/>
                  <a:pt x="1" y="589"/>
                </a:cubicBezTo>
                <a:cubicBezTo>
                  <a:pt x="1" y="595"/>
                  <a:pt x="1" y="595"/>
                  <a:pt x="1" y="595"/>
                </a:cubicBezTo>
                <a:cubicBezTo>
                  <a:pt x="3" y="608"/>
                  <a:pt x="3" y="622"/>
                  <a:pt x="5" y="634"/>
                </a:cubicBezTo>
                <a:cubicBezTo>
                  <a:pt x="6" y="639"/>
                  <a:pt x="6" y="639"/>
                  <a:pt x="6" y="639"/>
                </a:cubicBezTo>
                <a:cubicBezTo>
                  <a:pt x="33" y="636"/>
                  <a:pt x="33" y="636"/>
                  <a:pt x="33" y="636"/>
                </a:cubicBezTo>
                <a:cubicBezTo>
                  <a:pt x="32" y="631"/>
                  <a:pt x="32" y="631"/>
                  <a:pt x="32" y="631"/>
                </a:cubicBezTo>
                <a:cubicBezTo>
                  <a:pt x="32" y="631"/>
                  <a:pt x="32" y="631"/>
                  <a:pt x="32" y="631"/>
                </a:cubicBezTo>
                <a:close/>
                <a:moveTo>
                  <a:pt x="143" y="346"/>
                </a:moveTo>
                <a:cubicBezTo>
                  <a:pt x="148" y="346"/>
                  <a:pt x="152" y="346"/>
                  <a:pt x="157" y="344"/>
                </a:cubicBezTo>
                <a:cubicBezTo>
                  <a:pt x="162" y="343"/>
                  <a:pt x="162" y="343"/>
                  <a:pt x="162" y="343"/>
                </a:cubicBezTo>
                <a:cubicBezTo>
                  <a:pt x="154" y="318"/>
                  <a:pt x="154" y="318"/>
                  <a:pt x="154" y="318"/>
                </a:cubicBezTo>
                <a:cubicBezTo>
                  <a:pt x="149" y="320"/>
                  <a:pt x="149" y="320"/>
                  <a:pt x="149" y="320"/>
                </a:cubicBezTo>
                <a:cubicBezTo>
                  <a:pt x="143" y="322"/>
                  <a:pt x="133" y="320"/>
                  <a:pt x="118" y="316"/>
                </a:cubicBezTo>
                <a:cubicBezTo>
                  <a:pt x="113" y="315"/>
                  <a:pt x="113" y="315"/>
                  <a:pt x="113" y="315"/>
                </a:cubicBezTo>
                <a:cubicBezTo>
                  <a:pt x="105" y="338"/>
                  <a:pt x="105" y="338"/>
                  <a:pt x="105" y="338"/>
                </a:cubicBezTo>
                <a:cubicBezTo>
                  <a:pt x="110" y="341"/>
                  <a:pt x="110" y="341"/>
                  <a:pt x="110" y="341"/>
                </a:cubicBezTo>
                <a:cubicBezTo>
                  <a:pt x="124" y="344"/>
                  <a:pt x="134" y="346"/>
                  <a:pt x="143" y="346"/>
                </a:cubicBezTo>
                <a:close/>
                <a:moveTo>
                  <a:pt x="26" y="554"/>
                </a:moveTo>
                <a:cubicBezTo>
                  <a:pt x="26" y="543"/>
                  <a:pt x="26" y="534"/>
                  <a:pt x="26" y="525"/>
                </a:cubicBezTo>
                <a:cubicBezTo>
                  <a:pt x="26" y="521"/>
                  <a:pt x="26" y="518"/>
                  <a:pt x="26" y="514"/>
                </a:cubicBezTo>
                <a:cubicBezTo>
                  <a:pt x="26" y="509"/>
                  <a:pt x="26" y="509"/>
                  <a:pt x="26" y="509"/>
                </a:cubicBezTo>
                <a:cubicBezTo>
                  <a:pt x="0" y="509"/>
                  <a:pt x="0" y="509"/>
                  <a:pt x="0" y="509"/>
                </a:cubicBezTo>
                <a:cubicBezTo>
                  <a:pt x="0" y="514"/>
                  <a:pt x="0" y="514"/>
                  <a:pt x="0" y="514"/>
                </a:cubicBezTo>
                <a:cubicBezTo>
                  <a:pt x="0" y="517"/>
                  <a:pt x="0" y="521"/>
                  <a:pt x="0" y="525"/>
                </a:cubicBezTo>
                <a:cubicBezTo>
                  <a:pt x="0" y="534"/>
                  <a:pt x="0" y="544"/>
                  <a:pt x="0" y="554"/>
                </a:cubicBezTo>
                <a:cubicBezTo>
                  <a:pt x="0" y="560"/>
                  <a:pt x="0" y="560"/>
                  <a:pt x="0" y="560"/>
                </a:cubicBezTo>
                <a:cubicBezTo>
                  <a:pt x="26" y="559"/>
                  <a:pt x="26" y="559"/>
                  <a:pt x="26" y="559"/>
                </a:cubicBezTo>
                <a:cubicBezTo>
                  <a:pt x="26" y="554"/>
                  <a:pt x="26" y="554"/>
                  <a:pt x="26" y="554"/>
                </a:cubicBezTo>
                <a:cubicBezTo>
                  <a:pt x="26" y="554"/>
                  <a:pt x="26" y="554"/>
                  <a:pt x="26" y="554"/>
                </a:cubicBezTo>
                <a:close/>
                <a:moveTo>
                  <a:pt x="652" y="75"/>
                </a:moveTo>
                <a:cubicBezTo>
                  <a:pt x="639" y="54"/>
                  <a:pt x="639" y="54"/>
                  <a:pt x="639" y="54"/>
                </a:cubicBezTo>
                <a:cubicBezTo>
                  <a:pt x="594" y="77"/>
                  <a:pt x="594" y="77"/>
                  <a:pt x="594" y="77"/>
                </a:cubicBezTo>
                <a:cubicBezTo>
                  <a:pt x="606" y="101"/>
                  <a:pt x="606" y="101"/>
                  <a:pt x="606" y="101"/>
                </a:cubicBezTo>
                <a:cubicBezTo>
                  <a:pt x="652" y="75"/>
                  <a:pt x="652" y="75"/>
                  <a:pt x="652" y="75"/>
                </a:cubicBezTo>
                <a:cubicBezTo>
                  <a:pt x="652" y="75"/>
                  <a:pt x="652" y="75"/>
                  <a:pt x="652" y="75"/>
                </a:cubicBezTo>
                <a:close/>
                <a:moveTo>
                  <a:pt x="28" y="478"/>
                </a:moveTo>
                <a:cubicBezTo>
                  <a:pt x="29" y="476"/>
                  <a:pt x="29" y="475"/>
                  <a:pt x="29" y="475"/>
                </a:cubicBezTo>
                <a:cubicBezTo>
                  <a:pt x="34" y="468"/>
                  <a:pt x="36" y="458"/>
                  <a:pt x="36" y="446"/>
                </a:cubicBezTo>
                <a:cubicBezTo>
                  <a:pt x="36" y="443"/>
                  <a:pt x="36" y="439"/>
                  <a:pt x="36" y="435"/>
                </a:cubicBezTo>
                <a:cubicBezTo>
                  <a:pt x="35" y="430"/>
                  <a:pt x="35" y="430"/>
                  <a:pt x="35" y="430"/>
                </a:cubicBezTo>
                <a:cubicBezTo>
                  <a:pt x="9" y="431"/>
                  <a:pt x="9" y="431"/>
                  <a:pt x="9" y="431"/>
                </a:cubicBezTo>
                <a:cubicBezTo>
                  <a:pt x="9" y="437"/>
                  <a:pt x="9" y="437"/>
                  <a:pt x="9" y="437"/>
                </a:cubicBezTo>
                <a:cubicBezTo>
                  <a:pt x="9" y="440"/>
                  <a:pt x="9" y="443"/>
                  <a:pt x="9" y="446"/>
                </a:cubicBezTo>
                <a:cubicBezTo>
                  <a:pt x="9" y="456"/>
                  <a:pt x="8" y="460"/>
                  <a:pt x="7" y="461"/>
                </a:cubicBezTo>
                <a:cubicBezTo>
                  <a:pt x="5" y="464"/>
                  <a:pt x="3" y="467"/>
                  <a:pt x="2" y="472"/>
                </a:cubicBezTo>
                <a:cubicBezTo>
                  <a:pt x="1" y="477"/>
                  <a:pt x="1" y="477"/>
                  <a:pt x="1" y="477"/>
                </a:cubicBezTo>
                <a:cubicBezTo>
                  <a:pt x="27" y="484"/>
                  <a:pt x="27" y="484"/>
                  <a:pt x="27" y="484"/>
                </a:cubicBezTo>
                <a:cubicBezTo>
                  <a:pt x="28" y="478"/>
                  <a:pt x="28" y="478"/>
                  <a:pt x="28" y="478"/>
                </a:cubicBezTo>
                <a:cubicBezTo>
                  <a:pt x="28" y="478"/>
                  <a:pt x="28" y="478"/>
                  <a:pt x="28" y="478"/>
                </a:cubicBezTo>
                <a:close/>
                <a:moveTo>
                  <a:pt x="5" y="404"/>
                </a:moveTo>
                <a:cubicBezTo>
                  <a:pt x="31" y="400"/>
                  <a:pt x="31" y="400"/>
                  <a:pt x="31" y="400"/>
                </a:cubicBezTo>
                <a:cubicBezTo>
                  <a:pt x="30" y="395"/>
                  <a:pt x="30" y="395"/>
                  <a:pt x="30" y="395"/>
                </a:cubicBezTo>
                <a:cubicBezTo>
                  <a:pt x="29" y="391"/>
                  <a:pt x="28" y="384"/>
                  <a:pt x="28" y="382"/>
                </a:cubicBezTo>
                <a:cubicBezTo>
                  <a:pt x="28" y="380"/>
                  <a:pt x="29" y="374"/>
                  <a:pt x="34" y="363"/>
                </a:cubicBezTo>
                <a:cubicBezTo>
                  <a:pt x="36" y="358"/>
                  <a:pt x="36" y="358"/>
                  <a:pt x="36" y="358"/>
                </a:cubicBezTo>
                <a:cubicBezTo>
                  <a:pt x="11" y="348"/>
                  <a:pt x="11" y="348"/>
                  <a:pt x="11" y="348"/>
                </a:cubicBezTo>
                <a:cubicBezTo>
                  <a:pt x="9" y="353"/>
                  <a:pt x="9" y="353"/>
                  <a:pt x="9" y="353"/>
                </a:cubicBezTo>
                <a:cubicBezTo>
                  <a:pt x="6" y="361"/>
                  <a:pt x="1" y="373"/>
                  <a:pt x="1" y="382"/>
                </a:cubicBezTo>
                <a:cubicBezTo>
                  <a:pt x="1" y="386"/>
                  <a:pt x="2" y="391"/>
                  <a:pt x="3" y="399"/>
                </a:cubicBezTo>
                <a:cubicBezTo>
                  <a:pt x="5" y="404"/>
                  <a:pt x="5" y="404"/>
                  <a:pt x="5" y="404"/>
                </a:cubicBezTo>
                <a:cubicBezTo>
                  <a:pt x="5" y="404"/>
                  <a:pt x="5" y="404"/>
                  <a:pt x="5" y="404"/>
                </a:cubicBezTo>
                <a:close/>
                <a:moveTo>
                  <a:pt x="1067" y="199"/>
                </a:moveTo>
                <a:cubicBezTo>
                  <a:pt x="1072" y="201"/>
                  <a:pt x="1072" y="201"/>
                  <a:pt x="1072" y="201"/>
                </a:cubicBezTo>
                <a:cubicBezTo>
                  <a:pt x="1085" y="179"/>
                  <a:pt x="1085" y="179"/>
                  <a:pt x="1085" y="179"/>
                </a:cubicBezTo>
                <a:cubicBezTo>
                  <a:pt x="1080" y="176"/>
                  <a:pt x="1080" y="176"/>
                  <a:pt x="1080" y="176"/>
                </a:cubicBezTo>
                <a:cubicBezTo>
                  <a:pt x="1068" y="170"/>
                  <a:pt x="1057" y="163"/>
                  <a:pt x="1045" y="157"/>
                </a:cubicBezTo>
                <a:cubicBezTo>
                  <a:pt x="1040" y="154"/>
                  <a:pt x="1040" y="154"/>
                  <a:pt x="1040" y="154"/>
                </a:cubicBezTo>
                <a:cubicBezTo>
                  <a:pt x="1027" y="177"/>
                  <a:pt x="1027" y="177"/>
                  <a:pt x="1027" y="177"/>
                </a:cubicBezTo>
                <a:cubicBezTo>
                  <a:pt x="1032" y="180"/>
                  <a:pt x="1032" y="180"/>
                  <a:pt x="1032" y="180"/>
                </a:cubicBezTo>
                <a:cubicBezTo>
                  <a:pt x="1045" y="187"/>
                  <a:pt x="1057" y="193"/>
                  <a:pt x="1067" y="199"/>
                </a:cubicBezTo>
                <a:close/>
                <a:moveTo>
                  <a:pt x="1270" y="323"/>
                </a:moveTo>
                <a:cubicBezTo>
                  <a:pt x="1275" y="326"/>
                  <a:pt x="1275" y="326"/>
                  <a:pt x="1275" y="326"/>
                </a:cubicBezTo>
                <a:cubicBezTo>
                  <a:pt x="1290" y="304"/>
                  <a:pt x="1290" y="304"/>
                  <a:pt x="1290" y="304"/>
                </a:cubicBezTo>
                <a:cubicBezTo>
                  <a:pt x="1286" y="301"/>
                  <a:pt x="1286" y="301"/>
                  <a:pt x="1286" y="301"/>
                </a:cubicBezTo>
                <a:cubicBezTo>
                  <a:pt x="1276" y="294"/>
                  <a:pt x="1264" y="287"/>
                  <a:pt x="1251" y="278"/>
                </a:cubicBezTo>
                <a:cubicBezTo>
                  <a:pt x="1246" y="275"/>
                  <a:pt x="1246" y="275"/>
                  <a:pt x="1246" y="275"/>
                </a:cubicBezTo>
                <a:cubicBezTo>
                  <a:pt x="1232" y="297"/>
                  <a:pt x="1232" y="297"/>
                  <a:pt x="1232" y="297"/>
                </a:cubicBezTo>
                <a:cubicBezTo>
                  <a:pt x="1237" y="300"/>
                  <a:pt x="1237" y="300"/>
                  <a:pt x="1237" y="300"/>
                </a:cubicBezTo>
                <a:cubicBezTo>
                  <a:pt x="1249" y="308"/>
                  <a:pt x="1261" y="316"/>
                  <a:pt x="1270" y="323"/>
                </a:cubicBezTo>
                <a:close/>
                <a:moveTo>
                  <a:pt x="1204" y="279"/>
                </a:moveTo>
                <a:cubicBezTo>
                  <a:pt x="1209" y="282"/>
                  <a:pt x="1209" y="282"/>
                  <a:pt x="1209" y="282"/>
                </a:cubicBezTo>
                <a:cubicBezTo>
                  <a:pt x="1223" y="259"/>
                  <a:pt x="1223" y="259"/>
                  <a:pt x="1223" y="259"/>
                </a:cubicBezTo>
                <a:cubicBezTo>
                  <a:pt x="1217" y="257"/>
                  <a:pt x="1217" y="257"/>
                  <a:pt x="1217" y="257"/>
                </a:cubicBezTo>
                <a:cubicBezTo>
                  <a:pt x="1207" y="250"/>
                  <a:pt x="1196" y="243"/>
                  <a:pt x="1184" y="236"/>
                </a:cubicBezTo>
                <a:cubicBezTo>
                  <a:pt x="1179" y="233"/>
                  <a:pt x="1179" y="233"/>
                  <a:pt x="1179" y="233"/>
                </a:cubicBezTo>
                <a:cubicBezTo>
                  <a:pt x="1166" y="256"/>
                  <a:pt x="1166" y="256"/>
                  <a:pt x="1166" y="256"/>
                </a:cubicBezTo>
                <a:cubicBezTo>
                  <a:pt x="1170" y="259"/>
                  <a:pt x="1170" y="259"/>
                  <a:pt x="1170" y="259"/>
                </a:cubicBezTo>
                <a:cubicBezTo>
                  <a:pt x="1183" y="265"/>
                  <a:pt x="1194" y="272"/>
                  <a:pt x="1204" y="279"/>
                </a:cubicBezTo>
                <a:close/>
                <a:moveTo>
                  <a:pt x="1337" y="403"/>
                </a:moveTo>
                <a:cubicBezTo>
                  <a:pt x="1340" y="414"/>
                  <a:pt x="1341" y="427"/>
                  <a:pt x="1343" y="441"/>
                </a:cubicBezTo>
                <a:cubicBezTo>
                  <a:pt x="1343" y="447"/>
                  <a:pt x="1343" y="447"/>
                  <a:pt x="1343" y="447"/>
                </a:cubicBezTo>
                <a:cubicBezTo>
                  <a:pt x="1369" y="445"/>
                  <a:pt x="1369" y="445"/>
                  <a:pt x="1369" y="445"/>
                </a:cubicBezTo>
                <a:cubicBezTo>
                  <a:pt x="1369" y="439"/>
                  <a:pt x="1369" y="439"/>
                  <a:pt x="1369" y="439"/>
                </a:cubicBezTo>
                <a:cubicBezTo>
                  <a:pt x="1367" y="424"/>
                  <a:pt x="1365" y="410"/>
                  <a:pt x="1363" y="397"/>
                </a:cubicBezTo>
                <a:cubicBezTo>
                  <a:pt x="1362" y="392"/>
                  <a:pt x="1362" y="392"/>
                  <a:pt x="1362" y="392"/>
                </a:cubicBezTo>
                <a:cubicBezTo>
                  <a:pt x="1336" y="397"/>
                  <a:pt x="1336" y="397"/>
                  <a:pt x="1336" y="397"/>
                </a:cubicBezTo>
                <a:cubicBezTo>
                  <a:pt x="1337" y="403"/>
                  <a:pt x="1337" y="403"/>
                  <a:pt x="1337" y="403"/>
                </a:cubicBezTo>
                <a:cubicBezTo>
                  <a:pt x="1337" y="403"/>
                  <a:pt x="1337" y="403"/>
                  <a:pt x="1337" y="403"/>
                </a:cubicBezTo>
                <a:close/>
                <a:moveTo>
                  <a:pt x="1325" y="369"/>
                </a:moveTo>
                <a:cubicBezTo>
                  <a:pt x="1328" y="373"/>
                  <a:pt x="1328" y="373"/>
                  <a:pt x="1328" y="373"/>
                </a:cubicBezTo>
                <a:cubicBezTo>
                  <a:pt x="1352" y="362"/>
                  <a:pt x="1352" y="362"/>
                  <a:pt x="1352" y="362"/>
                </a:cubicBezTo>
                <a:cubicBezTo>
                  <a:pt x="1349" y="356"/>
                  <a:pt x="1349" y="356"/>
                  <a:pt x="1349" y="356"/>
                </a:cubicBezTo>
                <a:cubicBezTo>
                  <a:pt x="1344" y="348"/>
                  <a:pt x="1334" y="338"/>
                  <a:pt x="1318" y="325"/>
                </a:cubicBezTo>
                <a:cubicBezTo>
                  <a:pt x="1313" y="321"/>
                  <a:pt x="1313" y="321"/>
                  <a:pt x="1313" y="321"/>
                </a:cubicBezTo>
                <a:cubicBezTo>
                  <a:pt x="1296" y="342"/>
                  <a:pt x="1296" y="342"/>
                  <a:pt x="1296" y="342"/>
                </a:cubicBezTo>
                <a:cubicBezTo>
                  <a:pt x="1301" y="345"/>
                  <a:pt x="1301" y="345"/>
                  <a:pt x="1301" y="345"/>
                </a:cubicBezTo>
                <a:cubicBezTo>
                  <a:pt x="1319" y="359"/>
                  <a:pt x="1324" y="367"/>
                  <a:pt x="1325" y="369"/>
                </a:cubicBezTo>
                <a:close/>
                <a:moveTo>
                  <a:pt x="1136" y="238"/>
                </a:moveTo>
                <a:cubicBezTo>
                  <a:pt x="1141" y="241"/>
                  <a:pt x="1141" y="241"/>
                  <a:pt x="1141" y="241"/>
                </a:cubicBezTo>
                <a:cubicBezTo>
                  <a:pt x="1155" y="219"/>
                  <a:pt x="1155" y="219"/>
                  <a:pt x="1155" y="219"/>
                </a:cubicBezTo>
                <a:cubicBezTo>
                  <a:pt x="1150" y="216"/>
                  <a:pt x="1150" y="216"/>
                  <a:pt x="1150" y="216"/>
                </a:cubicBezTo>
                <a:cubicBezTo>
                  <a:pt x="1138" y="210"/>
                  <a:pt x="1127" y="203"/>
                  <a:pt x="1115" y="196"/>
                </a:cubicBezTo>
                <a:cubicBezTo>
                  <a:pt x="1109" y="194"/>
                  <a:pt x="1109" y="194"/>
                  <a:pt x="1109" y="194"/>
                </a:cubicBezTo>
                <a:cubicBezTo>
                  <a:pt x="1096" y="216"/>
                  <a:pt x="1096" y="216"/>
                  <a:pt x="1096" y="216"/>
                </a:cubicBezTo>
                <a:cubicBezTo>
                  <a:pt x="1101" y="219"/>
                  <a:pt x="1101" y="219"/>
                  <a:pt x="1101" y="219"/>
                </a:cubicBezTo>
                <a:cubicBezTo>
                  <a:pt x="1113" y="225"/>
                  <a:pt x="1125" y="232"/>
                  <a:pt x="1136" y="238"/>
                </a:cubicBezTo>
                <a:close/>
                <a:moveTo>
                  <a:pt x="844" y="74"/>
                </a:moveTo>
                <a:cubicBezTo>
                  <a:pt x="849" y="77"/>
                  <a:pt x="849" y="77"/>
                  <a:pt x="849" y="77"/>
                </a:cubicBezTo>
                <a:cubicBezTo>
                  <a:pt x="863" y="55"/>
                  <a:pt x="863" y="55"/>
                  <a:pt x="863" y="55"/>
                </a:cubicBezTo>
                <a:cubicBezTo>
                  <a:pt x="859" y="52"/>
                  <a:pt x="859" y="52"/>
                  <a:pt x="859" y="52"/>
                </a:cubicBezTo>
                <a:cubicBezTo>
                  <a:pt x="846" y="44"/>
                  <a:pt x="834" y="37"/>
                  <a:pt x="823" y="31"/>
                </a:cubicBezTo>
                <a:cubicBezTo>
                  <a:pt x="819" y="28"/>
                  <a:pt x="819" y="28"/>
                  <a:pt x="819" y="28"/>
                </a:cubicBezTo>
                <a:cubicBezTo>
                  <a:pt x="805" y="51"/>
                  <a:pt x="805" y="51"/>
                  <a:pt x="805" y="51"/>
                </a:cubicBezTo>
                <a:cubicBezTo>
                  <a:pt x="810" y="54"/>
                  <a:pt x="810" y="54"/>
                  <a:pt x="810" y="54"/>
                </a:cubicBezTo>
                <a:cubicBezTo>
                  <a:pt x="821" y="59"/>
                  <a:pt x="832" y="66"/>
                  <a:pt x="844" y="74"/>
                </a:cubicBezTo>
                <a:close/>
                <a:moveTo>
                  <a:pt x="746" y="26"/>
                </a:moveTo>
                <a:cubicBezTo>
                  <a:pt x="747" y="26"/>
                  <a:pt x="748" y="26"/>
                  <a:pt x="750" y="26"/>
                </a:cubicBezTo>
                <a:cubicBezTo>
                  <a:pt x="753" y="27"/>
                  <a:pt x="761" y="29"/>
                  <a:pt x="776" y="36"/>
                </a:cubicBezTo>
                <a:cubicBezTo>
                  <a:pt x="781" y="39"/>
                  <a:pt x="781" y="39"/>
                  <a:pt x="781" y="39"/>
                </a:cubicBezTo>
                <a:cubicBezTo>
                  <a:pt x="792" y="15"/>
                  <a:pt x="792" y="15"/>
                  <a:pt x="792" y="15"/>
                </a:cubicBezTo>
                <a:cubicBezTo>
                  <a:pt x="787" y="13"/>
                  <a:pt x="787" y="13"/>
                  <a:pt x="787" y="13"/>
                </a:cubicBezTo>
                <a:cubicBezTo>
                  <a:pt x="772" y="5"/>
                  <a:pt x="761" y="1"/>
                  <a:pt x="753" y="0"/>
                </a:cubicBezTo>
                <a:cubicBezTo>
                  <a:pt x="750" y="0"/>
                  <a:pt x="748" y="0"/>
                  <a:pt x="746" y="0"/>
                </a:cubicBezTo>
                <a:cubicBezTo>
                  <a:pt x="746" y="0"/>
                  <a:pt x="746" y="0"/>
                  <a:pt x="746" y="0"/>
                </a:cubicBezTo>
                <a:cubicBezTo>
                  <a:pt x="739" y="0"/>
                  <a:pt x="739" y="0"/>
                  <a:pt x="739" y="0"/>
                </a:cubicBezTo>
                <a:cubicBezTo>
                  <a:pt x="739" y="26"/>
                  <a:pt x="739" y="26"/>
                  <a:pt x="739" y="26"/>
                </a:cubicBezTo>
                <a:cubicBezTo>
                  <a:pt x="746" y="26"/>
                  <a:pt x="746" y="26"/>
                  <a:pt x="746" y="26"/>
                </a:cubicBezTo>
                <a:cubicBezTo>
                  <a:pt x="746" y="26"/>
                  <a:pt x="746" y="26"/>
                  <a:pt x="746" y="26"/>
                </a:cubicBezTo>
                <a:close/>
                <a:moveTo>
                  <a:pt x="682" y="56"/>
                </a:moveTo>
                <a:cubicBezTo>
                  <a:pt x="689" y="51"/>
                  <a:pt x="700" y="43"/>
                  <a:pt x="713" y="37"/>
                </a:cubicBezTo>
                <a:cubicBezTo>
                  <a:pt x="718" y="34"/>
                  <a:pt x="718" y="34"/>
                  <a:pt x="718" y="34"/>
                </a:cubicBezTo>
                <a:cubicBezTo>
                  <a:pt x="706" y="11"/>
                  <a:pt x="706" y="11"/>
                  <a:pt x="706" y="11"/>
                </a:cubicBezTo>
                <a:cubicBezTo>
                  <a:pt x="701" y="13"/>
                  <a:pt x="701" y="13"/>
                  <a:pt x="701" y="13"/>
                </a:cubicBezTo>
                <a:cubicBezTo>
                  <a:pt x="687" y="20"/>
                  <a:pt x="674" y="29"/>
                  <a:pt x="666" y="35"/>
                </a:cubicBezTo>
                <a:cubicBezTo>
                  <a:pt x="661" y="39"/>
                  <a:pt x="661" y="39"/>
                  <a:pt x="661" y="39"/>
                </a:cubicBezTo>
                <a:cubicBezTo>
                  <a:pt x="677" y="60"/>
                  <a:pt x="677" y="60"/>
                  <a:pt x="677" y="60"/>
                </a:cubicBezTo>
                <a:cubicBezTo>
                  <a:pt x="682" y="56"/>
                  <a:pt x="682" y="56"/>
                  <a:pt x="682" y="56"/>
                </a:cubicBezTo>
                <a:cubicBezTo>
                  <a:pt x="682" y="56"/>
                  <a:pt x="682" y="56"/>
                  <a:pt x="682" y="56"/>
                </a:cubicBezTo>
                <a:close/>
                <a:moveTo>
                  <a:pt x="38" y="662"/>
                </a:moveTo>
                <a:cubicBezTo>
                  <a:pt x="35" y="658"/>
                  <a:pt x="35" y="658"/>
                  <a:pt x="35" y="658"/>
                </a:cubicBezTo>
                <a:cubicBezTo>
                  <a:pt x="15" y="675"/>
                  <a:pt x="15" y="675"/>
                  <a:pt x="15" y="675"/>
                </a:cubicBezTo>
                <a:cubicBezTo>
                  <a:pt x="19" y="680"/>
                  <a:pt x="19" y="680"/>
                  <a:pt x="19" y="680"/>
                </a:cubicBezTo>
                <a:cubicBezTo>
                  <a:pt x="29" y="690"/>
                  <a:pt x="44" y="699"/>
                  <a:pt x="55" y="705"/>
                </a:cubicBezTo>
                <a:cubicBezTo>
                  <a:pt x="59" y="707"/>
                  <a:pt x="59" y="707"/>
                  <a:pt x="59" y="707"/>
                </a:cubicBezTo>
                <a:cubicBezTo>
                  <a:pt x="72" y="685"/>
                  <a:pt x="72" y="685"/>
                  <a:pt x="72" y="685"/>
                </a:cubicBezTo>
                <a:cubicBezTo>
                  <a:pt x="67" y="682"/>
                  <a:pt x="67" y="682"/>
                  <a:pt x="67" y="682"/>
                </a:cubicBezTo>
                <a:cubicBezTo>
                  <a:pt x="54" y="675"/>
                  <a:pt x="44" y="669"/>
                  <a:pt x="38" y="662"/>
                </a:cubicBezTo>
                <a:close/>
                <a:moveTo>
                  <a:pt x="997" y="161"/>
                </a:moveTo>
                <a:cubicBezTo>
                  <a:pt x="1002" y="163"/>
                  <a:pt x="1002" y="163"/>
                  <a:pt x="1002" y="163"/>
                </a:cubicBezTo>
                <a:cubicBezTo>
                  <a:pt x="1014" y="141"/>
                  <a:pt x="1014" y="141"/>
                  <a:pt x="1014" y="141"/>
                </a:cubicBezTo>
                <a:cubicBezTo>
                  <a:pt x="1010" y="138"/>
                  <a:pt x="1010" y="138"/>
                  <a:pt x="1010" y="138"/>
                </a:cubicBezTo>
                <a:cubicBezTo>
                  <a:pt x="997" y="131"/>
                  <a:pt x="986" y="125"/>
                  <a:pt x="975" y="119"/>
                </a:cubicBezTo>
                <a:cubicBezTo>
                  <a:pt x="970" y="116"/>
                  <a:pt x="970" y="116"/>
                  <a:pt x="970" y="116"/>
                </a:cubicBezTo>
                <a:cubicBezTo>
                  <a:pt x="958" y="139"/>
                  <a:pt x="958" y="139"/>
                  <a:pt x="958" y="139"/>
                </a:cubicBezTo>
                <a:cubicBezTo>
                  <a:pt x="963" y="142"/>
                  <a:pt x="963" y="142"/>
                  <a:pt x="963" y="142"/>
                </a:cubicBezTo>
                <a:cubicBezTo>
                  <a:pt x="973" y="148"/>
                  <a:pt x="985" y="154"/>
                  <a:pt x="997" y="161"/>
                </a:cubicBezTo>
                <a:close/>
                <a:moveTo>
                  <a:pt x="888" y="102"/>
                </a:moveTo>
                <a:cubicBezTo>
                  <a:pt x="891" y="103"/>
                  <a:pt x="892" y="104"/>
                  <a:pt x="892" y="104"/>
                </a:cubicBezTo>
                <a:cubicBezTo>
                  <a:pt x="893" y="105"/>
                  <a:pt x="893" y="105"/>
                  <a:pt x="893" y="105"/>
                </a:cubicBezTo>
                <a:cubicBezTo>
                  <a:pt x="894" y="106"/>
                  <a:pt x="907" y="112"/>
                  <a:pt x="928" y="124"/>
                </a:cubicBezTo>
                <a:cubicBezTo>
                  <a:pt x="932" y="126"/>
                  <a:pt x="932" y="126"/>
                  <a:pt x="932" y="126"/>
                </a:cubicBezTo>
                <a:cubicBezTo>
                  <a:pt x="945" y="103"/>
                  <a:pt x="945" y="103"/>
                  <a:pt x="945" y="103"/>
                </a:cubicBezTo>
                <a:cubicBezTo>
                  <a:pt x="940" y="100"/>
                  <a:pt x="940" y="100"/>
                  <a:pt x="940" y="100"/>
                </a:cubicBezTo>
                <a:cubicBezTo>
                  <a:pt x="917" y="88"/>
                  <a:pt x="909" y="84"/>
                  <a:pt x="906" y="82"/>
                </a:cubicBezTo>
                <a:cubicBezTo>
                  <a:pt x="906" y="82"/>
                  <a:pt x="906" y="82"/>
                  <a:pt x="906" y="82"/>
                </a:cubicBezTo>
                <a:cubicBezTo>
                  <a:pt x="906" y="82"/>
                  <a:pt x="900" y="78"/>
                  <a:pt x="891" y="73"/>
                </a:cubicBezTo>
                <a:cubicBezTo>
                  <a:pt x="887" y="69"/>
                  <a:pt x="887" y="69"/>
                  <a:pt x="887" y="69"/>
                </a:cubicBezTo>
                <a:cubicBezTo>
                  <a:pt x="873" y="91"/>
                  <a:pt x="873" y="91"/>
                  <a:pt x="873" y="91"/>
                </a:cubicBezTo>
                <a:cubicBezTo>
                  <a:pt x="877" y="94"/>
                  <a:pt x="877" y="94"/>
                  <a:pt x="877" y="94"/>
                </a:cubicBezTo>
                <a:cubicBezTo>
                  <a:pt x="882" y="97"/>
                  <a:pt x="886" y="100"/>
                  <a:pt x="888" y="102"/>
                </a:cubicBezTo>
                <a:close/>
                <a:moveTo>
                  <a:pt x="304" y="266"/>
                </a:moveTo>
                <a:cubicBezTo>
                  <a:pt x="291" y="242"/>
                  <a:pt x="291" y="242"/>
                  <a:pt x="291" y="242"/>
                </a:cubicBezTo>
                <a:cubicBezTo>
                  <a:pt x="247" y="268"/>
                  <a:pt x="247" y="268"/>
                  <a:pt x="247" y="268"/>
                </a:cubicBezTo>
                <a:cubicBezTo>
                  <a:pt x="260" y="290"/>
                  <a:pt x="260" y="290"/>
                  <a:pt x="260" y="290"/>
                </a:cubicBezTo>
                <a:cubicBezTo>
                  <a:pt x="304" y="266"/>
                  <a:pt x="304" y="266"/>
                  <a:pt x="304" y="266"/>
                </a:cubicBezTo>
                <a:cubicBezTo>
                  <a:pt x="304" y="266"/>
                  <a:pt x="304" y="266"/>
                  <a:pt x="304" y="266"/>
                </a:cubicBezTo>
                <a:close/>
                <a:moveTo>
                  <a:pt x="1073" y="766"/>
                </a:moveTo>
                <a:cubicBezTo>
                  <a:pt x="1085" y="787"/>
                  <a:pt x="1085" y="787"/>
                  <a:pt x="1085" y="787"/>
                </a:cubicBezTo>
                <a:cubicBezTo>
                  <a:pt x="1129" y="762"/>
                  <a:pt x="1129" y="762"/>
                  <a:pt x="1129" y="762"/>
                </a:cubicBezTo>
                <a:cubicBezTo>
                  <a:pt x="1117" y="740"/>
                  <a:pt x="1117" y="740"/>
                  <a:pt x="1117" y="740"/>
                </a:cubicBezTo>
                <a:cubicBezTo>
                  <a:pt x="1073" y="766"/>
                  <a:pt x="1073" y="766"/>
                  <a:pt x="1073" y="766"/>
                </a:cubicBezTo>
                <a:cubicBezTo>
                  <a:pt x="1073" y="766"/>
                  <a:pt x="1073" y="766"/>
                  <a:pt x="1073" y="766"/>
                </a:cubicBezTo>
                <a:close/>
                <a:moveTo>
                  <a:pt x="974" y="824"/>
                </a:moveTo>
                <a:cubicBezTo>
                  <a:pt x="961" y="831"/>
                  <a:pt x="950" y="838"/>
                  <a:pt x="940" y="844"/>
                </a:cubicBezTo>
                <a:cubicBezTo>
                  <a:pt x="936" y="847"/>
                  <a:pt x="936" y="847"/>
                  <a:pt x="936" y="847"/>
                </a:cubicBezTo>
                <a:cubicBezTo>
                  <a:pt x="949" y="870"/>
                  <a:pt x="949" y="870"/>
                  <a:pt x="949" y="870"/>
                </a:cubicBezTo>
                <a:cubicBezTo>
                  <a:pt x="953" y="867"/>
                  <a:pt x="953" y="867"/>
                  <a:pt x="953" y="867"/>
                </a:cubicBezTo>
                <a:cubicBezTo>
                  <a:pt x="964" y="860"/>
                  <a:pt x="975" y="853"/>
                  <a:pt x="987" y="846"/>
                </a:cubicBezTo>
                <a:cubicBezTo>
                  <a:pt x="992" y="844"/>
                  <a:pt x="992" y="844"/>
                  <a:pt x="992" y="844"/>
                </a:cubicBezTo>
                <a:cubicBezTo>
                  <a:pt x="979" y="821"/>
                  <a:pt x="979" y="821"/>
                  <a:pt x="979" y="821"/>
                </a:cubicBezTo>
                <a:cubicBezTo>
                  <a:pt x="974" y="824"/>
                  <a:pt x="974" y="824"/>
                  <a:pt x="974" y="824"/>
                </a:cubicBezTo>
                <a:cubicBezTo>
                  <a:pt x="974" y="824"/>
                  <a:pt x="974" y="824"/>
                  <a:pt x="974" y="824"/>
                </a:cubicBezTo>
                <a:close/>
                <a:moveTo>
                  <a:pt x="1043" y="783"/>
                </a:moveTo>
                <a:cubicBezTo>
                  <a:pt x="1031" y="789"/>
                  <a:pt x="1019" y="796"/>
                  <a:pt x="1008" y="803"/>
                </a:cubicBezTo>
                <a:cubicBezTo>
                  <a:pt x="1003" y="806"/>
                  <a:pt x="1003" y="806"/>
                  <a:pt x="1003" y="806"/>
                </a:cubicBezTo>
                <a:cubicBezTo>
                  <a:pt x="1016" y="828"/>
                  <a:pt x="1016" y="828"/>
                  <a:pt x="1016" y="828"/>
                </a:cubicBezTo>
                <a:cubicBezTo>
                  <a:pt x="1021" y="825"/>
                  <a:pt x="1021" y="825"/>
                  <a:pt x="1021" y="825"/>
                </a:cubicBezTo>
                <a:cubicBezTo>
                  <a:pt x="1033" y="819"/>
                  <a:pt x="1045" y="813"/>
                  <a:pt x="1056" y="805"/>
                </a:cubicBezTo>
                <a:cubicBezTo>
                  <a:pt x="1062" y="803"/>
                  <a:pt x="1062" y="803"/>
                  <a:pt x="1062" y="803"/>
                </a:cubicBezTo>
                <a:cubicBezTo>
                  <a:pt x="1048" y="780"/>
                  <a:pt x="1048" y="780"/>
                  <a:pt x="1048" y="780"/>
                </a:cubicBezTo>
                <a:cubicBezTo>
                  <a:pt x="1043" y="783"/>
                  <a:pt x="1043" y="783"/>
                  <a:pt x="1043" y="783"/>
                </a:cubicBezTo>
                <a:cubicBezTo>
                  <a:pt x="1043" y="783"/>
                  <a:pt x="1043" y="783"/>
                  <a:pt x="1043" y="783"/>
                </a:cubicBezTo>
                <a:close/>
                <a:moveTo>
                  <a:pt x="838" y="909"/>
                </a:moveTo>
                <a:cubicBezTo>
                  <a:pt x="824" y="920"/>
                  <a:pt x="816" y="927"/>
                  <a:pt x="812" y="934"/>
                </a:cubicBezTo>
                <a:cubicBezTo>
                  <a:pt x="811" y="936"/>
                  <a:pt x="809" y="938"/>
                  <a:pt x="808" y="941"/>
                </a:cubicBezTo>
                <a:cubicBezTo>
                  <a:pt x="805" y="946"/>
                  <a:pt x="805" y="946"/>
                  <a:pt x="805" y="946"/>
                </a:cubicBezTo>
                <a:cubicBezTo>
                  <a:pt x="827" y="959"/>
                  <a:pt x="827" y="959"/>
                  <a:pt x="827" y="959"/>
                </a:cubicBezTo>
                <a:cubicBezTo>
                  <a:pt x="830" y="955"/>
                  <a:pt x="830" y="955"/>
                  <a:pt x="830" y="955"/>
                </a:cubicBezTo>
                <a:cubicBezTo>
                  <a:pt x="832" y="953"/>
                  <a:pt x="832" y="950"/>
                  <a:pt x="834" y="948"/>
                </a:cubicBezTo>
                <a:cubicBezTo>
                  <a:pt x="835" y="947"/>
                  <a:pt x="838" y="942"/>
                  <a:pt x="854" y="930"/>
                </a:cubicBezTo>
                <a:cubicBezTo>
                  <a:pt x="858" y="926"/>
                  <a:pt x="858" y="926"/>
                  <a:pt x="858" y="926"/>
                </a:cubicBezTo>
                <a:cubicBezTo>
                  <a:pt x="843" y="906"/>
                  <a:pt x="843" y="906"/>
                  <a:pt x="843" y="906"/>
                </a:cubicBezTo>
                <a:cubicBezTo>
                  <a:pt x="838" y="909"/>
                  <a:pt x="838" y="909"/>
                  <a:pt x="838" y="909"/>
                </a:cubicBezTo>
                <a:cubicBezTo>
                  <a:pt x="838" y="909"/>
                  <a:pt x="838" y="909"/>
                  <a:pt x="838" y="909"/>
                </a:cubicBezTo>
                <a:close/>
                <a:moveTo>
                  <a:pt x="905" y="864"/>
                </a:moveTo>
                <a:cubicBezTo>
                  <a:pt x="894" y="872"/>
                  <a:pt x="882" y="879"/>
                  <a:pt x="872" y="886"/>
                </a:cubicBezTo>
                <a:cubicBezTo>
                  <a:pt x="868" y="889"/>
                  <a:pt x="868" y="889"/>
                  <a:pt x="868" y="889"/>
                </a:cubicBezTo>
                <a:cubicBezTo>
                  <a:pt x="882" y="910"/>
                  <a:pt x="882" y="910"/>
                  <a:pt x="882" y="910"/>
                </a:cubicBezTo>
                <a:cubicBezTo>
                  <a:pt x="886" y="907"/>
                  <a:pt x="886" y="907"/>
                  <a:pt x="886" y="907"/>
                </a:cubicBezTo>
                <a:cubicBezTo>
                  <a:pt x="897" y="901"/>
                  <a:pt x="908" y="894"/>
                  <a:pt x="919" y="887"/>
                </a:cubicBezTo>
                <a:cubicBezTo>
                  <a:pt x="924" y="884"/>
                  <a:pt x="924" y="884"/>
                  <a:pt x="924" y="884"/>
                </a:cubicBezTo>
                <a:cubicBezTo>
                  <a:pt x="911" y="861"/>
                  <a:pt x="911" y="861"/>
                  <a:pt x="911" y="861"/>
                </a:cubicBezTo>
                <a:cubicBezTo>
                  <a:pt x="905" y="864"/>
                  <a:pt x="905" y="864"/>
                  <a:pt x="905" y="864"/>
                </a:cubicBezTo>
                <a:cubicBezTo>
                  <a:pt x="905" y="864"/>
                  <a:pt x="905" y="864"/>
                  <a:pt x="905" y="864"/>
                </a:cubicBezTo>
                <a:close/>
                <a:moveTo>
                  <a:pt x="1140" y="726"/>
                </a:moveTo>
                <a:cubicBezTo>
                  <a:pt x="1155" y="748"/>
                  <a:pt x="1155" y="748"/>
                  <a:pt x="1155" y="748"/>
                </a:cubicBezTo>
                <a:cubicBezTo>
                  <a:pt x="1199" y="723"/>
                  <a:pt x="1199" y="723"/>
                  <a:pt x="1199" y="723"/>
                </a:cubicBezTo>
                <a:cubicBezTo>
                  <a:pt x="1184" y="701"/>
                  <a:pt x="1184" y="701"/>
                  <a:pt x="1184" y="701"/>
                </a:cubicBezTo>
                <a:cubicBezTo>
                  <a:pt x="1140" y="726"/>
                  <a:pt x="1140" y="726"/>
                  <a:pt x="1140" y="726"/>
                </a:cubicBezTo>
                <a:cubicBezTo>
                  <a:pt x="1140" y="726"/>
                  <a:pt x="1140" y="726"/>
                  <a:pt x="1140" y="726"/>
                </a:cubicBezTo>
                <a:close/>
                <a:moveTo>
                  <a:pt x="48" y="303"/>
                </a:moveTo>
                <a:cubicBezTo>
                  <a:pt x="43" y="306"/>
                  <a:pt x="37" y="310"/>
                  <a:pt x="32" y="317"/>
                </a:cubicBezTo>
                <a:cubicBezTo>
                  <a:pt x="28" y="322"/>
                  <a:pt x="28" y="322"/>
                  <a:pt x="28" y="322"/>
                </a:cubicBezTo>
                <a:cubicBezTo>
                  <a:pt x="48" y="339"/>
                  <a:pt x="48" y="339"/>
                  <a:pt x="48" y="339"/>
                </a:cubicBezTo>
                <a:cubicBezTo>
                  <a:pt x="51" y="334"/>
                  <a:pt x="51" y="334"/>
                  <a:pt x="51" y="334"/>
                </a:cubicBezTo>
                <a:cubicBezTo>
                  <a:pt x="54" y="330"/>
                  <a:pt x="58" y="328"/>
                  <a:pt x="61" y="327"/>
                </a:cubicBezTo>
                <a:cubicBezTo>
                  <a:pt x="61" y="327"/>
                  <a:pt x="63" y="325"/>
                  <a:pt x="74" y="328"/>
                </a:cubicBezTo>
                <a:cubicBezTo>
                  <a:pt x="80" y="330"/>
                  <a:pt x="80" y="330"/>
                  <a:pt x="80" y="330"/>
                </a:cubicBezTo>
                <a:cubicBezTo>
                  <a:pt x="86" y="305"/>
                  <a:pt x="86" y="305"/>
                  <a:pt x="86" y="305"/>
                </a:cubicBezTo>
                <a:cubicBezTo>
                  <a:pt x="81" y="304"/>
                  <a:pt x="81" y="304"/>
                  <a:pt x="81" y="304"/>
                </a:cubicBezTo>
                <a:cubicBezTo>
                  <a:pt x="67" y="299"/>
                  <a:pt x="57" y="299"/>
                  <a:pt x="48" y="303"/>
                </a:cubicBezTo>
                <a:close/>
                <a:moveTo>
                  <a:pt x="1338" y="556"/>
                </a:moveTo>
                <a:cubicBezTo>
                  <a:pt x="1336" y="570"/>
                  <a:pt x="1333" y="583"/>
                  <a:pt x="1330" y="593"/>
                </a:cubicBezTo>
                <a:cubicBezTo>
                  <a:pt x="1328" y="598"/>
                  <a:pt x="1328" y="598"/>
                  <a:pt x="1328" y="598"/>
                </a:cubicBezTo>
                <a:cubicBezTo>
                  <a:pt x="1353" y="606"/>
                  <a:pt x="1353" y="606"/>
                  <a:pt x="1353" y="606"/>
                </a:cubicBezTo>
                <a:cubicBezTo>
                  <a:pt x="1355" y="601"/>
                  <a:pt x="1355" y="601"/>
                  <a:pt x="1355" y="601"/>
                </a:cubicBezTo>
                <a:cubicBezTo>
                  <a:pt x="1358" y="590"/>
                  <a:pt x="1361" y="576"/>
                  <a:pt x="1363" y="561"/>
                </a:cubicBezTo>
                <a:cubicBezTo>
                  <a:pt x="1364" y="555"/>
                  <a:pt x="1364" y="555"/>
                  <a:pt x="1364" y="555"/>
                </a:cubicBezTo>
                <a:cubicBezTo>
                  <a:pt x="1339" y="551"/>
                  <a:pt x="1339" y="551"/>
                  <a:pt x="1339" y="551"/>
                </a:cubicBezTo>
                <a:cubicBezTo>
                  <a:pt x="1338" y="556"/>
                  <a:pt x="1338" y="556"/>
                  <a:pt x="1338" y="556"/>
                </a:cubicBezTo>
                <a:cubicBezTo>
                  <a:pt x="1338" y="556"/>
                  <a:pt x="1338" y="556"/>
                  <a:pt x="1338" y="556"/>
                </a:cubicBezTo>
                <a:close/>
                <a:moveTo>
                  <a:pt x="1344" y="474"/>
                </a:moveTo>
                <a:cubicBezTo>
                  <a:pt x="1344" y="480"/>
                  <a:pt x="1344" y="480"/>
                  <a:pt x="1344" y="480"/>
                </a:cubicBezTo>
                <a:cubicBezTo>
                  <a:pt x="1344" y="493"/>
                  <a:pt x="1344" y="506"/>
                  <a:pt x="1342" y="518"/>
                </a:cubicBezTo>
                <a:cubicBezTo>
                  <a:pt x="1342" y="524"/>
                  <a:pt x="1342" y="524"/>
                  <a:pt x="1342" y="524"/>
                </a:cubicBezTo>
                <a:cubicBezTo>
                  <a:pt x="1367" y="526"/>
                  <a:pt x="1367" y="526"/>
                  <a:pt x="1367" y="526"/>
                </a:cubicBezTo>
                <a:cubicBezTo>
                  <a:pt x="1367" y="520"/>
                  <a:pt x="1367" y="520"/>
                  <a:pt x="1367" y="520"/>
                </a:cubicBezTo>
                <a:cubicBezTo>
                  <a:pt x="1368" y="507"/>
                  <a:pt x="1369" y="493"/>
                  <a:pt x="1369" y="480"/>
                </a:cubicBezTo>
                <a:cubicBezTo>
                  <a:pt x="1369" y="474"/>
                  <a:pt x="1369" y="474"/>
                  <a:pt x="1369" y="474"/>
                </a:cubicBezTo>
                <a:cubicBezTo>
                  <a:pt x="1344" y="474"/>
                  <a:pt x="1344" y="474"/>
                  <a:pt x="1344" y="474"/>
                </a:cubicBezTo>
                <a:cubicBezTo>
                  <a:pt x="1344" y="474"/>
                  <a:pt x="1344" y="474"/>
                  <a:pt x="1344" y="474"/>
                </a:cubicBezTo>
                <a:close/>
                <a:moveTo>
                  <a:pt x="791" y="972"/>
                </a:moveTo>
                <a:cubicBezTo>
                  <a:pt x="789" y="977"/>
                  <a:pt x="789" y="977"/>
                  <a:pt x="789" y="977"/>
                </a:cubicBezTo>
                <a:cubicBezTo>
                  <a:pt x="782" y="989"/>
                  <a:pt x="777" y="1000"/>
                  <a:pt x="771" y="1009"/>
                </a:cubicBezTo>
                <a:cubicBezTo>
                  <a:pt x="767" y="1014"/>
                  <a:pt x="767" y="1014"/>
                  <a:pt x="767" y="1014"/>
                </a:cubicBezTo>
                <a:cubicBezTo>
                  <a:pt x="789" y="1028"/>
                  <a:pt x="789" y="1028"/>
                  <a:pt x="789" y="1028"/>
                </a:cubicBezTo>
                <a:cubicBezTo>
                  <a:pt x="792" y="1024"/>
                  <a:pt x="792" y="1024"/>
                  <a:pt x="792" y="1024"/>
                </a:cubicBezTo>
                <a:cubicBezTo>
                  <a:pt x="799" y="1014"/>
                  <a:pt x="805" y="1002"/>
                  <a:pt x="812" y="988"/>
                </a:cubicBezTo>
                <a:cubicBezTo>
                  <a:pt x="814" y="984"/>
                  <a:pt x="814" y="984"/>
                  <a:pt x="814" y="984"/>
                </a:cubicBezTo>
                <a:cubicBezTo>
                  <a:pt x="804" y="977"/>
                  <a:pt x="804" y="977"/>
                  <a:pt x="804" y="977"/>
                </a:cubicBezTo>
                <a:cubicBezTo>
                  <a:pt x="791" y="972"/>
                  <a:pt x="791" y="972"/>
                  <a:pt x="791" y="972"/>
                </a:cubicBezTo>
                <a:cubicBezTo>
                  <a:pt x="791" y="972"/>
                  <a:pt x="791" y="972"/>
                  <a:pt x="791" y="972"/>
                </a:cubicBezTo>
                <a:close/>
                <a:moveTo>
                  <a:pt x="1249" y="662"/>
                </a:moveTo>
                <a:cubicBezTo>
                  <a:pt x="1238" y="669"/>
                  <a:pt x="1226" y="676"/>
                  <a:pt x="1214" y="683"/>
                </a:cubicBezTo>
                <a:cubicBezTo>
                  <a:pt x="1210" y="686"/>
                  <a:pt x="1210" y="686"/>
                  <a:pt x="1210" y="686"/>
                </a:cubicBezTo>
                <a:cubicBezTo>
                  <a:pt x="1222" y="709"/>
                  <a:pt x="1222" y="709"/>
                  <a:pt x="1222" y="709"/>
                </a:cubicBezTo>
                <a:cubicBezTo>
                  <a:pt x="1228" y="706"/>
                  <a:pt x="1228" y="706"/>
                  <a:pt x="1228" y="706"/>
                </a:cubicBezTo>
                <a:cubicBezTo>
                  <a:pt x="1240" y="698"/>
                  <a:pt x="1252" y="691"/>
                  <a:pt x="1262" y="685"/>
                </a:cubicBezTo>
                <a:cubicBezTo>
                  <a:pt x="1267" y="682"/>
                  <a:pt x="1267" y="682"/>
                  <a:pt x="1267" y="682"/>
                </a:cubicBezTo>
                <a:cubicBezTo>
                  <a:pt x="1253" y="660"/>
                  <a:pt x="1253" y="660"/>
                  <a:pt x="1253" y="660"/>
                </a:cubicBezTo>
                <a:cubicBezTo>
                  <a:pt x="1249" y="662"/>
                  <a:pt x="1249" y="662"/>
                  <a:pt x="1249" y="662"/>
                </a:cubicBezTo>
                <a:cubicBezTo>
                  <a:pt x="1249" y="662"/>
                  <a:pt x="1249" y="662"/>
                  <a:pt x="1249" y="662"/>
                </a:cubicBezTo>
                <a:close/>
                <a:moveTo>
                  <a:pt x="1314" y="619"/>
                </a:moveTo>
                <a:cubicBezTo>
                  <a:pt x="1307" y="625"/>
                  <a:pt x="1297" y="632"/>
                  <a:pt x="1283" y="641"/>
                </a:cubicBezTo>
                <a:cubicBezTo>
                  <a:pt x="1278" y="645"/>
                  <a:pt x="1278" y="645"/>
                  <a:pt x="1278" y="645"/>
                </a:cubicBezTo>
                <a:cubicBezTo>
                  <a:pt x="1292" y="666"/>
                  <a:pt x="1292" y="666"/>
                  <a:pt x="1292" y="666"/>
                </a:cubicBezTo>
                <a:cubicBezTo>
                  <a:pt x="1297" y="663"/>
                  <a:pt x="1297" y="663"/>
                  <a:pt x="1297" y="663"/>
                </a:cubicBezTo>
                <a:cubicBezTo>
                  <a:pt x="1312" y="653"/>
                  <a:pt x="1323" y="646"/>
                  <a:pt x="1330" y="640"/>
                </a:cubicBezTo>
                <a:cubicBezTo>
                  <a:pt x="1334" y="636"/>
                  <a:pt x="1334" y="636"/>
                  <a:pt x="1334" y="636"/>
                </a:cubicBezTo>
                <a:cubicBezTo>
                  <a:pt x="1318" y="616"/>
                  <a:pt x="1318" y="616"/>
                  <a:pt x="1318" y="616"/>
                </a:cubicBezTo>
                <a:cubicBezTo>
                  <a:pt x="1314" y="619"/>
                  <a:pt x="1314" y="619"/>
                  <a:pt x="1314" y="619"/>
                </a:cubicBezTo>
                <a:cubicBezTo>
                  <a:pt x="1314" y="619"/>
                  <a:pt x="1314" y="619"/>
                  <a:pt x="1314" y="619"/>
                </a:cubicBezTo>
                <a:close/>
                <a:moveTo>
                  <a:pt x="318" y="798"/>
                </a:moveTo>
                <a:cubicBezTo>
                  <a:pt x="314" y="795"/>
                  <a:pt x="314" y="795"/>
                  <a:pt x="314" y="795"/>
                </a:cubicBezTo>
                <a:cubicBezTo>
                  <a:pt x="300" y="818"/>
                  <a:pt x="300" y="818"/>
                  <a:pt x="300" y="818"/>
                </a:cubicBezTo>
                <a:cubicBezTo>
                  <a:pt x="306" y="821"/>
                  <a:pt x="306" y="821"/>
                  <a:pt x="306" y="821"/>
                </a:cubicBezTo>
                <a:cubicBezTo>
                  <a:pt x="317" y="828"/>
                  <a:pt x="328" y="834"/>
                  <a:pt x="339" y="841"/>
                </a:cubicBezTo>
                <a:cubicBezTo>
                  <a:pt x="344" y="844"/>
                  <a:pt x="344" y="844"/>
                  <a:pt x="344" y="844"/>
                </a:cubicBezTo>
                <a:cubicBezTo>
                  <a:pt x="357" y="821"/>
                  <a:pt x="357" y="821"/>
                  <a:pt x="357" y="821"/>
                </a:cubicBezTo>
                <a:cubicBezTo>
                  <a:pt x="353" y="818"/>
                  <a:pt x="353" y="818"/>
                  <a:pt x="353" y="818"/>
                </a:cubicBezTo>
                <a:cubicBezTo>
                  <a:pt x="341" y="812"/>
                  <a:pt x="330" y="805"/>
                  <a:pt x="318" y="798"/>
                </a:cubicBezTo>
                <a:close/>
                <a:moveTo>
                  <a:pt x="368" y="858"/>
                </a:moveTo>
                <a:cubicBezTo>
                  <a:pt x="413" y="883"/>
                  <a:pt x="413" y="883"/>
                  <a:pt x="413" y="883"/>
                </a:cubicBezTo>
                <a:cubicBezTo>
                  <a:pt x="425" y="861"/>
                  <a:pt x="425" y="861"/>
                  <a:pt x="425" y="861"/>
                </a:cubicBezTo>
                <a:cubicBezTo>
                  <a:pt x="381" y="834"/>
                  <a:pt x="381" y="834"/>
                  <a:pt x="381" y="834"/>
                </a:cubicBezTo>
                <a:cubicBezTo>
                  <a:pt x="368" y="858"/>
                  <a:pt x="368" y="858"/>
                  <a:pt x="368" y="858"/>
                </a:cubicBezTo>
                <a:cubicBezTo>
                  <a:pt x="368" y="858"/>
                  <a:pt x="368" y="858"/>
                  <a:pt x="368" y="858"/>
                </a:cubicBezTo>
                <a:close/>
                <a:moveTo>
                  <a:pt x="249" y="759"/>
                </a:moveTo>
                <a:cubicBezTo>
                  <a:pt x="244" y="756"/>
                  <a:pt x="244" y="756"/>
                  <a:pt x="244" y="756"/>
                </a:cubicBezTo>
                <a:cubicBezTo>
                  <a:pt x="231" y="779"/>
                  <a:pt x="231" y="779"/>
                  <a:pt x="231" y="779"/>
                </a:cubicBezTo>
                <a:cubicBezTo>
                  <a:pt x="236" y="781"/>
                  <a:pt x="236" y="781"/>
                  <a:pt x="236" y="781"/>
                </a:cubicBezTo>
                <a:cubicBezTo>
                  <a:pt x="247" y="787"/>
                  <a:pt x="259" y="794"/>
                  <a:pt x="271" y="801"/>
                </a:cubicBezTo>
                <a:cubicBezTo>
                  <a:pt x="276" y="803"/>
                  <a:pt x="276" y="803"/>
                  <a:pt x="276" y="803"/>
                </a:cubicBezTo>
                <a:cubicBezTo>
                  <a:pt x="289" y="781"/>
                  <a:pt x="289" y="781"/>
                  <a:pt x="289" y="781"/>
                </a:cubicBezTo>
                <a:cubicBezTo>
                  <a:pt x="284" y="778"/>
                  <a:pt x="284" y="778"/>
                  <a:pt x="284" y="778"/>
                </a:cubicBezTo>
                <a:cubicBezTo>
                  <a:pt x="271" y="771"/>
                  <a:pt x="260" y="765"/>
                  <a:pt x="249" y="759"/>
                </a:cubicBezTo>
                <a:close/>
                <a:moveTo>
                  <a:pt x="179" y="721"/>
                </a:moveTo>
                <a:cubicBezTo>
                  <a:pt x="174" y="718"/>
                  <a:pt x="174" y="718"/>
                  <a:pt x="174" y="718"/>
                </a:cubicBezTo>
                <a:cubicBezTo>
                  <a:pt x="162" y="741"/>
                  <a:pt x="162" y="741"/>
                  <a:pt x="162" y="741"/>
                </a:cubicBezTo>
                <a:cubicBezTo>
                  <a:pt x="167" y="744"/>
                  <a:pt x="167" y="744"/>
                  <a:pt x="167" y="744"/>
                </a:cubicBezTo>
                <a:cubicBezTo>
                  <a:pt x="177" y="749"/>
                  <a:pt x="188" y="756"/>
                  <a:pt x="202" y="762"/>
                </a:cubicBezTo>
                <a:cubicBezTo>
                  <a:pt x="206" y="765"/>
                  <a:pt x="206" y="765"/>
                  <a:pt x="206" y="765"/>
                </a:cubicBezTo>
                <a:cubicBezTo>
                  <a:pt x="219" y="742"/>
                  <a:pt x="219" y="742"/>
                  <a:pt x="219" y="742"/>
                </a:cubicBezTo>
                <a:cubicBezTo>
                  <a:pt x="214" y="740"/>
                  <a:pt x="214" y="740"/>
                  <a:pt x="214" y="740"/>
                </a:cubicBezTo>
                <a:cubicBezTo>
                  <a:pt x="200" y="732"/>
                  <a:pt x="188" y="726"/>
                  <a:pt x="179" y="721"/>
                </a:cubicBezTo>
                <a:close/>
                <a:moveTo>
                  <a:pt x="133" y="704"/>
                </a:moveTo>
                <a:cubicBezTo>
                  <a:pt x="131" y="704"/>
                  <a:pt x="131" y="704"/>
                  <a:pt x="131" y="704"/>
                </a:cubicBezTo>
                <a:cubicBezTo>
                  <a:pt x="124" y="704"/>
                  <a:pt x="114" y="702"/>
                  <a:pt x="101" y="698"/>
                </a:cubicBezTo>
                <a:cubicBezTo>
                  <a:pt x="96" y="696"/>
                  <a:pt x="96" y="696"/>
                  <a:pt x="96" y="696"/>
                </a:cubicBezTo>
                <a:cubicBezTo>
                  <a:pt x="88" y="721"/>
                  <a:pt x="88" y="721"/>
                  <a:pt x="88" y="721"/>
                </a:cubicBezTo>
                <a:cubicBezTo>
                  <a:pt x="93" y="722"/>
                  <a:pt x="93" y="722"/>
                  <a:pt x="93" y="722"/>
                </a:cubicBezTo>
                <a:cubicBezTo>
                  <a:pt x="103" y="726"/>
                  <a:pt x="117" y="729"/>
                  <a:pt x="129" y="729"/>
                </a:cubicBezTo>
                <a:cubicBezTo>
                  <a:pt x="130" y="729"/>
                  <a:pt x="132" y="729"/>
                  <a:pt x="133" y="729"/>
                </a:cubicBezTo>
                <a:cubicBezTo>
                  <a:pt x="133" y="729"/>
                  <a:pt x="133" y="729"/>
                  <a:pt x="133" y="729"/>
                </a:cubicBezTo>
                <a:cubicBezTo>
                  <a:pt x="139" y="731"/>
                  <a:pt x="139" y="731"/>
                  <a:pt x="139" y="731"/>
                </a:cubicBezTo>
                <a:cubicBezTo>
                  <a:pt x="144" y="706"/>
                  <a:pt x="144" y="706"/>
                  <a:pt x="144" y="706"/>
                </a:cubicBezTo>
                <a:cubicBezTo>
                  <a:pt x="139" y="704"/>
                  <a:pt x="139" y="704"/>
                  <a:pt x="139" y="704"/>
                </a:cubicBezTo>
                <a:cubicBezTo>
                  <a:pt x="137" y="704"/>
                  <a:pt x="135" y="704"/>
                  <a:pt x="133" y="704"/>
                </a:cubicBezTo>
                <a:close/>
                <a:moveTo>
                  <a:pt x="748" y="1029"/>
                </a:moveTo>
                <a:cubicBezTo>
                  <a:pt x="747" y="1029"/>
                  <a:pt x="747" y="1029"/>
                  <a:pt x="745" y="1030"/>
                </a:cubicBezTo>
                <a:cubicBezTo>
                  <a:pt x="738" y="1031"/>
                  <a:pt x="726" y="1031"/>
                  <a:pt x="714" y="1030"/>
                </a:cubicBezTo>
                <a:cubicBezTo>
                  <a:pt x="708" y="1029"/>
                  <a:pt x="708" y="1029"/>
                  <a:pt x="708" y="1029"/>
                </a:cubicBezTo>
                <a:cubicBezTo>
                  <a:pt x="706" y="1055"/>
                  <a:pt x="706" y="1055"/>
                  <a:pt x="706" y="1055"/>
                </a:cubicBezTo>
                <a:cubicBezTo>
                  <a:pt x="711" y="1056"/>
                  <a:pt x="711" y="1056"/>
                  <a:pt x="711" y="1056"/>
                </a:cubicBezTo>
                <a:cubicBezTo>
                  <a:pt x="718" y="1057"/>
                  <a:pt x="724" y="1057"/>
                  <a:pt x="729" y="1057"/>
                </a:cubicBezTo>
                <a:cubicBezTo>
                  <a:pt x="738" y="1057"/>
                  <a:pt x="744" y="1057"/>
                  <a:pt x="750" y="1055"/>
                </a:cubicBezTo>
                <a:cubicBezTo>
                  <a:pt x="752" y="1055"/>
                  <a:pt x="754" y="1055"/>
                  <a:pt x="756" y="1054"/>
                </a:cubicBezTo>
                <a:cubicBezTo>
                  <a:pt x="761" y="1052"/>
                  <a:pt x="761" y="1052"/>
                  <a:pt x="761" y="1052"/>
                </a:cubicBezTo>
                <a:cubicBezTo>
                  <a:pt x="753" y="1027"/>
                  <a:pt x="753" y="1027"/>
                  <a:pt x="753" y="1027"/>
                </a:cubicBezTo>
                <a:cubicBezTo>
                  <a:pt x="748" y="1029"/>
                  <a:pt x="748" y="1029"/>
                  <a:pt x="748" y="1029"/>
                </a:cubicBezTo>
                <a:cubicBezTo>
                  <a:pt x="748" y="1029"/>
                  <a:pt x="748" y="1029"/>
                  <a:pt x="748" y="1029"/>
                </a:cubicBezTo>
                <a:close/>
                <a:moveTo>
                  <a:pt x="606" y="985"/>
                </a:moveTo>
                <a:cubicBezTo>
                  <a:pt x="606" y="984"/>
                  <a:pt x="606" y="984"/>
                  <a:pt x="606" y="984"/>
                </a:cubicBezTo>
                <a:cubicBezTo>
                  <a:pt x="602" y="978"/>
                  <a:pt x="598" y="970"/>
                  <a:pt x="594" y="964"/>
                </a:cubicBezTo>
                <a:cubicBezTo>
                  <a:pt x="591" y="959"/>
                  <a:pt x="591" y="959"/>
                  <a:pt x="591" y="959"/>
                </a:cubicBezTo>
                <a:cubicBezTo>
                  <a:pt x="568" y="973"/>
                  <a:pt x="568" y="973"/>
                  <a:pt x="568" y="973"/>
                </a:cubicBezTo>
                <a:cubicBezTo>
                  <a:pt x="571" y="979"/>
                  <a:pt x="571" y="979"/>
                  <a:pt x="571" y="979"/>
                </a:cubicBezTo>
                <a:cubicBezTo>
                  <a:pt x="575" y="985"/>
                  <a:pt x="579" y="991"/>
                  <a:pt x="582" y="997"/>
                </a:cubicBezTo>
                <a:cubicBezTo>
                  <a:pt x="585" y="1002"/>
                  <a:pt x="589" y="1008"/>
                  <a:pt x="592" y="1013"/>
                </a:cubicBezTo>
                <a:cubicBezTo>
                  <a:pt x="595" y="1017"/>
                  <a:pt x="595" y="1017"/>
                  <a:pt x="595" y="1017"/>
                </a:cubicBezTo>
                <a:cubicBezTo>
                  <a:pt x="617" y="1003"/>
                  <a:pt x="617" y="1003"/>
                  <a:pt x="617" y="1003"/>
                </a:cubicBezTo>
                <a:cubicBezTo>
                  <a:pt x="614" y="998"/>
                  <a:pt x="614" y="998"/>
                  <a:pt x="614" y="998"/>
                </a:cubicBezTo>
                <a:cubicBezTo>
                  <a:pt x="612" y="994"/>
                  <a:pt x="609" y="990"/>
                  <a:pt x="606" y="985"/>
                </a:cubicBezTo>
                <a:close/>
                <a:moveTo>
                  <a:pt x="524" y="917"/>
                </a:moveTo>
                <a:cubicBezTo>
                  <a:pt x="519" y="914"/>
                  <a:pt x="519" y="914"/>
                  <a:pt x="519" y="914"/>
                </a:cubicBezTo>
                <a:cubicBezTo>
                  <a:pt x="507" y="937"/>
                  <a:pt x="507" y="937"/>
                  <a:pt x="507" y="937"/>
                </a:cubicBezTo>
                <a:cubicBezTo>
                  <a:pt x="511" y="940"/>
                  <a:pt x="511" y="940"/>
                  <a:pt x="511" y="940"/>
                </a:cubicBezTo>
                <a:cubicBezTo>
                  <a:pt x="538" y="955"/>
                  <a:pt x="545" y="958"/>
                  <a:pt x="549" y="958"/>
                </a:cubicBezTo>
                <a:cubicBezTo>
                  <a:pt x="555" y="961"/>
                  <a:pt x="555" y="961"/>
                  <a:pt x="555" y="961"/>
                </a:cubicBezTo>
                <a:cubicBezTo>
                  <a:pt x="562" y="935"/>
                  <a:pt x="562" y="935"/>
                  <a:pt x="562" y="935"/>
                </a:cubicBezTo>
                <a:cubicBezTo>
                  <a:pt x="555" y="933"/>
                  <a:pt x="555" y="933"/>
                  <a:pt x="555" y="933"/>
                </a:cubicBezTo>
                <a:cubicBezTo>
                  <a:pt x="555" y="933"/>
                  <a:pt x="550" y="931"/>
                  <a:pt x="524" y="917"/>
                </a:cubicBezTo>
                <a:close/>
                <a:moveTo>
                  <a:pt x="639" y="1015"/>
                </a:moveTo>
                <a:cubicBezTo>
                  <a:pt x="634" y="1013"/>
                  <a:pt x="634" y="1013"/>
                  <a:pt x="634" y="1013"/>
                </a:cubicBezTo>
                <a:cubicBezTo>
                  <a:pt x="625" y="1037"/>
                  <a:pt x="625" y="1037"/>
                  <a:pt x="625" y="1037"/>
                </a:cubicBezTo>
                <a:cubicBezTo>
                  <a:pt x="630" y="1039"/>
                  <a:pt x="630" y="1039"/>
                  <a:pt x="630" y="1039"/>
                </a:cubicBezTo>
                <a:cubicBezTo>
                  <a:pt x="642" y="1042"/>
                  <a:pt x="656" y="1046"/>
                  <a:pt x="671" y="1050"/>
                </a:cubicBezTo>
                <a:cubicBezTo>
                  <a:pt x="676" y="1050"/>
                  <a:pt x="676" y="1050"/>
                  <a:pt x="676" y="1050"/>
                </a:cubicBezTo>
                <a:cubicBezTo>
                  <a:pt x="682" y="1026"/>
                  <a:pt x="682" y="1026"/>
                  <a:pt x="682" y="1026"/>
                </a:cubicBezTo>
                <a:cubicBezTo>
                  <a:pt x="676" y="1024"/>
                  <a:pt x="676" y="1024"/>
                  <a:pt x="676" y="1024"/>
                </a:cubicBezTo>
                <a:cubicBezTo>
                  <a:pt x="663" y="1021"/>
                  <a:pt x="650" y="1018"/>
                  <a:pt x="639" y="1015"/>
                </a:cubicBezTo>
                <a:close/>
                <a:moveTo>
                  <a:pt x="455" y="878"/>
                </a:moveTo>
                <a:cubicBezTo>
                  <a:pt x="450" y="876"/>
                  <a:pt x="450" y="876"/>
                  <a:pt x="450" y="876"/>
                </a:cubicBezTo>
                <a:cubicBezTo>
                  <a:pt x="438" y="898"/>
                  <a:pt x="438" y="898"/>
                  <a:pt x="438" y="898"/>
                </a:cubicBezTo>
                <a:cubicBezTo>
                  <a:pt x="442" y="901"/>
                  <a:pt x="442" y="901"/>
                  <a:pt x="442" y="901"/>
                </a:cubicBezTo>
                <a:cubicBezTo>
                  <a:pt x="455" y="907"/>
                  <a:pt x="466" y="914"/>
                  <a:pt x="477" y="921"/>
                </a:cubicBezTo>
                <a:cubicBezTo>
                  <a:pt x="481" y="923"/>
                  <a:pt x="481" y="923"/>
                  <a:pt x="481" y="923"/>
                </a:cubicBezTo>
                <a:cubicBezTo>
                  <a:pt x="494" y="901"/>
                  <a:pt x="494" y="901"/>
                  <a:pt x="494" y="901"/>
                </a:cubicBezTo>
                <a:cubicBezTo>
                  <a:pt x="489" y="898"/>
                  <a:pt x="489" y="898"/>
                  <a:pt x="489" y="898"/>
                </a:cubicBezTo>
                <a:cubicBezTo>
                  <a:pt x="479" y="892"/>
                  <a:pt x="468" y="885"/>
                  <a:pt x="455" y="878"/>
                </a:cubicBezTo>
                <a:close/>
                <a:moveTo>
                  <a:pt x="737" y="694"/>
                </a:moveTo>
                <a:cubicBezTo>
                  <a:pt x="737" y="694"/>
                  <a:pt x="737" y="694"/>
                  <a:pt x="737" y="694"/>
                </a:cubicBezTo>
                <a:cubicBezTo>
                  <a:pt x="194" y="387"/>
                  <a:pt x="194" y="387"/>
                  <a:pt x="194" y="387"/>
                </a:cubicBezTo>
                <a:cubicBezTo>
                  <a:pt x="194" y="387"/>
                  <a:pt x="194" y="387"/>
                  <a:pt x="722" y="78"/>
                </a:cubicBezTo>
                <a:cubicBezTo>
                  <a:pt x="727" y="75"/>
                  <a:pt x="734" y="74"/>
                  <a:pt x="741" y="74"/>
                </a:cubicBezTo>
                <a:cubicBezTo>
                  <a:pt x="748" y="74"/>
                  <a:pt x="754" y="75"/>
                  <a:pt x="759" y="78"/>
                </a:cubicBezTo>
                <a:cubicBezTo>
                  <a:pt x="759" y="78"/>
                  <a:pt x="759" y="78"/>
                  <a:pt x="1268" y="374"/>
                </a:cubicBezTo>
                <a:cubicBezTo>
                  <a:pt x="1271" y="376"/>
                  <a:pt x="1272" y="376"/>
                  <a:pt x="1274" y="378"/>
                </a:cubicBezTo>
                <a:cubicBezTo>
                  <a:pt x="1274" y="378"/>
                  <a:pt x="1274" y="378"/>
                  <a:pt x="737" y="694"/>
                </a:cubicBezTo>
                <a:close/>
                <a:moveTo>
                  <a:pt x="246" y="640"/>
                </a:moveTo>
                <a:cubicBezTo>
                  <a:pt x="244" y="644"/>
                  <a:pt x="240" y="647"/>
                  <a:pt x="237" y="648"/>
                </a:cubicBezTo>
                <a:cubicBezTo>
                  <a:pt x="237" y="648"/>
                  <a:pt x="237" y="648"/>
                  <a:pt x="207" y="666"/>
                </a:cubicBezTo>
                <a:cubicBezTo>
                  <a:pt x="207" y="666"/>
                  <a:pt x="207" y="666"/>
                  <a:pt x="540" y="855"/>
                </a:cubicBezTo>
                <a:cubicBezTo>
                  <a:pt x="540" y="855"/>
                  <a:pt x="540" y="855"/>
                  <a:pt x="540" y="808"/>
                </a:cubicBezTo>
                <a:cubicBezTo>
                  <a:pt x="540" y="808"/>
                  <a:pt x="540" y="808"/>
                  <a:pt x="246" y="640"/>
                </a:cubicBezTo>
                <a:close/>
                <a:moveTo>
                  <a:pt x="756" y="741"/>
                </a:moveTo>
                <a:cubicBezTo>
                  <a:pt x="756" y="737"/>
                  <a:pt x="752" y="730"/>
                  <a:pt x="749" y="729"/>
                </a:cubicBezTo>
                <a:cubicBezTo>
                  <a:pt x="749" y="729"/>
                  <a:pt x="749" y="729"/>
                  <a:pt x="170" y="402"/>
                </a:cubicBezTo>
                <a:cubicBezTo>
                  <a:pt x="170" y="402"/>
                  <a:pt x="170" y="402"/>
                  <a:pt x="169" y="402"/>
                </a:cubicBezTo>
                <a:cubicBezTo>
                  <a:pt x="169" y="402"/>
                  <a:pt x="169" y="402"/>
                  <a:pt x="137" y="384"/>
                </a:cubicBezTo>
                <a:cubicBezTo>
                  <a:pt x="128" y="379"/>
                  <a:pt x="118" y="379"/>
                  <a:pt x="110" y="383"/>
                </a:cubicBezTo>
                <a:cubicBezTo>
                  <a:pt x="102" y="388"/>
                  <a:pt x="97" y="396"/>
                  <a:pt x="97" y="407"/>
                </a:cubicBezTo>
                <a:cubicBezTo>
                  <a:pt x="97" y="407"/>
                  <a:pt x="97" y="407"/>
                  <a:pt x="97" y="588"/>
                </a:cubicBezTo>
                <a:cubicBezTo>
                  <a:pt x="97" y="588"/>
                  <a:pt x="97" y="588"/>
                  <a:pt x="100" y="602"/>
                </a:cubicBezTo>
                <a:cubicBezTo>
                  <a:pt x="100" y="602"/>
                  <a:pt x="100" y="602"/>
                  <a:pt x="118" y="615"/>
                </a:cubicBezTo>
                <a:cubicBezTo>
                  <a:pt x="118" y="615"/>
                  <a:pt x="118" y="615"/>
                  <a:pt x="146" y="631"/>
                </a:cubicBezTo>
                <a:cubicBezTo>
                  <a:pt x="146" y="631"/>
                  <a:pt x="146" y="631"/>
                  <a:pt x="146" y="585"/>
                </a:cubicBezTo>
                <a:cubicBezTo>
                  <a:pt x="146" y="585"/>
                  <a:pt x="146" y="585"/>
                  <a:pt x="140" y="580"/>
                </a:cubicBezTo>
                <a:cubicBezTo>
                  <a:pt x="140" y="580"/>
                  <a:pt x="140" y="580"/>
                  <a:pt x="139" y="579"/>
                </a:cubicBezTo>
                <a:cubicBezTo>
                  <a:pt x="139" y="579"/>
                  <a:pt x="139" y="579"/>
                  <a:pt x="139" y="433"/>
                </a:cubicBezTo>
                <a:cubicBezTo>
                  <a:pt x="139" y="433"/>
                  <a:pt x="139" y="433"/>
                  <a:pt x="715" y="762"/>
                </a:cubicBezTo>
                <a:cubicBezTo>
                  <a:pt x="715" y="762"/>
                  <a:pt x="715" y="762"/>
                  <a:pt x="715" y="907"/>
                </a:cubicBezTo>
                <a:cubicBezTo>
                  <a:pt x="715" y="907"/>
                  <a:pt x="715" y="907"/>
                  <a:pt x="640" y="863"/>
                </a:cubicBezTo>
                <a:cubicBezTo>
                  <a:pt x="638" y="867"/>
                  <a:pt x="635" y="870"/>
                  <a:pt x="631" y="872"/>
                </a:cubicBezTo>
                <a:cubicBezTo>
                  <a:pt x="631" y="872"/>
                  <a:pt x="631" y="872"/>
                  <a:pt x="600" y="889"/>
                </a:cubicBezTo>
                <a:cubicBezTo>
                  <a:pt x="600" y="889"/>
                  <a:pt x="600" y="889"/>
                  <a:pt x="717" y="956"/>
                </a:cubicBezTo>
                <a:cubicBezTo>
                  <a:pt x="722" y="959"/>
                  <a:pt x="727" y="959"/>
                  <a:pt x="731" y="959"/>
                </a:cubicBezTo>
                <a:cubicBezTo>
                  <a:pt x="736" y="959"/>
                  <a:pt x="740" y="959"/>
                  <a:pt x="744" y="956"/>
                </a:cubicBezTo>
                <a:cubicBezTo>
                  <a:pt x="750" y="953"/>
                  <a:pt x="754" y="946"/>
                  <a:pt x="756" y="938"/>
                </a:cubicBezTo>
                <a:cubicBezTo>
                  <a:pt x="756" y="938"/>
                  <a:pt x="756" y="938"/>
                  <a:pt x="756" y="741"/>
                </a:cubicBezTo>
                <a:close/>
                <a:moveTo>
                  <a:pt x="1286" y="399"/>
                </a:moveTo>
                <a:cubicBezTo>
                  <a:pt x="1286" y="399"/>
                  <a:pt x="1286" y="399"/>
                  <a:pt x="1286" y="399"/>
                </a:cubicBezTo>
                <a:cubicBezTo>
                  <a:pt x="762" y="708"/>
                  <a:pt x="762" y="708"/>
                  <a:pt x="762" y="708"/>
                </a:cubicBezTo>
                <a:cubicBezTo>
                  <a:pt x="773" y="715"/>
                  <a:pt x="780" y="728"/>
                  <a:pt x="780" y="741"/>
                </a:cubicBezTo>
                <a:cubicBezTo>
                  <a:pt x="780" y="741"/>
                  <a:pt x="780" y="741"/>
                  <a:pt x="780" y="882"/>
                </a:cubicBezTo>
                <a:cubicBezTo>
                  <a:pt x="780" y="882"/>
                  <a:pt x="780" y="882"/>
                  <a:pt x="1268" y="603"/>
                </a:cubicBezTo>
                <a:cubicBezTo>
                  <a:pt x="1279" y="597"/>
                  <a:pt x="1287" y="584"/>
                  <a:pt x="1287" y="571"/>
                </a:cubicBezTo>
                <a:cubicBezTo>
                  <a:pt x="1287" y="571"/>
                  <a:pt x="1287" y="571"/>
                  <a:pt x="1287" y="407"/>
                </a:cubicBezTo>
                <a:cubicBezTo>
                  <a:pt x="1287" y="404"/>
                  <a:pt x="1287" y="402"/>
                  <a:pt x="1286" y="399"/>
                </a:cubicBezTo>
                <a:close/>
                <a:moveTo>
                  <a:pt x="487" y="733"/>
                </a:moveTo>
                <a:cubicBezTo>
                  <a:pt x="493" y="733"/>
                  <a:pt x="498" y="728"/>
                  <a:pt x="498" y="721"/>
                </a:cubicBezTo>
                <a:cubicBezTo>
                  <a:pt x="498" y="721"/>
                  <a:pt x="498" y="721"/>
                  <a:pt x="498" y="705"/>
                </a:cubicBezTo>
                <a:cubicBezTo>
                  <a:pt x="498" y="698"/>
                  <a:pt x="493" y="689"/>
                  <a:pt x="486" y="685"/>
                </a:cubicBezTo>
                <a:cubicBezTo>
                  <a:pt x="486" y="685"/>
                  <a:pt x="486" y="685"/>
                  <a:pt x="337" y="600"/>
                </a:cubicBezTo>
                <a:cubicBezTo>
                  <a:pt x="328" y="595"/>
                  <a:pt x="320" y="600"/>
                  <a:pt x="320" y="610"/>
                </a:cubicBezTo>
                <a:cubicBezTo>
                  <a:pt x="320" y="610"/>
                  <a:pt x="320" y="610"/>
                  <a:pt x="320" y="625"/>
                </a:cubicBezTo>
                <a:cubicBezTo>
                  <a:pt x="320" y="634"/>
                  <a:pt x="326" y="643"/>
                  <a:pt x="332" y="646"/>
                </a:cubicBezTo>
                <a:cubicBezTo>
                  <a:pt x="332" y="646"/>
                  <a:pt x="332" y="646"/>
                  <a:pt x="481" y="731"/>
                </a:cubicBezTo>
                <a:cubicBezTo>
                  <a:pt x="483" y="732"/>
                  <a:pt x="485" y="733"/>
                  <a:pt x="487" y="733"/>
                </a:cubicBezTo>
                <a:close/>
                <a:moveTo>
                  <a:pt x="626" y="842"/>
                </a:moveTo>
                <a:cubicBezTo>
                  <a:pt x="622" y="836"/>
                  <a:pt x="612" y="835"/>
                  <a:pt x="606" y="839"/>
                </a:cubicBezTo>
                <a:cubicBezTo>
                  <a:pt x="606" y="839"/>
                  <a:pt x="606" y="839"/>
                  <a:pt x="587" y="850"/>
                </a:cubicBezTo>
                <a:cubicBezTo>
                  <a:pt x="587" y="850"/>
                  <a:pt x="587" y="850"/>
                  <a:pt x="587" y="770"/>
                </a:cubicBezTo>
                <a:cubicBezTo>
                  <a:pt x="587" y="770"/>
                  <a:pt x="587" y="770"/>
                  <a:pt x="623" y="750"/>
                </a:cubicBezTo>
                <a:cubicBezTo>
                  <a:pt x="629" y="746"/>
                  <a:pt x="630" y="738"/>
                  <a:pt x="626" y="732"/>
                </a:cubicBezTo>
                <a:cubicBezTo>
                  <a:pt x="626" y="732"/>
                  <a:pt x="626" y="732"/>
                  <a:pt x="626" y="732"/>
                </a:cubicBezTo>
                <a:cubicBezTo>
                  <a:pt x="622" y="727"/>
                  <a:pt x="612" y="724"/>
                  <a:pt x="606" y="728"/>
                </a:cubicBezTo>
                <a:cubicBezTo>
                  <a:pt x="606" y="728"/>
                  <a:pt x="606" y="728"/>
                  <a:pt x="562" y="753"/>
                </a:cubicBezTo>
                <a:cubicBezTo>
                  <a:pt x="557" y="756"/>
                  <a:pt x="556" y="767"/>
                  <a:pt x="556" y="767"/>
                </a:cubicBezTo>
                <a:cubicBezTo>
                  <a:pt x="556" y="767"/>
                  <a:pt x="556" y="767"/>
                  <a:pt x="556" y="869"/>
                </a:cubicBezTo>
                <a:cubicBezTo>
                  <a:pt x="556" y="869"/>
                  <a:pt x="557" y="878"/>
                  <a:pt x="560" y="881"/>
                </a:cubicBezTo>
                <a:cubicBezTo>
                  <a:pt x="563" y="884"/>
                  <a:pt x="573" y="889"/>
                  <a:pt x="579" y="885"/>
                </a:cubicBezTo>
                <a:cubicBezTo>
                  <a:pt x="579" y="885"/>
                  <a:pt x="579" y="885"/>
                  <a:pt x="623" y="859"/>
                </a:cubicBezTo>
                <a:cubicBezTo>
                  <a:pt x="629" y="855"/>
                  <a:pt x="631" y="847"/>
                  <a:pt x="626" y="842"/>
                </a:cubicBezTo>
                <a:close/>
                <a:moveTo>
                  <a:pt x="233" y="619"/>
                </a:moveTo>
                <a:cubicBezTo>
                  <a:pt x="228" y="613"/>
                  <a:pt x="219" y="612"/>
                  <a:pt x="212" y="616"/>
                </a:cubicBezTo>
                <a:cubicBezTo>
                  <a:pt x="212" y="616"/>
                  <a:pt x="212" y="616"/>
                  <a:pt x="193" y="627"/>
                </a:cubicBezTo>
                <a:cubicBezTo>
                  <a:pt x="193" y="627"/>
                  <a:pt x="193" y="627"/>
                  <a:pt x="193" y="547"/>
                </a:cubicBezTo>
                <a:cubicBezTo>
                  <a:pt x="193" y="547"/>
                  <a:pt x="193" y="547"/>
                  <a:pt x="229" y="527"/>
                </a:cubicBezTo>
                <a:cubicBezTo>
                  <a:pt x="236" y="523"/>
                  <a:pt x="236" y="515"/>
                  <a:pt x="232" y="509"/>
                </a:cubicBezTo>
                <a:cubicBezTo>
                  <a:pt x="232" y="509"/>
                  <a:pt x="232" y="509"/>
                  <a:pt x="232" y="509"/>
                </a:cubicBezTo>
                <a:cubicBezTo>
                  <a:pt x="228" y="503"/>
                  <a:pt x="219" y="501"/>
                  <a:pt x="212" y="505"/>
                </a:cubicBezTo>
                <a:cubicBezTo>
                  <a:pt x="212" y="505"/>
                  <a:pt x="212" y="505"/>
                  <a:pt x="168" y="530"/>
                </a:cubicBezTo>
                <a:cubicBezTo>
                  <a:pt x="163" y="533"/>
                  <a:pt x="161" y="544"/>
                  <a:pt x="161" y="544"/>
                </a:cubicBezTo>
                <a:cubicBezTo>
                  <a:pt x="161" y="544"/>
                  <a:pt x="161" y="544"/>
                  <a:pt x="161" y="646"/>
                </a:cubicBezTo>
                <a:cubicBezTo>
                  <a:pt x="161" y="646"/>
                  <a:pt x="163" y="655"/>
                  <a:pt x="166" y="658"/>
                </a:cubicBezTo>
                <a:cubicBezTo>
                  <a:pt x="169" y="661"/>
                  <a:pt x="178" y="666"/>
                  <a:pt x="185" y="662"/>
                </a:cubicBezTo>
                <a:cubicBezTo>
                  <a:pt x="185" y="662"/>
                  <a:pt x="185" y="662"/>
                  <a:pt x="229" y="636"/>
                </a:cubicBezTo>
                <a:cubicBezTo>
                  <a:pt x="236" y="632"/>
                  <a:pt x="237" y="624"/>
                  <a:pt x="233" y="619"/>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61" name="Rectangle 260"/>
          <p:cNvSpPr/>
          <p:nvPr/>
        </p:nvSpPr>
        <p:spPr>
          <a:xfrm>
            <a:off x="7395973" y="4999117"/>
            <a:ext cx="1054976" cy="396973"/>
          </a:xfrm>
          <a:prstGeom prst="rect">
            <a:avLst/>
          </a:prstGeom>
        </p:spPr>
        <p:txBody>
          <a:bodyPr wrap="none" lIns="91380" tIns="45691" rIns="91380" bIns="45691">
            <a:spAutoFit/>
          </a:bodyPr>
          <a:lstStyle/>
          <a:p>
            <a:pPr algn="ctr" defTabSz="913529" fontAlgn="base">
              <a:lnSpc>
                <a:spcPct val="90000"/>
              </a:lnSpc>
              <a:spcBef>
                <a:spcPct val="0"/>
              </a:spcBef>
              <a:spcAft>
                <a:spcPct val="0"/>
              </a:spcAft>
            </a:pPr>
            <a:r>
              <a:rPr lang="en-US" sz="1100" dirty="0">
                <a:solidFill>
                  <a:schemeClr val="tx2"/>
                </a:solidFill>
              </a:rPr>
              <a:t>Load Balancer</a:t>
            </a:r>
          </a:p>
          <a:p>
            <a:pPr algn="ctr" defTabSz="913529" fontAlgn="base">
              <a:lnSpc>
                <a:spcPct val="90000"/>
              </a:lnSpc>
              <a:spcBef>
                <a:spcPct val="0"/>
              </a:spcBef>
              <a:spcAft>
                <a:spcPct val="0"/>
              </a:spcAft>
            </a:pPr>
            <a:r>
              <a:rPr lang="en-US" sz="1100" dirty="0">
                <a:solidFill>
                  <a:schemeClr val="tx2"/>
                </a:solidFill>
              </a:rPr>
              <a:t>Public IP</a:t>
            </a:r>
          </a:p>
        </p:txBody>
      </p:sp>
      <p:sp>
        <p:nvSpPr>
          <p:cNvPr id="262" name="Freeform 40"/>
          <p:cNvSpPr>
            <a:spLocks noEditPoints="1"/>
          </p:cNvSpPr>
          <p:nvPr/>
        </p:nvSpPr>
        <p:spPr bwMode="black">
          <a:xfrm>
            <a:off x="10608344" y="2724820"/>
            <a:ext cx="503793" cy="466646"/>
          </a:xfrm>
          <a:custGeom>
            <a:avLst/>
            <a:gdLst>
              <a:gd name="T0" fmla="*/ 461 w 891"/>
              <a:gd name="T1" fmla="*/ 470 h 859"/>
              <a:gd name="T2" fmla="*/ 793 w 891"/>
              <a:gd name="T3" fmla="*/ 489 h 859"/>
              <a:gd name="T4" fmla="*/ 707 w 891"/>
              <a:gd name="T5" fmla="*/ 787 h 859"/>
              <a:gd name="T6" fmla="*/ 375 w 891"/>
              <a:gd name="T7" fmla="*/ 767 h 859"/>
              <a:gd name="T8" fmla="*/ 461 w 891"/>
              <a:gd name="T9" fmla="*/ 470 h 859"/>
              <a:gd name="T10" fmla="*/ 430 w 891"/>
              <a:gd name="T11" fmla="*/ 387 h 859"/>
              <a:gd name="T12" fmla="*/ 517 w 891"/>
              <a:gd name="T13" fmla="*/ 90 h 859"/>
              <a:gd name="T14" fmla="*/ 184 w 891"/>
              <a:gd name="T15" fmla="*/ 71 h 859"/>
              <a:gd name="T16" fmla="*/ 98 w 891"/>
              <a:gd name="T17" fmla="*/ 368 h 859"/>
              <a:gd name="T18" fmla="*/ 430 w 891"/>
              <a:gd name="T19" fmla="*/ 387 h 859"/>
              <a:gd name="T20" fmla="*/ 83 w 891"/>
              <a:gd name="T21" fmla="*/ 421 h 859"/>
              <a:gd name="T22" fmla="*/ 0 w 891"/>
              <a:gd name="T23" fmla="*/ 703 h 859"/>
              <a:gd name="T24" fmla="*/ 0 w 891"/>
              <a:gd name="T25" fmla="*/ 706 h 859"/>
              <a:gd name="T26" fmla="*/ 7 w 891"/>
              <a:gd name="T27" fmla="*/ 712 h 859"/>
              <a:gd name="T28" fmla="*/ 9 w 891"/>
              <a:gd name="T29" fmla="*/ 712 h 859"/>
              <a:gd name="T30" fmla="*/ 329 w 891"/>
              <a:gd name="T31" fmla="*/ 737 h 859"/>
              <a:gd name="T32" fmla="*/ 415 w 891"/>
              <a:gd name="T33" fmla="*/ 440 h 859"/>
              <a:gd name="T34" fmla="*/ 83 w 891"/>
              <a:gd name="T35" fmla="*/ 421 h 859"/>
              <a:gd name="T36" fmla="*/ 883 w 891"/>
              <a:gd name="T37" fmla="*/ 147 h 859"/>
              <a:gd name="T38" fmla="*/ 882 w 891"/>
              <a:gd name="T39" fmla="*/ 147 h 859"/>
              <a:gd name="T40" fmla="*/ 561 w 891"/>
              <a:gd name="T41" fmla="*/ 122 h 859"/>
              <a:gd name="T42" fmla="*/ 475 w 891"/>
              <a:gd name="T43" fmla="*/ 419 h 859"/>
              <a:gd name="T44" fmla="*/ 808 w 891"/>
              <a:gd name="T45" fmla="*/ 438 h 859"/>
              <a:gd name="T46" fmla="*/ 891 w 891"/>
              <a:gd name="T47" fmla="*/ 154 h 859"/>
              <a:gd name="T48" fmla="*/ 891 w 891"/>
              <a:gd name="T49" fmla="*/ 153 h 859"/>
              <a:gd name="T50" fmla="*/ 883 w 891"/>
              <a:gd name="T51" fmla="*/ 147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91" h="859">
                <a:moveTo>
                  <a:pt x="461" y="470"/>
                </a:moveTo>
                <a:cubicBezTo>
                  <a:pt x="535" y="522"/>
                  <a:pt x="620" y="562"/>
                  <a:pt x="793" y="489"/>
                </a:cubicBezTo>
                <a:cubicBezTo>
                  <a:pt x="793" y="489"/>
                  <a:pt x="793" y="489"/>
                  <a:pt x="707" y="787"/>
                </a:cubicBezTo>
                <a:cubicBezTo>
                  <a:pt x="534" y="859"/>
                  <a:pt x="449" y="818"/>
                  <a:pt x="375" y="767"/>
                </a:cubicBezTo>
                <a:cubicBezTo>
                  <a:pt x="375" y="767"/>
                  <a:pt x="375" y="767"/>
                  <a:pt x="461" y="470"/>
                </a:cubicBezTo>
                <a:close/>
                <a:moveTo>
                  <a:pt x="430" y="387"/>
                </a:moveTo>
                <a:cubicBezTo>
                  <a:pt x="517" y="90"/>
                  <a:pt x="517" y="90"/>
                  <a:pt x="517" y="90"/>
                </a:cubicBezTo>
                <a:cubicBezTo>
                  <a:pt x="441" y="41"/>
                  <a:pt x="357" y="0"/>
                  <a:pt x="184" y="71"/>
                </a:cubicBezTo>
                <a:cubicBezTo>
                  <a:pt x="98" y="368"/>
                  <a:pt x="98" y="368"/>
                  <a:pt x="98" y="368"/>
                </a:cubicBezTo>
                <a:cubicBezTo>
                  <a:pt x="271" y="297"/>
                  <a:pt x="354" y="337"/>
                  <a:pt x="430" y="387"/>
                </a:cubicBezTo>
                <a:close/>
                <a:moveTo>
                  <a:pt x="83" y="421"/>
                </a:moveTo>
                <a:cubicBezTo>
                  <a:pt x="0" y="703"/>
                  <a:pt x="0" y="703"/>
                  <a:pt x="0" y="703"/>
                </a:cubicBezTo>
                <a:cubicBezTo>
                  <a:pt x="0" y="704"/>
                  <a:pt x="0" y="704"/>
                  <a:pt x="0" y="706"/>
                </a:cubicBezTo>
                <a:cubicBezTo>
                  <a:pt x="0" y="709"/>
                  <a:pt x="3" y="712"/>
                  <a:pt x="7" y="712"/>
                </a:cubicBezTo>
                <a:cubicBezTo>
                  <a:pt x="9" y="712"/>
                  <a:pt x="9" y="712"/>
                  <a:pt x="9" y="712"/>
                </a:cubicBezTo>
                <a:cubicBezTo>
                  <a:pt x="175" y="646"/>
                  <a:pt x="256" y="687"/>
                  <a:pt x="329" y="737"/>
                </a:cubicBezTo>
                <a:cubicBezTo>
                  <a:pt x="415" y="440"/>
                  <a:pt x="415" y="440"/>
                  <a:pt x="415" y="440"/>
                </a:cubicBezTo>
                <a:cubicBezTo>
                  <a:pt x="339" y="389"/>
                  <a:pt x="256" y="348"/>
                  <a:pt x="83" y="421"/>
                </a:cubicBezTo>
                <a:close/>
                <a:moveTo>
                  <a:pt x="883" y="147"/>
                </a:moveTo>
                <a:cubicBezTo>
                  <a:pt x="882" y="147"/>
                  <a:pt x="882" y="147"/>
                  <a:pt x="882" y="147"/>
                </a:cubicBezTo>
                <a:cubicBezTo>
                  <a:pt x="716" y="212"/>
                  <a:pt x="634" y="172"/>
                  <a:pt x="561" y="122"/>
                </a:cubicBezTo>
                <a:cubicBezTo>
                  <a:pt x="475" y="419"/>
                  <a:pt x="475" y="419"/>
                  <a:pt x="475" y="419"/>
                </a:cubicBezTo>
                <a:cubicBezTo>
                  <a:pt x="551" y="468"/>
                  <a:pt x="634" y="509"/>
                  <a:pt x="808" y="438"/>
                </a:cubicBezTo>
                <a:cubicBezTo>
                  <a:pt x="891" y="154"/>
                  <a:pt x="891" y="154"/>
                  <a:pt x="891" y="154"/>
                </a:cubicBezTo>
                <a:cubicBezTo>
                  <a:pt x="891" y="153"/>
                  <a:pt x="891" y="153"/>
                  <a:pt x="891" y="153"/>
                </a:cubicBezTo>
                <a:cubicBezTo>
                  <a:pt x="891" y="150"/>
                  <a:pt x="888" y="147"/>
                  <a:pt x="883" y="1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pic>
        <p:nvPicPr>
          <p:cNvPr id="94" name="Picture 93"/>
          <p:cNvPicPr>
            <a:picLocks noChangeAspect="1"/>
          </p:cNvPicPr>
          <p:nvPr/>
        </p:nvPicPr>
        <p:blipFill>
          <a:blip r:embed="rId6">
            <a:grayscl/>
          </a:blip>
          <a:stretch>
            <a:fillRect/>
          </a:stretch>
        </p:blipFill>
        <p:spPr>
          <a:xfrm>
            <a:off x="8857564" y="4022653"/>
            <a:ext cx="509875" cy="465920"/>
          </a:xfrm>
          <a:prstGeom prst="rect">
            <a:avLst/>
          </a:prstGeom>
        </p:spPr>
      </p:pic>
      <p:pic>
        <p:nvPicPr>
          <p:cNvPr id="95" name="Picture 94"/>
          <p:cNvPicPr>
            <a:picLocks noChangeAspect="1"/>
          </p:cNvPicPr>
          <p:nvPr/>
        </p:nvPicPr>
        <p:blipFill>
          <a:blip r:embed="rId6">
            <a:grayscl/>
          </a:blip>
          <a:stretch>
            <a:fillRect/>
          </a:stretch>
        </p:blipFill>
        <p:spPr>
          <a:xfrm>
            <a:off x="9376151" y="4022890"/>
            <a:ext cx="509875" cy="465920"/>
          </a:xfrm>
          <a:prstGeom prst="rect">
            <a:avLst/>
          </a:prstGeom>
        </p:spPr>
      </p:pic>
      <p:pic>
        <p:nvPicPr>
          <p:cNvPr id="88" name="Picture 87"/>
          <p:cNvPicPr>
            <a:picLocks noChangeAspect="1"/>
          </p:cNvPicPr>
          <p:nvPr/>
        </p:nvPicPr>
        <p:blipFill>
          <a:blip r:embed="rId6">
            <a:grayscl/>
          </a:blip>
          <a:stretch>
            <a:fillRect/>
          </a:stretch>
        </p:blipFill>
        <p:spPr>
          <a:xfrm>
            <a:off x="9962935" y="4001533"/>
            <a:ext cx="509875" cy="465920"/>
          </a:xfrm>
          <a:prstGeom prst="rect">
            <a:avLst/>
          </a:prstGeom>
        </p:spPr>
      </p:pic>
      <p:pic>
        <p:nvPicPr>
          <p:cNvPr id="89" name="Picture 88"/>
          <p:cNvPicPr>
            <a:picLocks noChangeAspect="1"/>
          </p:cNvPicPr>
          <p:nvPr/>
        </p:nvPicPr>
        <p:blipFill>
          <a:blip r:embed="rId6">
            <a:grayscl/>
          </a:blip>
          <a:stretch>
            <a:fillRect/>
          </a:stretch>
        </p:blipFill>
        <p:spPr>
          <a:xfrm>
            <a:off x="10481522" y="4001770"/>
            <a:ext cx="509875" cy="465920"/>
          </a:xfrm>
          <a:prstGeom prst="rect">
            <a:avLst/>
          </a:prstGeom>
        </p:spPr>
      </p:pic>
    </p:spTree>
    <p:extLst>
      <p:ext uri="{BB962C8B-B14F-4D97-AF65-F5344CB8AC3E}">
        <p14:creationId xmlns:p14="http://schemas.microsoft.com/office/powerpoint/2010/main" val="30530349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fade">
                                      <p:cBhvr>
                                        <p:cTn id="7" dur="500"/>
                                        <p:tgtEl>
                                          <p:spTgt spid="94"/>
                                        </p:tgtEl>
                                      </p:cBhvr>
                                    </p:animEffect>
                                  </p:childTnLst>
                                </p:cTn>
                              </p:par>
                              <p:par>
                                <p:cTn id="8" presetID="10" presetClass="entr" presetSubtype="0" fill="hold" nodeType="withEffect">
                                  <p:stCondLst>
                                    <p:cond delay="0"/>
                                  </p:stCondLst>
                                  <p:childTnLst>
                                    <p:set>
                                      <p:cBhvr>
                                        <p:cTn id="9" dur="1" fill="hold">
                                          <p:stCondLst>
                                            <p:cond delay="0"/>
                                          </p:stCondLst>
                                        </p:cTn>
                                        <p:tgtEl>
                                          <p:spTgt spid="95"/>
                                        </p:tgtEl>
                                        <p:attrNameLst>
                                          <p:attrName>style.visibility</p:attrName>
                                        </p:attrNameLst>
                                      </p:cBhvr>
                                      <p:to>
                                        <p:strVal val="visible"/>
                                      </p:to>
                                    </p:set>
                                    <p:animEffect transition="in" filter="fade">
                                      <p:cBhvr>
                                        <p:cTn id="10" dur="500"/>
                                        <p:tgtEl>
                                          <p:spTgt spid="95"/>
                                        </p:tgtEl>
                                      </p:cBhvr>
                                    </p:animEffect>
                                  </p:childTnLst>
                                </p:cTn>
                              </p:par>
                              <p:par>
                                <p:cTn id="11" presetID="10" presetClass="entr" presetSubtype="0" fill="hold" nodeType="withEffect">
                                  <p:stCondLst>
                                    <p:cond delay="0"/>
                                  </p:stCondLst>
                                  <p:childTnLst>
                                    <p:set>
                                      <p:cBhvr>
                                        <p:cTn id="12" dur="1" fill="hold">
                                          <p:stCondLst>
                                            <p:cond delay="0"/>
                                          </p:stCondLst>
                                        </p:cTn>
                                        <p:tgtEl>
                                          <p:spTgt spid="88"/>
                                        </p:tgtEl>
                                        <p:attrNameLst>
                                          <p:attrName>style.visibility</p:attrName>
                                        </p:attrNameLst>
                                      </p:cBhvr>
                                      <p:to>
                                        <p:strVal val="visible"/>
                                      </p:to>
                                    </p:set>
                                    <p:animEffect transition="in" filter="fade">
                                      <p:cBhvr>
                                        <p:cTn id="13" dur="500"/>
                                        <p:tgtEl>
                                          <p:spTgt spid="88"/>
                                        </p:tgtEl>
                                      </p:cBhvr>
                                    </p:animEffect>
                                  </p:childTnLst>
                                </p:cTn>
                              </p:par>
                              <p:par>
                                <p:cTn id="14" presetID="10" presetClass="entr" presetSubtype="0" fill="hold" nodeType="withEffect">
                                  <p:stCondLst>
                                    <p:cond delay="0"/>
                                  </p:stCondLst>
                                  <p:childTnLst>
                                    <p:set>
                                      <p:cBhvr>
                                        <p:cTn id="15" dur="1" fill="hold">
                                          <p:stCondLst>
                                            <p:cond delay="0"/>
                                          </p:stCondLst>
                                        </p:cTn>
                                        <p:tgtEl>
                                          <p:spTgt spid="89"/>
                                        </p:tgtEl>
                                        <p:attrNameLst>
                                          <p:attrName>style.visibility</p:attrName>
                                        </p:attrNameLst>
                                      </p:cBhvr>
                                      <p:to>
                                        <p:strVal val="visible"/>
                                      </p:to>
                                    </p:set>
                                    <p:animEffect transition="in" filter="fade">
                                      <p:cBhvr>
                                        <p:cTn id="16"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Domain Controller in the Cloud</a:t>
            </a:r>
            <a:endParaRPr lang="en-US" sz="5400" dirty="0"/>
          </a:p>
        </p:txBody>
      </p:sp>
      <p:grpSp>
        <p:nvGrpSpPr>
          <p:cNvPr id="160" name="Group 159"/>
          <p:cNvGrpSpPr/>
          <p:nvPr/>
        </p:nvGrpSpPr>
        <p:grpSpPr>
          <a:xfrm>
            <a:off x="328580" y="1006277"/>
            <a:ext cx="11301412" cy="5538242"/>
            <a:chOff x="385730" y="1003496"/>
            <a:chExt cx="11301412" cy="5538242"/>
          </a:xfrm>
        </p:grpSpPr>
        <p:sp>
          <p:nvSpPr>
            <p:cNvPr id="266" name="Rectangle 265"/>
            <p:cNvSpPr/>
            <p:nvPr/>
          </p:nvSpPr>
          <p:spPr bwMode="auto">
            <a:xfrm>
              <a:off x="385730" y="1003496"/>
              <a:ext cx="11289309" cy="5412121"/>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267" name="Rectangle 266"/>
            <p:cNvSpPr/>
            <p:nvPr/>
          </p:nvSpPr>
          <p:spPr bwMode="auto">
            <a:xfrm>
              <a:off x="385730" y="6496019"/>
              <a:ext cx="11301412" cy="457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grpSp>
      <p:sp>
        <p:nvSpPr>
          <p:cNvPr id="403" name="Rectangle 402"/>
          <p:cNvSpPr/>
          <p:nvPr/>
        </p:nvSpPr>
        <p:spPr bwMode="auto">
          <a:xfrm>
            <a:off x="8535218" y="2273821"/>
            <a:ext cx="2620246" cy="252135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3529" fontAlgn="base">
              <a:lnSpc>
                <a:spcPct val="90000"/>
              </a:lnSpc>
              <a:spcBef>
                <a:spcPct val="0"/>
              </a:spcBef>
              <a:spcAft>
                <a:spcPct val="0"/>
              </a:spcAft>
            </a:pPr>
            <a:r>
              <a:rPr lang="en-US" sz="1600" dirty="0">
                <a:gradFill>
                  <a:gsLst>
                    <a:gs pos="0">
                      <a:srgbClr val="FFFFFF"/>
                    </a:gs>
                    <a:gs pos="100000">
                      <a:srgbClr val="FFFFFF"/>
                    </a:gs>
                  </a:gsLst>
                  <a:lin ang="5400000" scaled="0"/>
                </a:gradFill>
              </a:rPr>
              <a:t>The Virtual Network</a:t>
            </a:r>
          </a:p>
          <a:p>
            <a:pPr algn="ctr" defTabSz="913529" fontAlgn="base">
              <a:lnSpc>
                <a:spcPct val="90000"/>
              </a:lnSpc>
              <a:spcBef>
                <a:spcPct val="0"/>
              </a:spcBef>
              <a:spcAft>
                <a:spcPct val="0"/>
              </a:spcAft>
            </a:pPr>
            <a:r>
              <a:rPr lang="en-US" sz="1600" dirty="0">
                <a:gradFill>
                  <a:gsLst>
                    <a:gs pos="0">
                      <a:srgbClr val="FFFFFF"/>
                    </a:gs>
                    <a:gs pos="100000">
                      <a:srgbClr val="FFFFFF"/>
                    </a:gs>
                  </a:gsLst>
                  <a:lin ang="5400000" scaled="0"/>
                </a:gradFill>
              </a:rPr>
              <a:t>in Windows Azure</a:t>
            </a:r>
          </a:p>
        </p:txBody>
      </p:sp>
      <p:sp>
        <p:nvSpPr>
          <p:cNvPr id="270" name="Freeform 128"/>
          <p:cNvSpPr>
            <a:spLocks noChangeAspect="1"/>
          </p:cNvSpPr>
          <p:nvPr/>
        </p:nvSpPr>
        <p:spPr bwMode="black">
          <a:xfrm>
            <a:off x="4509361" y="2518102"/>
            <a:ext cx="3346261" cy="1848523"/>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accent4"/>
          </a:solidFill>
          <a:ln>
            <a:noFill/>
          </a:ln>
          <a:extLst/>
        </p:spPr>
        <p:txBody>
          <a:bodyPr vert="horz" wrap="square" lIns="91380" tIns="45691" rIns="91380" bIns="45691" numCol="1" anchor="t" anchorCtr="0" compatLnSpc="1">
            <a:prstTxWarp prst="textNoShape">
              <a:avLst/>
            </a:prstTxWarp>
          </a:bodyPr>
          <a:lstStyle/>
          <a:p>
            <a:pPr defTabSz="913793"/>
            <a:endParaRPr lang="en-US" sz="1600" dirty="0">
              <a:solidFill>
                <a:srgbClr val="292929"/>
              </a:solidFill>
            </a:endParaRPr>
          </a:p>
        </p:txBody>
      </p:sp>
      <p:grpSp>
        <p:nvGrpSpPr>
          <p:cNvPr id="271" name="Group 270"/>
          <p:cNvGrpSpPr/>
          <p:nvPr/>
        </p:nvGrpSpPr>
        <p:grpSpPr>
          <a:xfrm>
            <a:off x="8522182" y="2846293"/>
            <a:ext cx="864528" cy="903396"/>
            <a:chOff x="9068431" y="4345563"/>
            <a:chExt cx="965110" cy="1008499"/>
          </a:xfrm>
        </p:grpSpPr>
        <p:grpSp>
          <p:nvGrpSpPr>
            <p:cNvPr id="399" name="Group 398"/>
            <p:cNvGrpSpPr/>
            <p:nvPr/>
          </p:nvGrpSpPr>
          <p:grpSpPr>
            <a:xfrm>
              <a:off x="9068431" y="4345563"/>
              <a:ext cx="965110" cy="1008499"/>
              <a:chOff x="1809804" y="4442923"/>
              <a:chExt cx="965110" cy="1008499"/>
            </a:xfrm>
          </p:grpSpPr>
          <p:pic>
            <p:nvPicPr>
              <p:cNvPr id="401" name="Picture 2"/>
              <p:cNvPicPr>
                <a:picLocks noChangeAspect="1" noChangeArrowheads="1"/>
              </p:cNvPicPr>
              <p:nvPr/>
            </p:nvPicPr>
            <p:blipFill>
              <a:blip r:embed="rId3" cstate="print">
                <a:lum bright="100000" contrast="100000"/>
              </a:blip>
              <a:srcRect/>
              <a:stretch>
                <a:fillRect/>
              </a:stretch>
            </p:blipFill>
            <p:spPr bwMode="auto">
              <a:xfrm>
                <a:off x="1809804" y="4442923"/>
                <a:ext cx="965110" cy="884298"/>
              </a:xfrm>
              <a:prstGeom prst="rect">
                <a:avLst/>
              </a:prstGeom>
              <a:noFill/>
              <a:ln w="9525">
                <a:noFill/>
                <a:miter lim="800000"/>
                <a:headEnd/>
                <a:tailEnd/>
              </a:ln>
              <a:effectLst/>
            </p:spPr>
          </p:pic>
          <p:sp>
            <p:nvSpPr>
              <p:cNvPr id="402" name="Rectangle 401"/>
              <p:cNvSpPr/>
              <p:nvPr/>
            </p:nvSpPr>
            <p:spPr>
              <a:xfrm>
                <a:off x="1857053" y="5178273"/>
                <a:ext cx="802055" cy="273149"/>
              </a:xfrm>
              <a:prstGeom prst="rect">
                <a:avLst/>
              </a:prstGeom>
            </p:spPr>
            <p:txBody>
              <a:bodyPr wrap="none">
                <a:spAutoFit/>
              </a:bodyPr>
              <a:lstStyle/>
              <a:p>
                <a:pPr algn="ctr" defTabSz="913529" fontAlgn="base">
                  <a:lnSpc>
                    <a:spcPct val="90000"/>
                  </a:lnSpc>
                  <a:spcBef>
                    <a:spcPct val="0"/>
                  </a:spcBef>
                  <a:spcAft>
                    <a:spcPct val="0"/>
                  </a:spcAft>
                </a:pPr>
                <a:r>
                  <a:rPr lang="en-US" sz="1100" dirty="0">
                    <a:gradFill>
                      <a:gsLst>
                        <a:gs pos="0">
                          <a:srgbClr val="FFFFFF"/>
                        </a:gs>
                        <a:gs pos="100000">
                          <a:srgbClr val="FFFFFF"/>
                        </a:gs>
                      </a:gsLst>
                      <a:lin ang="5400000" scaled="0"/>
                    </a:gradFill>
                  </a:rPr>
                  <a:t>Gateway</a:t>
                </a:r>
              </a:p>
            </p:txBody>
          </p:sp>
        </p:grpSp>
        <p:sp>
          <p:nvSpPr>
            <p:cNvPr id="400" name="Freeform 92"/>
            <p:cNvSpPr>
              <a:spLocks noEditPoints="1"/>
            </p:cNvSpPr>
            <p:nvPr/>
          </p:nvSpPr>
          <p:spPr bwMode="black">
            <a:xfrm>
              <a:off x="9842233" y="4787711"/>
              <a:ext cx="191307" cy="260655"/>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grpSp>
      <p:grpSp>
        <p:nvGrpSpPr>
          <p:cNvPr id="272" name="Group 271"/>
          <p:cNvGrpSpPr/>
          <p:nvPr/>
        </p:nvGrpSpPr>
        <p:grpSpPr>
          <a:xfrm>
            <a:off x="6311999" y="4468253"/>
            <a:ext cx="385590" cy="969111"/>
            <a:chOff x="4159000" y="1676776"/>
            <a:chExt cx="510347" cy="1282665"/>
          </a:xfrm>
        </p:grpSpPr>
        <p:sp>
          <p:nvSpPr>
            <p:cNvPr id="396" name="Freeform 27"/>
            <p:cNvSpPr>
              <a:spLocks noChangeAspect="1" noEditPoints="1"/>
            </p:cNvSpPr>
            <p:nvPr/>
          </p:nvSpPr>
          <p:spPr bwMode="black">
            <a:xfrm>
              <a:off x="4159000" y="1676776"/>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accent2"/>
            </a:solidFill>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sp>
          <p:nvSpPr>
            <p:cNvPr id="397" name="Freeform 27"/>
            <p:cNvSpPr>
              <a:spLocks noChangeAspect="1" noEditPoints="1"/>
            </p:cNvSpPr>
            <p:nvPr/>
          </p:nvSpPr>
          <p:spPr bwMode="black">
            <a:xfrm>
              <a:off x="4159000" y="2153732"/>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accent2"/>
            </a:solidFill>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sp>
          <p:nvSpPr>
            <p:cNvPr id="398" name="Freeform 27"/>
            <p:cNvSpPr>
              <a:spLocks noChangeAspect="1" noEditPoints="1"/>
            </p:cNvSpPr>
            <p:nvPr/>
          </p:nvSpPr>
          <p:spPr bwMode="black">
            <a:xfrm>
              <a:off x="4159000" y="2630689"/>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accent2"/>
            </a:solidFill>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grpSp>
      <p:grpSp>
        <p:nvGrpSpPr>
          <p:cNvPr id="273" name="Group 272"/>
          <p:cNvGrpSpPr/>
          <p:nvPr/>
        </p:nvGrpSpPr>
        <p:grpSpPr>
          <a:xfrm>
            <a:off x="6726565" y="4574754"/>
            <a:ext cx="885293" cy="738433"/>
            <a:chOff x="8184640" y="5569527"/>
            <a:chExt cx="988291" cy="824345"/>
          </a:xfrm>
        </p:grpSpPr>
        <p:cxnSp>
          <p:nvCxnSpPr>
            <p:cNvPr id="393" name="Straight Arrow Connector 392"/>
            <p:cNvCxnSpPr/>
            <p:nvPr/>
          </p:nvCxnSpPr>
          <p:spPr>
            <a:xfrm>
              <a:off x="8184640" y="5569527"/>
              <a:ext cx="988291" cy="123159"/>
            </a:xfrm>
            <a:prstGeom prst="straightConnector1">
              <a:avLst/>
            </a:prstGeom>
            <a:ln w="19050">
              <a:solidFill>
                <a:schemeClr val="tx2"/>
              </a:solidFill>
              <a:headEnd type="none" w="med" len="sm"/>
              <a:tailEnd type="none"/>
            </a:ln>
          </p:spPr>
          <p:style>
            <a:lnRef idx="1">
              <a:schemeClr val="accent1"/>
            </a:lnRef>
            <a:fillRef idx="0">
              <a:schemeClr val="accent1"/>
            </a:fillRef>
            <a:effectRef idx="0">
              <a:schemeClr val="accent1"/>
            </a:effectRef>
            <a:fontRef idx="minor">
              <a:schemeClr val="tx1"/>
            </a:fontRef>
          </p:style>
        </p:cxnSp>
        <p:cxnSp>
          <p:nvCxnSpPr>
            <p:cNvPr id="394" name="Straight Arrow Connector 393"/>
            <p:cNvCxnSpPr/>
            <p:nvPr/>
          </p:nvCxnSpPr>
          <p:spPr>
            <a:xfrm flipV="1">
              <a:off x="8184640" y="5692688"/>
              <a:ext cx="988291" cy="298897"/>
            </a:xfrm>
            <a:prstGeom prst="straightConnector1">
              <a:avLst/>
            </a:prstGeom>
            <a:ln w="19050">
              <a:solidFill>
                <a:schemeClr val="tx2"/>
              </a:solidFill>
              <a:headEnd type="none" w="med" len="sm"/>
              <a:tailEnd type="none"/>
            </a:ln>
          </p:spPr>
          <p:style>
            <a:lnRef idx="1">
              <a:schemeClr val="accent1"/>
            </a:lnRef>
            <a:fillRef idx="0">
              <a:schemeClr val="accent1"/>
            </a:fillRef>
            <a:effectRef idx="0">
              <a:schemeClr val="accent1"/>
            </a:effectRef>
            <a:fontRef idx="minor">
              <a:schemeClr val="tx1"/>
            </a:fontRef>
          </p:style>
        </p:cxnSp>
        <p:cxnSp>
          <p:nvCxnSpPr>
            <p:cNvPr id="395" name="Straight Arrow Connector 394"/>
            <p:cNvCxnSpPr/>
            <p:nvPr/>
          </p:nvCxnSpPr>
          <p:spPr>
            <a:xfrm flipV="1">
              <a:off x="8184640" y="5692688"/>
              <a:ext cx="988291" cy="701184"/>
            </a:xfrm>
            <a:prstGeom prst="straightConnector1">
              <a:avLst/>
            </a:prstGeom>
            <a:ln w="19050">
              <a:solidFill>
                <a:schemeClr val="tx2"/>
              </a:solidFill>
              <a:headEnd type="none" w="med" len="sm"/>
              <a:tailEnd type="none"/>
            </a:ln>
          </p:spPr>
          <p:style>
            <a:lnRef idx="1">
              <a:schemeClr val="accent1"/>
            </a:lnRef>
            <a:fillRef idx="0">
              <a:schemeClr val="accent1"/>
            </a:fillRef>
            <a:effectRef idx="0">
              <a:schemeClr val="accent1"/>
            </a:effectRef>
            <a:fontRef idx="minor">
              <a:schemeClr val="tx1"/>
            </a:fontRef>
          </p:style>
        </p:cxnSp>
      </p:grpSp>
      <p:sp>
        <p:nvSpPr>
          <p:cNvPr id="278" name="Rectangle 277"/>
          <p:cNvSpPr/>
          <p:nvPr/>
        </p:nvSpPr>
        <p:spPr>
          <a:xfrm>
            <a:off x="10115405" y="4531484"/>
            <a:ext cx="918721" cy="244624"/>
          </a:xfrm>
          <a:prstGeom prst="rect">
            <a:avLst/>
          </a:prstGeom>
        </p:spPr>
        <p:txBody>
          <a:bodyPr wrap="none" lIns="91380" tIns="45691" rIns="91380" bIns="45691">
            <a:spAutoFit/>
          </a:bodyPr>
          <a:lstStyle/>
          <a:p>
            <a:pPr algn="ctr" defTabSz="913529" fontAlgn="base">
              <a:lnSpc>
                <a:spcPct val="90000"/>
              </a:lnSpc>
              <a:spcBef>
                <a:spcPct val="0"/>
              </a:spcBef>
              <a:spcAft>
                <a:spcPct val="0"/>
              </a:spcAft>
            </a:pPr>
            <a:r>
              <a:rPr lang="en-US" sz="1100" dirty="0">
                <a:gradFill>
                  <a:gsLst>
                    <a:gs pos="0">
                      <a:srgbClr val="FFFFFF"/>
                    </a:gs>
                    <a:gs pos="100000">
                      <a:srgbClr val="FFFFFF"/>
                    </a:gs>
                  </a:gsLst>
                  <a:lin ang="5400000" scaled="0"/>
                </a:gradFill>
              </a:rPr>
              <a:t>SQL Servers</a:t>
            </a:r>
          </a:p>
        </p:txBody>
      </p:sp>
      <p:sp>
        <p:nvSpPr>
          <p:cNvPr id="279" name="Rectangle 278"/>
          <p:cNvSpPr/>
          <p:nvPr/>
        </p:nvSpPr>
        <p:spPr>
          <a:xfrm>
            <a:off x="9064089" y="4540334"/>
            <a:ext cx="820937" cy="244624"/>
          </a:xfrm>
          <a:prstGeom prst="rect">
            <a:avLst/>
          </a:prstGeom>
        </p:spPr>
        <p:txBody>
          <a:bodyPr wrap="none" lIns="91380" tIns="45691" rIns="91380" bIns="45691">
            <a:spAutoFit/>
          </a:bodyPr>
          <a:lstStyle/>
          <a:p>
            <a:pPr algn="ctr" defTabSz="913529" fontAlgn="base">
              <a:lnSpc>
                <a:spcPct val="90000"/>
              </a:lnSpc>
              <a:spcBef>
                <a:spcPct val="0"/>
              </a:spcBef>
              <a:spcAft>
                <a:spcPct val="0"/>
              </a:spcAft>
            </a:pPr>
            <a:r>
              <a:rPr lang="en-US" sz="1100" dirty="0">
                <a:gradFill>
                  <a:gsLst>
                    <a:gs pos="0">
                      <a:srgbClr val="FFFFFF"/>
                    </a:gs>
                    <a:gs pos="100000">
                      <a:srgbClr val="FFFFFF"/>
                    </a:gs>
                  </a:gsLst>
                  <a:lin ang="5400000" scaled="0"/>
                </a:gradFill>
              </a:rPr>
              <a:t>IIS Servers</a:t>
            </a:r>
          </a:p>
        </p:txBody>
      </p:sp>
      <p:sp>
        <p:nvSpPr>
          <p:cNvPr id="282" name="Rectangle 281"/>
          <p:cNvSpPr/>
          <p:nvPr/>
        </p:nvSpPr>
        <p:spPr>
          <a:xfrm>
            <a:off x="5428633" y="3176495"/>
            <a:ext cx="1852182" cy="258474"/>
          </a:xfrm>
          <a:prstGeom prst="rect">
            <a:avLst/>
          </a:prstGeom>
        </p:spPr>
        <p:txBody>
          <a:bodyPr wrap="none" lIns="91380" tIns="45691" rIns="91380" bIns="45691">
            <a:spAutoFit/>
          </a:bodyPr>
          <a:lstStyle/>
          <a:p>
            <a:pPr algn="ctr" defTabSz="913529" fontAlgn="base">
              <a:lnSpc>
                <a:spcPct val="90000"/>
              </a:lnSpc>
              <a:spcBef>
                <a:spcPct val="0"/>
              </a:spcBef>
              <a:spcAft>
                <a:spcPct val="0"/>
              </a:spcAft>
            </a:pPr>
            <a:r>
              <a:rPr lang="en-US" sz="1200" b="1" dirty="0">
                <a:solidFill>
                  <a:schemeClr val="bg2">
                    <a:lumMod val="25000"/>
                    <a:alpha val="99000"/>
                  </a:schemeClr>
                </a:solidFill>
              </a:rPr>
              <a:t>Site to Site VPN Tunnel</a:t>
            </a:r>
          </a:p>
        </p:txBody>
      </p:sp>
      <p:sp>
        <p:nvSpPr>
          <p:cNvPr id="284" name="Rectangle 283"/>
          <p:cNvSpPr/>
          <p:nvPr/>
        </p:nvSpPr>
        <p:spPr>
          <a:xfrm>
            <a:off x="5372188" y="3602736"/>
            <a:ext cx="1806399" cy="590872"/>
          </a:xfrm>
          <a:prstGeom prst="rect">
            <a:avLst/>
          </a:prstGeom>
        </p:spPr>
        <p:txBody>
          <a:bodyPr wrap="none" lIns="91380" tIns="45691" rIns="91380" bIns="45691">
            <a:spAutoFit/>
          </a:bodyPr>
          <a:lstStyle/>
          <a:p>
            <a:pPr algn="ctr" defTabSz="913529" fontAlgn="base">
              <a:lnSpc>
                <a:spcPct val="90000"/>
              </a:lnSpc>
              <a:spcBef>
                <a:spcPct val="0"/>
              </a:spcBef>
              <a:spcAft>
                <a:spcPct val="0"/>
              </a:spcAft>
            </a:pPr>
            <a:r>
              <a:rPr lang="en-US" sz="1200" dirty="0">
                <a:solidFill>
                  <a:schemeClr val="bg1">
                    <a:alpha val="99000"/>
                  </a:schemeClr>
                </a:solidFill>
              </a:rPr>
              <a:t>AD Authentication</a:t>
            </a:r>
          </a:p>
          <a:p>
            <a:pPr algn="ctr" defTabSz="913529" fontAlgn="base">
              <a:lnSpc>
                <a:spcPct val="90000"/>
              </a:lnSpc>
              <a:spcBef>
                <a:spcPct val="0"/>
              </a:spcBef>
              <a:spcAft>
                <a:spcPct val="0"/>
              </a:spcAft>
            </a:pPr>
            <a:r>
              <a:rPr lang="en-US" sz="1200" dirty="0">
                <a:solidFill>
                  <a:schemeClr val="bg1">
                    <a:alpha val="99000"/>
                  </a:schemeClr>
                </a:solidFill>
              </a:rPr>
              <a:t>+</a:t>
            </a:r>
          </a:p>
          <a:p>
            <a:pPr algn="ctr" defTabSz="913529" fontAlgn="base">
              <a:lnSpc>
                <a:spcPct val="90000"/>
              </a:lnSpc>
              <a:spcBef>
                <a:spcPct val="0"/>
              </a:spcBef>
              <a:spcAft>
                <a:spcPct val="0"/>
              </a:spcAft>
            </a:pPr>
            <a:r>
              <a:rPr lang="en-US" sz="1200" dirty="0">
                <a:solidFill>
                  <a:schemeClr val="bg1">
                    <a:alpha val="99000"/>
                  </a:schemeClr>
                </a:solidFill>
              </a:rPr>
              <a:t> On-Premises Resources</a:t>
            </a:r>
          </a:p>
        </p:txBody>
      </p:sp>
      <p:sp>
        <p:nvSpPr>
          <p:cNvPr id="286" name="Rectangle 285"/>
          <p:cNvSpPr/>
          <p:nvPr/>
        </p:nvSpPr>
        <p:spPr bwMode="auto">
          <a:xfrm>
            <a:off x="754749" y="1697036"/>
            <a:ext cx="10495941" cy="4057416"/>
          </a:xfrm>
          <a:prstGeom prst="rect">
            <a:avLst/>
          </a:prstGeom>
          <a:noFill/>
          <a:ln w="15875">
            <a:solidFill>
              <a:schemeClr val="accent4"/>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6" tIns="45689" rIns="91376" bIns="45689" numCol="1" rtlCol="0" anchor="ctr" anchorCtr="0" compatLnSpc="1">
            <a:prstTxWarp prst="textNoShape">
              <a:avLst/>
            </a:prstTxWarp>
          </a:bodyPr>
          <a:lstStyle/>
          <a:p>
            <a:pPr algn="ctr" defTabSz="91352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87" name="Rectangle 286"/>
          <p:cNvSpPr/>
          <p:nvPr/>
        </p:nvSpPr>
        <p:spPr>
          <a:xfrm>
            <a:off x="8661479" y="1911783"/>
            <a:ext cx="2165857" cy="244624"/>
          </a:xfrm>
          <a:prstGeom prst="rect">
            <a:avLst/>
          </a:prstGeom>
        </p:spPr>
        <p:txBody>
          <a:bodyPr wrap="none" lIns="91380" tIns="45691" rIns="91380" bIns="45691">
            <a:spAutoFit/>
          </a:bodyPr>
          <a:lstStyle/>
          <a:p>
            <a:pPr algn="ctr" defTabSz="913529" fontAlgn="base">
              <a:lnSpc>
                <a:spcPct val="90000"/>
              </a:lnSpc>
              <a:spcBef>
                <a:spcPct val="0"/>
              </a:spcBef>
              <a:spcAft>
                <a:spcPct val="0"/>
              </a:spcAft>
            </a:pPr>
            <a:r>
              <a:rPr lang="en-US" sz="1100" b="1" dirty="0"/>
              <a:t>Contoso.com Active Directory</a:t>
            </a:r>
          </a:p>
        </p:txBody>
      </p:sp>
      <p:grpSp>
        <p:nvGrpSpPr>
          <p:cNvPr id="288" name="Group 287"/>
          <p:cNvGrpSpPr/>
          <p:nvPr/>
        </p:nvGrpSpPr>
        <p:grpSpPr>
          <a:xfrm>
            <a:off x="754750" y="1697020"/>
            <a:ext cx="4076301" cy="4057432"/>
            <a:chOff x="382773" y="1562987"/>
            <a:chExt cx="4550553" cy="4529489"/>
          </a:xfrm>
        </p:grpSpPr>
        <p:grpSp>
          <p:nvGrpSpPr>
            <p:cNvPr id="289" name="Group 288"/>
            <p:cNvGrpSpPr/>
            <p:nvPr/>
          </p:nvGrpSpPr>
          <p:grpSpPr>
            <a:xfrm>
              <a:off x="591318" y="1865904"/>
              <a:ext cx="3465948" cy="3465951"/>
              <a:chOff x="897789" y="1992744"/>
              <a:chExt cx="3465948" cy="3465948"/>
            </a:xfrm>
          </p:grpSpPr>
          <p:sp>
            <p:nvSpPr>
              <p:cNvPr id="315" name="Rectangle 314"/>
              <p:cNvSpPr/>
              <p:nvPr/>
            </p:nvSpPr>
            <p:spPr bwMode="auto">
              <a:xfrm>
                <a:off x="897789" y="1992744"/>
                <a:ext cx="3465948" cy="346594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3529" fontAlgn="base">
                  <a:lnSpc>
                    <a:spcPct val="90000"/>
                  </a:lnSpc>
                  <a:spcBef>
                    <a:spcPct val="0"/>
                  </a:spcBef>
                  <a:spcAft>
                    <a:spcPct val="0"/>
                  </a:spcAft>
                </a:pPr>
                <a:r>
                  <a:rPr lang="en-US" sz="2000" dirty="0">
                    <a:gradFill>
                      <a:gsLst>
                        <a:gs pos="0">
                          <a:srgbClr val="FFFFFF"/>
                        </a:gs>
                        <a:gs pos="100000">
                          <a:srgbClr val="FFFFFF"/>
                        </a:gs>
                      </a:gsLst>
                      <a:lin ang="5400000" scaled="0"/>
                    </a:gradFill>
                  </a:rPr>
                  <a:t>Contoso Corp Network</a:t>
                </a:r>
              </a:p>
            </p:txBody>
          </p:sp>
          <p:pic>
            <p:nvPicPr>
              <p:cNvPr id="316" name="Picture 2"/>
              <p:cNvPicPr>
                <a:picLocks noChangeAspect="1" noChangeArrowheads="1"/>
              </p:cNvPicPr>
              <p:nvPr/>
            </p:nvPicPr>
            <p:blipFill>
              <a:blip r:embed="rId3" cstate="print">
                <a:lum bright="100000" contrast="100000"/>
              </a:blip>
              <a:srcRect/>
              <a:stretch>
                <a:fillRect/>
              </a:stretch>
            </p:blipFill>
            <p:spPr bwMode="auto">
              <a:xfrm>
                <a:off x="3298179" y="4442923"/>
                <a:ext cx="965110" cy="884298"/>
              </a:xfrm>
              <a:prstGeom prst="rect">
                <a:avLst/>
              </a:prstGeom>
              <a:noFill/>
              <a:ln w="9525">
                <a:noFill/>
                <a:miter lim="800000"/>
                <a:headEnd/>
                <a:tailEnd/>
              </a:ln>
              <a:effectLst/>
            </p:spPr>
          </p:pic>
          <p:grpSp>
            <p:nvGrpSpPr>
              <p:cNvPr id="317" name="Group 316"/>
              <p:cNvGrpSpPr/>
              <p:nvPr/>
            </p:nvGrpSpPr>
            <p:grpSpPr>
              <a:xfrm>
                <a:off x="2717713" y="2401459"/>
                <a:ext cx="869945" cy="629380"/>
                <a:chOff x="2870782" y="2512291"/>
                <a:chExt cx="791194" cy="572406"/>
              </a:xfrm>
            </p:grpSpPr>
            <p:pic>
              <p:nvPicPr>
                <p:cNvPr id="340" name="Picture 2"/>
                <p:cNvPicPr>
                  <a:picLocks noChangeAspect="1" noChangeArrowheads="1"/>
                </p:cNvPicPr>
                <p:nvPr/>
              </p:nvPicPr>
              <p:blipFill rotWithShape="1">
                <a:blip r:embed="rId3" cstate="print">
                  <a:lum bright="100000" contrast="100000"/>
                </a:blip>
                <a:srcRect l="9422" t="9591" r="8195" b="13220"/>
                <a:stretch/>
              </p:blipFill>
              <p:spPr bwMode="auto">
                <a:xfrm>
                  <a:off x="2870782" y="2512291"/>
                  <a:ext cx="666746" cy="572406"/>
                </a:xfrm>
                <a:prstGeom prst="rect">
                  <a:avLst/>
                </a:prstGeom>
                <a:noFill/>
                <a:ln w="9525">
                  <a:noFill/>
                  <a:miter lim="800000"/>
                  <a:headEnd/>
                  <a:tailEnd/>
                </a:ln>
                <a:effectLst/>
              </p:spPr>
            </p:pic>
            <p:sp>
              <p:nvSpPr>
                <p:cNvPr id="341" name="Freeform 6"/>
                <p:cNvSpPr>
                  <a:spLocks noChangeAspect="1" noEditPoints="1"/>
                </p:cNvSpPr>
                <p:nvPr/>
              </p:nvSpPr>
              <p:spPr bwMode="black">
                <a:xfrm>
                  <a:off x="3363172" y="2782146"/>
                  <a:ext cx="298804" cy="302551"/>
                </a:xfrm>
                <a:custGeom>
                  <a:avLst/>
                  <a:gdLst>
                    <a:gd name="T0" fmla="*/ 84 w 84"/>
                    <a:gd name="T1" fmla="*/ 43 h 85"/>
                    <a:gd name="T2" fmla="*/ 0 w 84"/>
                    <a:gd name="T3" fmla="*/ 43 h 85"/>
                    <a:gd name="T4" fmla="*/ 76 w 84"/>
                    <a:gd name="T5" fmla="*/ 27 h 85"/>
                    <a:gd name="T6" fmla="*/ 65 w 84"/>
                    <a:gd name="T7" fmla="*/ 40 h 85"/>
                    <a:gd name="T8" fmla="*/ 76 w 84"/>
                    <a:gd name="T9" fmla="*/ 27 h 85"/>
                    <a:gd name="T10" fmla="*/ 45 w 84"/>
                    <a:gd name="T11" fmla="*/ 27 h 85"/>
                    <a:gd name="T12" fmla="*/ 62 w 84"/>
                    <a:gd name="T13" fmla="*/ 40 h 85"/>
                    <a:gd name="T14" fmla="*/ 40 w 84"/>
                    <a:gd name="T15" fmla="*/ 27 h 85"/>
                    <a:gd name="T16" fmla="*/ 21 w 84"/>
                    <a:gd name="T17" fmla="*/ 40 h 85"/>
                    <a:gd name="T18" fmla="*/ 40 w 84"/>
                    <a:gd name="T19" fmla="*/ 27 h 85"/>
                    <a:gd name="T20" fmla="*/ 8 w 84"/>
                    <a:gd name="T21" fmla="*/ 27 h 85"/>
                    <a:gd name="T22" fmla="*/ 19 w 84"/>
                    <a:gd name="T23" fmla="*/ 40 h 85"/>
                    <a:gd name="T24" fmla="*/ 10 w 84"/>
                    <a:gd name="T25" fmla="*/ 21 h 85"/>
                    <a:gd name="T26" fmla="*/ 30 w 84"/>
                    <a:gd name="T27" fmla="*/ 6 h 85"/>
                    <a:gd name="T28" fmla="*/ 25 w 84"/>
                    <a:gd name="T29" fmla="*/ 21 h 85"/>
                    <a:gd name="T30" fmla="*/ 40 w 84"/>
                    <a:gd name="T31" fmla="*/ 4 h 85"/>
                    <a:gd name="T32" fmla="*/ 45 w 84"/>
                    <a:gd name="T33" fmla="*/ 21 h 85"/>
                    <a:gd name="T34" fmla="*/ 45 w 84"/>
                    <a:gd name="T35" fmla="*/ 5 h 85"/>
                    <a:gd name="T36" fmla="*/ 62 w 84"/>
                    <a:gd name="T37" fmla="*/ 21 h 85"/>
                    <a:gd name="T38" fmla="*/ 54 w 84"/>
                    <a:gd name="T39" fmla="*/ 6 h 85"/>
                    <a:gd name="T40" fmla="*/ 80 w 84"/>
                    <a:gd name="T41" fmla="*/ 45 h 85"/>
                    <a:gd name="T42" fmla="*/ 63 w 84"/>
                    <a:gd name="T43" fmla="*/ 59 h 85"/>
                    <a:gd name="T44" fmla="*/ 80 w 84"/>
                    <a:gd name="T45" fmla="*/ 45 h 85"/>
                    <a:gd name="T46" fmla="*/ 45 w 84"/>
                    <a:gd name="T47" fmla="*/ 45 h 85"/>
                    <a:gd name="T48" fmla="*/ 61 w 84"/>
                    <a:gd name="T49" fmla="*/ 59 h 85"/>
                    <a:gd name="T50" fmla="*/ 40 w 84"/>
                    <a:gd name="T51" fmla="*/ 45 h 85"/>
                    <a:gd name="T52" fmla="*/ 23 w 84"/>
                    <a:gd name="T53" fmla="*/ 59 h 85"/>
                    <a:gd name="T54" fmla="*/ 40 w 84"/>
                    <a:gd name="T55" fmla="*/ 45 h 85"/>
                    <a:gd name="T56" fmla="*/ 4 w 84"/>
                    <a:gd name="T57" fmla="*/ 45 h 85"/>
                    <a:gd name="T58" fmla="*/ 21 w 84"/>
                    <a:gd name="T59" fmla="*/ 59 h 85"/>
                    <a:gd name="T60" fmla="*/ 45 w 84"/>
                    <a:gd name="T61" fmla="*/ 64 h 85"/>
                    <a:gd name="T62" fmla="*/ 59 w 84"/>
                    <a:gd name="T63" fmla="*/ 64 h 85"/>
                    <a:gd name="T64" fmla="*/ 40 w 84"/>
                    <a:gd name="T65" fmla="*/ 81 h 85"/>
                    <a:gd name="T66" fmla="*/ 25 w 84"/>
                    <a:gd name="T67" fmla="*/ 64 h 85"/>
                    <a:gd name="T68" fmla="*/ 73 w 84"/>
                    <a:gd name="T69" fmla="*/ 64 h 85"/>
                    <a:gd name="T70" fmla="*/ 54 w 84"/>
                    <a:gd name="T71" fmla="*/ 79 h 85"/>
                    <a:gd name="T72" fmla="*/ 22 w 84"/>
                    <a:gd name="T73" fmla="*/ 64 h 85"/>
                    <a:gd name="T74" fmla="*/ 30 w 84"/>
                    <a:gd name="T75" fmla="*/ 7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5">
                      <a:moveTo>
                        <a:pt x="42" y="0"/>
                      </a:moveTo>
                      <a:cubicBezTo>
                        <a:pt x="65" y="0"/>
                        <a:pt x="84" y="19"/>
                        <a:pt x="84" y="43"/>
                      </a:cubicBezTo>
                      <a:cubicBezTo>
                        <a:pt x="84" y="66"/>
                        <a:pt x="65" y="85"/>
                        <a:pt x="42" y="85"/>
                      </a:cubicBezTo>
                      <a:cubicBezTo>
                        <a:pt x="19" y="85"/>
                        <a:pt x="0" y="66"/>
                        <a:pt x="0" y="43"/>
                      </a:cubicBezTo>
                      <a:cubicBezTo>
                        <a:pt x="0" y="19"/>
                        <a:pt x="19" y="0"/>
                        <a:pt x="42" y="0"/>
                      </a:cubicBezTo>
                      <a:close/>
                      <a:moveTo>
                        <a:pt x="76" y="27"/>
                      </a:moveTo>
                      <a:cubicBezTo>
                        <a:pt x="63" y="27"/>
                        <a:pt x="63" y="27"/>
                        <a:pt x="63" y="27"/>
                      </a:cubicBezTo>
                      <a:cubicBezTo>
                        <a:pt x="64" y="31"/>
                        <a:pt x="65" y="35"/>
                        <a:pt x="65" y="40"/>
                      </a:cubicBezTo>
                      <a:cubicBezTo>
                        <a:pt x="80" y="40"/>
                        <a:pt x="80" y="40"/>
                        <a:pt x="80" y="40"/>
                      </a:cubicBezTo>
                      <a:cubicBezTo>
                        <a:pt x="79" y="35"/>
                        <a:pt x="78" y="31"/>
                        <a:pt x="76" y="27"/>
                      </a:cubicBezTo>
                      <a:close/>
                      <a:moveTo>
                        <a:pt x="61" y="27"/>
                      </a:moveTo>
                      <a:cubicBezTo>
                        <a:pt x="45" y="27"/>
                        <a:pt x="45" y="27"/>
                        <a:pt x="45" y="27"/>
                      </a:cubicBezTo>
                      <a:cubicBezTo>
                        <a:pt x="45" y="40"/>
                        <a:pt x="45" y="40"/>
                        <a:pt x="45" y="40"/>
                      </a:cubicBezTo>
                      <a:cubicBezTo>
                        <a:pt x="62" y="40"/>
                        <a:pt x="62" y="40"/>
                        <a:pt x="62" y="40"/>
                      </a:cubicBezTo>
                      <a:cubicBezTo>
                        <a:pt x="62" y="35"/>
                        <a:pt x="62" y="31"/>
                        <a:pt x="61" y="27"/>
                      </a:cubicBezTo>
                      <a:close/>
                      <a:moveTo>
                        <a:pt x="40" y="27"/>
                      </a:moveTo>
                      <a:cubicBezTo>
                        <a:pt x="23" y="27"/>
                        <a:pt x="23" y="27"/>
                        <a:pt x="23" y="27"/>
                      </a:cubicBezTo>
                      <a:cubicBezTo>
                        <a:pt x="22" y="31"/>
                        <a:pt x="22" y="35"/>
                        <a:pt x="21" y="40"/>
                      </a:cubicBezTo>
                      <a:cubicBezTo>
                        <a:pt x="40" y="40"/>
                        <a:pt x="40" y="40"/>
                        <a:pt x="40" y="40"/>
                      </a:cubicBezTo>
                      <a:cubicBezTo>
                        <a:pt x="40" y="27"/>
                        <a:pt x="40" y="27"/>
                        <a:pt x="40" y="27"/>
                      </a:cubicBezTo>
                      <a:close/>
                      <a:moveTo>
                        <a:pt x="21" y="27"/>
                      </a:moveTo>
                      <a:cubicBezTo>
                        <a:pt x="8" y="27"/>
                        <a:pt x="8" y="27"/>
                        <a:pt x="8" y="27"/>
                      </a:cubicBezTo>
                      <a:cubicBezTo>
                        <a:pt x="6" y="31"/>
                        <a:pt x="5" y="35"/>
                        <a:pt x="4" y="40"/>
                      </a:cubicBezTo>
                      <a:cubicBezTo>
                        <a:pt x="19" y="40"/>
                        <a:pt x="19" y="40"/>
                        <a:pt x="19" y="40"/>
                      </a:cubicBezTo>
                      <a:cubicBezTo>
                        <a:pt x="19" y="35"/>
                        <a:pt x="20" y="31"/>
                        <a:pt x="21" y="27"/>
                      </a:cubicBezTo>
                      <a:close/>
                      <a:moveTo>
                        <a:pt x="10" y="21"/>
                      </a:moveTo>
                      <a:cubicBezTo>
                        <a:pt x="22" y="21"/>
                        <a:pt x="22" y="21"/>
                        <a:pt x="22" y="21"/>
                      </a:cubicBezTo>
                      <a:cubicBezTo>
                        <a:pt x="24" y="15"/>
                        <a:pt x="27" y="10"/>
                        <a:pt x="30" y="6"/>
                      </a:cubicBezTo>
                      <a:cubicBezTo>
                        <a:pt x="22" y="9"/>
                        <a:pt x="15" y="14"/>
                        <a:pt x="10" y="21"/>
                      </a:cubicBezTo>
                      <a:close/>
                      <a:moveTo>
                        <a:pt x="25" y="21"/>
                      </a:moveTo>
                      <a:cubicBezTo>
                        <a:pt x="40" y="21"/>
                        <a:pt x="40" y="21"/>
                        <a:pt x="40" y="21"/>
                      </a:cubicBezTo>
                      <a:cubicBezTo>
                        <a:pt x="40" y="4"/>
                        <a:pt x="40" y="4"/>
                        <a:pt x="40" y="4"/>
                      </a:cubicBezTo>
                      <a:cubicBezTo>
                        <a:pt x="33" y="6"/>
                        <a:pt x="28" y="12"/>
                        <a:pt x="25" y="21"/>
                      </a:cubicBezTo>
                      <a:close/>
                      <a:moveTo>
                        <a:pt x="45" y="21"/>
                      </a:moveTo>
                      <a:cubicBezTo>
                        <a:pt x="59" y="21"/>
                        <a:pt x="59" y="21"/>
                        <a:pt x="59" y="21"/>
                      </a:cubicBezTo>
                      <a:cubicBezTo>
                        <a:pt x="56" y="12"/>
                        <a:pt x="51" y="6"/>
                        <a:pt x="45" y="5"/>
                      </a:cubicBezTo>
                      <a:cubicBezTo>
                        <a:pt x="45" y="21"/>
                        <a:pt x="45" y="21"/>
                        <a:pt x="45" y="21"/>
                      </a:cubicBezTo>
                      <a:close/>
                      <a:moveTo>
                        <a:pt x="62" y="21"/>
                      </a:moveTo>
                      <a:cubicBezTo>
                        <a:pt x="73" y="21"/>
                        <a:pt x="73" y="21"/>
                        <a:pt x="73" y="21"/>
                      </a:cubicBezTo>
                      <a:cubicBezTo>
                        <a:pt x="69" y="14"/>
                        <a:pt x="62" y="9"/>
                        <a:pt x="54" y="6"/>
                      </a:cubicBezTo>
                      <a:cubicBezTo>
                        <a:pt x="57" y="10"/>
                        <a:pt x="60" y="15"/>
                        <a:pt x="62" y="21"/>
                      </a:cubicBezTo>
                      <a:close/>
                      <a:moveTo>
                        <a:pt x="80" y="45"/>
                      </a:moveTo>
                      <a:cubicBezTo>
                        <a:pt x="65" y="45"/>
                        <a:pt x="65" y="45"/>
                        <a:pt x="65" y="45"/>
                      </a:cubicBezTo>
                      <a:cubicBezTo>
                        <a:pt x="65" y="50"/>
                        <a:pt x="64" y="54"/>
                        <a:pt x="63" y="59"/>
                      </a:cubicBezTo>
                      <a:cubicBezTo>
                        <a:pt x="76" y="59"/>
                        <a:pt x="76" y="59"/>
                        <a:pt x="76" y="59"/>
                      </a:cubicBezTo>
                      <a:cubicBezTo>
                        <a:pt x="78" y="54"/>
                        <a:pt x="79" y="50"/>
                        <a:pt x="80" y="45"/>
                      </a:cubicBezTo>
                      <a:close/>
                      <a:moveTo>
                        <a:pt x="62" y="45"/>
                      </a:moveTo>
                      <a:cubicBezTo>
                        <a:pt x="45" y="45"/>
                        <a:pt x="45" y="45"/>
                        <a:pt x="45" y="45"/>
                      </a:cubicBezTo>
                      <a:cubicBezTo>
                        <a:pt x="45" y="59"/>
                        <a:pt x="45" y="59"/>
                        <a:pt x="45" y="59"/>
                      </a:cubicBezTo>
                      <a:cubicBezTo>
                        <a:pt x="61" y="59"/>
                        <a:pt x="61" y="59"/>
                        <a:pt x="61" y="59"/>
                      </a:cubicBezTo>
                      <a:cubicBezTo>
                        <a:pt x="62" y="54"/>
                        <a:pt x="62" y="50"/>
                        <a:pt x="62" y="45"/>
                      </a:cubicBezTo>
                      <a:close/>
                      <a:moveTo>
                        <a:pt x="40" y="45"/>
                      </a:moveTo>
                      <a:cubicBezTo>
                        <a:pt x="21" y="45"/>
                        <a:pt x="21" y="45"/>
                        <a:pt x="21" y="45"/>
                      </a:cubicBezTo>
                      <a:cubicBezTo>
                        <a:pt x="22" y="50"/>
                        <a:pt x="22" y="54"/>
                        <a:pt x="23" y="59"/>
                      </a:cubicBezTo>
                      <a:cubicBezTo>
                        <a:pt x="40" y="59"/>
                        <a:pt x="40" y="59"/>
                        <a:pt x="40" y="59"/>
                      </a:cubicBezTo>
                      <a:cubicBezTo>
                        <a:pt x="40" y="45"/>
                        <a:pt x="40" y="45"/>
                        <a:pt x="40" y="45"/>
                      </a:cubicBezTo>
                      <a:close/>
                      <a:moveTo>
                        <a:pt x="19" y="45"/>
                      </a:moveTo>
                      <a:cubicBezTo>
                        <a:pt x="4" y="45"/>
                        <a:pt x="4" y="45"/>
                        <a:pt x="4" y="45"/>
                      </a:cubicBezTo>
                      <a:cubicBezTo>
                        <a:pt x="5" y="50"/>
                        <a:pt x="6" y="54"/>
                        <a:pt x="8" y="59"/>
                      </a:cubicBezTo>
                      <a:cubicBezTo>
                        <a:pt x="21" y="59"/>
                        <a:pt x="21" y="59"/>
                        <a:pt x="21" y="59"/>
                      </a:cubicBezTo>
                      <a:cubicBezTo>
                        <a:pt x="20" y="54"/>
                        <a:pt x="19" y="50"/>
                        <a:pt x="19" y="45"/>
                      </a:cubicBezTo>
                      <a:close/>
                      <a:moveTo>
                        <a:pt x="45" y="64"/>
                      </a:moveTo>
                      <a:cubicBezTo>
                        <a:pt x="45" y="81"/>
                        <a:pt x="45" y="81"/>
                        <a:pt x="45" y="81"/>
                      </a:cubicBezTo>
                      <a:cubicBezTo>
                        <a:pt x="51" y="79"/>
                        <a:pt x="56" y="73"/>
                        <a:pt x="59" y="64"/>
                      </a:cubicBezTo>
                      <a:cubicBezTo>
                        <a:pt x="45" y="64"/>
                        <a:pt x="45" y="64"/>
                        <a:pt x="45" y="64"/>
                      </a:cubicBezTo>
                      <a:close/>
                      <a:moveTo>
                        <a:pt x="40" y="81"/>
                      </a:moveTo>
                      <a:cubicBezTo>
                        <a:pt x="40" y="64"/>
                        <a:pt x="40" y="64"/>
                        <a:pt x="40" y="64"/>
                      </a:cubicBezTo>
                      <a:cubicBezTo>
                        <a:pt x="25" y="64"/>
                        <a:pt x="25" y="64"/>
                        <a:pt x="25" y="64"/>
                      </a:cubicBezTo>
                      <a:cubicBezTo>
                        <a:pt x="28" y="73"/>
                        <a:pt x="33" y="79"/>
                        <a:pt x="40" y="81"/>
                      </a:cubicBezTo>
                      <a:close/>
                      <a:moveTo>
                        <a:pt x="73" y="64"/>
                      </a:moveTo>
                      <a:cubicBezTo>
                        <a:pt x="62" y="64"/>
                        <a:pt x="62" y="64"/>
                        <a:pt x="62" y="64"/>
                      </a:cubicBezTo>
                      <a:cubicBezTo>
                        <a:pt x="60" y="70"/>
                        <a:pt x="57" y="75"/>
                        <a:pt x="54" y="79"/>
                      </a:cubicBezTo>
                      <a:cubicBezTo>
                        <a:pt x="62" y="76"/>
                        <a:pt x="69" y="71"/>
                        <a:pt x="73" y="64"/>
                      </a:cubicBezTo>
                      <a:close/>
                      <a:moveTo>
                        <a:pt x="22" y="64"/>
                      </a:moveTo>
                      <a:cubicBezTo>
                        <a:pt x="11" y="64"/>
                        <a:pt x="11" y="64"/>
                        <a:pt x="11" y="64"/>
                      </a:cubicBezTo>
                      <a:cubicBezTo>
                        <a:pt x="15" y="71"/>
                        <a:pt x="22" y="76"/>
                        <a:pt x="30" y="79"/>
                      </a:cubicBezTo>
                      <a:cubicBezTo>
                        <a:pt x="27" y="75"/>
                        <a:pt x="24" y="70"/>
                        <a:pt x="22" y="64"/>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grpSp>
          <p:sp>
            <p:nvSpPr>
              <p:cNvPr id="318" name="Rectangle 317"/>
              <p:cNvSpPr/>
              <p:nvPr/>
            </p:nvSpPr>
            <p:spPr>
              <a:xfrm>
                <a:off x="2695298" y="2988957"/>
                <a:ext cx="916584" cy="273149"/>
              </a:xfrm>
              <a:prstGeom prst="rect">
                <a:avLst/>
              </a:prstGeom>
            </p:spPr>
            <p:txBody>
              <a:bodyPr wrap="none">
                <a:spAutoFit/>
              </a:bodyPr>
              <a:lstStyle/>
              <a:p>
                <a:pPr algn="ctr" defTabSz="913529" fontAlgn="base">
                  <a:lnSpc>
                    <a:spcPct val="90000"/>
                  </a:lnSpc>
                  <a:spcBef>
                    <a:spcPct val="0"/>
                  </a:spcBef>
                  <a:spcAft>
                    <a:spcPct val="0"/>
                  </a:spcAft>
                </a:pPr>
                <a:r>
                  <a:rPr lang="en-US" sz="1100" dirty="0">
                    <a:gradFill>
                      <a:gsLst>
                        <a:gs pos="0">
                          <a:srgbClr val="FFFFFF"/>
                        </a:gs>
                        <a:gs pos="100000">
                          <a:srgbClr val="FFFFFF"/>
                        </a:gs>
                      </a:gsLst>
                      <a:lin ang="5400000" scaled="0"/>
                    </a:gradFill>
                  </a:rPr>
                  <a:t>IIS Servers</a:t>
                </a:r>
              </a:p>
            </p:txBody>
          </p:sp>
          <p:grpSp>
            <p:nvGrpSpPr>
              <p:cNvPr id="319" name="Group 318"/>
              <p:cNvGrpSpPr/>
              <p:nvPr/>
            </p:nvGrpSpPr>
            <p:grpSpPr>
              <a:xfrm>
                <a:off x="2191261" y="3451570"/>
                <a:ext cx="879004" cy="946862"/>
                <a:chOff x="1711026" y="3451570"/>
                <a:chExt cx="879004" cy="946862"/>
              </a:xfrm>
            </p:grpSpPr>
            <p:grpSp>
              <p:nvGrpSpPr>
                <p:cNvPr id="331" name="Group 330"/>
                <p:cNvGrpSpPr/>
                <p:nvPr/>
              </p:nvGrpSpPr>
              <p:grpSpPr>
                <a:xfrm>
                  <a:off x="1972774" y="3451570"/>
                  <a:ext cx="479392" cy="712232"/>
                  <a:chOff x="1972774" y="3451570"/>
                  <a:chExt cx="479392" cy="712232"/>
                </a:xfrm>
              </p:grpSpPr>
              <p:pic>
                <p:nvPicPr>
                  <p:cNvPr id="333" name="Picture 6" descr="\\magnum\Projects\Microsoft\Cloud Power FY12\Design\Icons\PNGs\Server_2.png"/>
                  <p:cNvPicPr>
                    <a:picLocks noChangeAspect="1" noChangeArrowheads="1"/>
                  </p:cNvPicPr>
                  <p:nvPr/>
                </p:nvPicPr>
                <p:blipFill rotWithShape="1">
                  <a:blip r:embed="rId4" cstate="print">
                    <a:lum bright="100000"/>
                  </a:blip>
                  <a:srcRect l="24157" r="25929"/>
                  <a:stretch/>
                </p:blipFill>
                <p:spPr bwMode="auto">
                  <a:xfrm>
                    <a:off x="1972774" y="3451570"/>
                    <a:ext cx="355510" cy="712232"/>
                  </a:xfrm>
                  <a:prstGeom prst="rect">
                    <a:avLst/>
                  </a:prstGeom>
                  <a:noFill/>
                </p:spPr>
              </p:pic>
              <p:grpSp>
                <p:nvGrpSpPr>
                  <p:cNvPr id="334" name="Group 333"/>
                  <p:cNvGrpSpPr/>
                  <p:nvPr/>
                </p:nvGrpSpPr>
                <p:grpSpPr>
                  <a:xfrm>
                    <a:off x="2245986" y="3924261"/>
                    <a:ext cx="206180" cy="206424"/>
                    <a:chOff x="2245986" y="3924261"/>
                    <a:chExt cx="206180" cy="206424"/>
                  </a:xfrm>
                </p:grpSpPr>
                <p:grpSp>
                  <p:nvGrpSpPr>
                    <p:cNvPr id="335" name="Group 334"/>
                    <p:cNvGrpSpPr/>
                    <p:nvPr/>
                  </p:nvGrpSpPr>
                  <p:grpSpPr>
                    <a:xfrm>
                      <a:off x="2245986" y="3924261"/>
                      <a:ext cx="206180" cy="206424"/>
                      <a:chOff x="1779323" y="4627897"/>
                      <a:chExt cx="472764" cy="473323"/>
                    </a:xfrm>
                  </p:grpSpPr>
                  <p:sp>
                    <p:nvSpPr>
                      <p:cNvPr id="337" name="Isosceles Triangle 336"/>
                      <p:cNvSpPr/>
                      <p:nvPr/>
                    </p:nvSpPr>
                    <p:spPr bwMode="auto">
                      <a:xfrm>
                        <a:off x="1779323" y="4627897"/>
                        <a:ext cx="472764" cy="407555"/>
                      </a:xfrm>
                      <a:prstGeom prst="triangl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38" name="Rectangle 337"/>
                      <p:cNvSpPr/>
                      <p:nvPr/>
                    </p:nvSpPr>
                    <p:spPr bwMode="auto">
                      <a:xfrm>
                        <a:off x="1779323" y="4824517"/>
                        <a:ext cx="472764" cy="6040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39" name="Rectangle 338"/>
                      <p:cNvSpPr/>
                      <p:nvPr/>
                    </p:nvSpPr>
                    <p:spPr bwMode="auto">
                      <a:xfrm rot="16200000">
                        <a:off x="1881399" y="4936712"/>
                        <a:ext cx="268612" cy="6040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336" name="Isosceles Triangle 335"/>
                    <p:cNvSpPr/>
                    <p:nvPr/>
                  </p:nvSpPr>
                  <p:spPr bwMode="auto">
                    <a:xfrm>
                      <a:off x="2304709" y="3989226"/>
                      <a:ext cx="88734" cy="76495"/>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sp>
              <p:nvSpPr>
                <p:cNvPr id="332" name="Rectangle 331"/>
                <p:cNvSpPr/>
                <p:nvPr/>
              </p:nvSpPr>
              <p:spPr>
                <a:xfrm>
                  <a:off x="1711026" y="4125283"/>
                  <a:ext cx="879004" cy="273149"/>
                </a:xfrm>
                <a:prstGeom prst="rect">
                  <a:avLst/>
                </a:prstGeom>
              </p:spPr>
              <p:txBody>
                <a:bodyPr wrap="none">
                  <a:spAutoFit/>
                </a:bodyPr>
                <a:lstStyle/>
                <a:p>
                  <a:pPr algn="ctr" defTabSz="913529" fontAlgn="base">
                    <a:lnSpc>
                      <a:spcPct val="90000"/>
                    </a:lnSpc>
                    <a:spcBef>
                      <a:spcPct val="0"/>
                    </a:spcBef>
                    <a:spcAft>
                      <a:spcPct val="0"/>
                    </a:spcAft>
                  </a:pPr>
                  <a:r>
                    <a:rPr lang="en-US" sz="1100" dirty="0">
                      <a:gradFill>
                        <a:gsLst>
                          <a:gs pos="0">
                            <a:srgbClr val="FFFFFF"/>
                          </a:gs>
                          <a:gs pos="100000">
                            <a:srgbClr val="FFFFFF"/>
                          </a:gs>
                        </a:gsLst>
                        <a:lin ang="5400000" scaled="0"/>
                      </a:gradFill>
                    </a:rPr>
                    <a:t>AD / DNS</a:t>
                  </a:r>
                </a:p>
              </p:txBody>
            </p:sp>
          </p:grpSp>
          <p:pic>
            <p:nvPicPr>
              <p:cNvPr id="320" name="Picture 2"/>
              <p:cNvPicPr>
                <a:picLocks noChangeAspect="1" noChangeArrowheads="1"/>
              </p:cNvPicPr>
              <p:nvPr/>
            </p:nvPicPr>
            <p:blipFill rotWithShape="1">
              <a:blip r:embed="rId3" cstate="print">
                <a:lum bright="100000" contrast="100000"/>
              </a:blip>
              <a:srcRect l="9422" t="9591" r="8195" b="13220"/>
              <a:stretch/>
            </p:blipFill>
            <p:spPr bwMode="auto">
              <a:xfrm>
                <a:off x="1521605" y="2369636"/>
                <a:ext cx="733110" cy="629380"/>
              </a:xfrm>
              <a:prstGeom prst="rect">
                <a:avLst/>
              </a:prstGeom>
              <a:noFill/>
              <a:ln w="9525">
                <a:noFill/>
                <a:miter lim="800000"/>
                <a:headEnd/>
                <a:tailEnd/>
              </a:ln>
              <a:effectLst/>
            </p:spPr>
          </p:pic>
          <p:sp>
            <p:nvSpPr>
              <p:cNvPr id="321" name="Rectangle 320"/>
              <p:cNvSpPr/>
              <p:nvPr/>
            </p:nvSpPr>
            <p:spPr>
              <a:xfrm>
                <a:off x="1444611" y="2957133"/>
                <a:ext cx="1025743" cy="273149"/>
              </a:xfrm>
              <a:prstGeom prst="rect">
                <a:avLst/>
              </a:prstGeom>
            </p:spPr>
            <p:txBody>
              <a:bodyPr wrap="none">
                <a:spAutoFit/>
              </a:bodyPr>
              <a:lstStyle/>
              <a:p>
                <a:pPr algn="ctr" defTabSz="913529" fontAlgn="base">
                  <a:lnSpc>
                    <a:spcPct val="90000"/>
                  </a:lnSpc>
                  <a:spcBef>
                    <a:spcPct val="0"/>
                  </a:spcBef>
                  <a:spcAft>
                    <a:spcPct val="0"/>
                  </a:spcAft>
                </a:pPr>
                <a:r>
                  <a:rPr lang="en-US" sz="1100" dirty="0">
                    <a:gradFill>
                      <a:gsLst>
                        <a:gs pos="0">
                          <a:srgbClr val="FFFFFF"/>
                        </a:gs>
                        <a:gs pos="100000">
                          <a:srgbClr val="FFFFFF"/>
                        </a:gs>
                      </a:gsLst>
                      <a:lin ang="5400000" scaled="0"/>
                    </a:gradFill>
                  </a:rPr>
                  <a:t>SQL Servers</a:t>
                </a:r>
              </a:p>
            </p:txBody>
          </p:sp>
          <p:pic>
            <p:nvPicPr>
              <p:cNvPr id="322" name="Picture 2"/>
              <p:cNvPicPr>
                <a:picLocks noChangeAspect="1" noChangeArrowheads="1"/>
              </p:cNvPicPr>
              <p:nvPr/>
            </p:nvPicPr>
            <p:blipFill>
              <a:blip r:embed="rId5" cstate="print">
                <a:clrChange>
                  <a:clrFrom>
                    <a:srgbClr val="4EB1E4"/>
                  </a:clrFrom>
                  <a:clrTo>
                    <a:srgbClr val="4EB1E4">
                      <a:alpha val="0"/>
                    </a:srgbClr>
                  </a:clrTo>
                </a:clrChange>
                <a:extLst>
                  <a:ext uri="{28A0092B-C50C-407E-A947-70E740481C1C}">
                    <a14:useLocalDpi xmlns:a14="http://schemas.microsoft.com/office/drawing/2010/main" val="0"/>
                  </a:ext>
                </a:extLst>
              </a:blip>
              <a:srcRect/>
              <a:stretch>
                <a:fillRect/>
              </a:stretch>
            </p:blipFill>
            <p:spPr bwMode="auto">
              <a:xfrm>
                <a:off x="2060071" y="2677961"/>
                <a:ext cx="333337" cy="302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23" name="Group 322"/>
              <p:cNvGrpSpPr/>
              <p:nvPr/>
            </p:nvGrpSpPr>
            <p:grpSpPr>
              <a:xfrm>
                <a:off x="2148208" y="4442923"/>
                <a:ext cx="965110" cy="1008499"/>
                <a:chOff x="1809804" y="4442923"/>
                <a:chExt cx="965110" cy="1008499"/>
              </a:xfrm>
            </p:grpSpPr>
            <p:pic>
              <p:nvPicPr>
                <p:cNvPr id="328" name="Picture 2"/>
                <p:cNvPicPr>
                  <a:picLocks noChangeAspect="1" noChangeArrowheads="1"/>
                </p:cNvPicPr>
                <p:nvPr/>
              </p:nvPicPr>
              <p:blipFill>
                <a:blip r:embed="rId3" cstate="print">
                  <a:lum bright="100000" contrast="100000"/>
                </a:blip>
                <a:srcRect/>
                <a:stretch>
                  <a:fillRect/>
                </a:stretch>
              </p:blipFill>
              <p:spPr bwMode="auto">
                <a:xfrm>
                  <a:off x="1809804" y="4442923"/>
                  <a:ext cx="965110" cy="884298"/>
                </a:xfrm>
                <a:prstGeom prst="rect">
                  <a:avLst/>
                </a:prstGeom>
                <a:noFill/>
                <a:ln w="9525">
                  <a:noFill/>
                  <a:miter lim="800000"/>
                  <a:headEnd/>
                  <a:tailEnd/>
                </a:ln>
                <a:effectLst/>
              </p:spPr>
            </p:pic>
            <p:sp>
              <p:nvSpPr>
                <p:cNvPr id="329" name="Rectangle 328"/>
                <p:cNvSpPr/>
                <p:nvPr/>
              </p:nvSpPr>
              <p:spPr>
                <a:xfrm>
                  <a:off x="1824844" y="5178273"/>
                  <a:ext cx="866478" cy="273149"/>
                </a:xfrm>
                <a:prstGeom prst="rect">
                  <a:avLst/>
                </a:prstGeom>
              </p:spPr>
              <p:txBody>
                <a:bodyPr wrap="none">
                  <a:spAutoFit/>
                </a:bodyPr>
                <a:lstStyle/>
                <a:p>
                  <a:pPr algn="ctr" defTabSz="913529" fontAlgn="base">
                    <a:lnSpc>
                      <a:spcPct val="90000"/>
                    </a:lnSpc>
                    <a:spcBef>
                      <a:spcPct val="0"/>
                    </a:spcBef>
                    <a:spcAft>
                      <a:spcPct val="0"/>
                    </a:spcAft>
                  </a:pPr>
                  <a:r>
                    <a:rPr lang="en-US" sz="1100" dirty="0">
                      <a:gradFill>
                        <a:gsLst>
                          <a:gs pos="0">
                            <a:srgbClr val="FFFFFF"/>
                          </a:gs>
                          <a:gs pos="100000">
                            <a:srgbClr val="FFFFFF"/>
                          </a:gs>
                        </a:gsLst>
                        <a:lin ang="5400000" scaled="0"/>
                      </a:gradFill>
                    </a:rPr>
                    <a:t>Exchange</a:t>
                  </a:r>
                </a:p>
              </p:txBody>
            </p:sp>
            <p:sp>
              <p:nvSpPr>
                <p:cNvPr id="330" name="Freeform 128"/>
                <p:cNvSpPr>
                  <a:spLocks noEditPoints="1"/>
                </p:cNvSpPr>
                <p:nvPr/>
              </p:nvSpPr>
              <p:spPr bwMode="black">
                <a:xfrm>
                  <a:off x="2433694" y="4961317"/>
                  <a:ext cx="322748" cy="225728"/>
                </a:xfrm>
                <a:custGeom>
                  <a:avLst/>
                  <a:gdLst>
                    <a:gd name="T0" fmla="*/ 7 w 300"/>
                    <a:gd name="T1" fmla="*/ 0 h 210"/>
                    <a:gd name="T2" fmla="*/ 293 w 300"/>
                    <a:gd name="T3" fmla="*/ 0 h 210"/>
                    <a:gd name="T4" fmla="*/ 150 w 300"/>
                    <a:gd name="T5" fmla="*/ 120 h 210"/>
                    <a:gd name="T6" fmla="*/ 7 w 300"/>
                    <a:gd name="T7" fmla="*/ 0 h 210"/>
                    <a:gd name="T8" fmla="*/ 153 w 300"/>
                    <a:gd name="T9" fmla="*/ 130 h 210"/>
                    <a:gd name="T10" fmla="*/ 153 w 300"/>
                    <a:gd name="T11" fmla="*/ 130 h 210"/>
                    <a:gd name="T12" fmla="*/ 153 w 300"/>
                    <a:gd name="T13" fmla="*/ 131 h 210"/>
                    <a:gd name="T14" fmla="*/ 152 w 300"/>
                    <a:gd name="T15" fmla="*/ 131 h 210"/>
                    <a:gd name="T16" fmla="*/ 152 w 300"/>
                    <a:gd name="T17" fmla="*/ 131 h 210"/>
                    <a:gd name="T18" fmla="*/ 151 w 300"/>
                    <a:gd name="T19" fmla="*/ 131 h 210"/>
                    <a:gd name="T20" fmla="*/ 151 w 300"/>
                    <a:gd name="T21" fmla="*/ 131 h 210"/>
                    <a:gd name="T22" fmla="*/ 150 w 300"/>
                    <a:gd name="T23" fmla="*/ 131 h 210"/>
                    <a:gd name="T24" fmla="*/ 150 w 300"/>
                    <a:gd name="T25" fmla="*/ 131 h 210"/>
                    <a:gd name="T26" fmla="*/ 150 w 300"/>
                    <a:gd name="T27" fmla="*/ 131 h 210"/>
                    <a:gd name="T28" fmla="*/ 149 w 300"/>
                    <a:gd name="T29" fmla="*/ 131 h 210"/>
                    <a:gd name="T30" fmla="*/ 149 w 300"/>
                    <a:gd name="T31" fmla="*/ 131 h 210"/>
                    <a:gd name="T32" fmla="*/ 148 w 300"/>
                    <a:gd name="T33" fmla="*/ 131 h 210"/>
                    <a:gd name="T34" fmla="*/ 148 w 300"/>
                    <a:gd name="T35" fmla="*/ 131 h 210"/>
                    <a:gd name="T36" fmla="*/ 147 w 300"/>
                    <a:gd name="T37" fmla="*/ 131 h 210"/>
                    <a:gd name="T38" fmla="*/ 147 w 300"/>
                    <a:gd name="T39" fmla="*/ 130 h 210"/>
                    <a:gd name="T40" fmla="*/ 147 w 300"/>
                    <a:gd name="T41" fmla="*/ 130 h 210"/>
                    <a:gd name="T42" fmla="*/ 125 w 300"/>
                    <a:gd name="T43" fmla="*/ 112 h 210"/>
                    <a:gd name="T44" fmla="*/ 8 w 300"/>
                    <a:gd name="T45" fmla="*/ 210 h 210"/>
                    <a:gd name="T46" fmla="*/ 293 w 300"/>
                    <a:gd name="T47" fmla="*/ 210 h 210"/>
                    <a:gd name="T48" fmla="*/ 175 w 300"/>
                    <a:gd name="T49" fmla="*/ 112 h 210"/>
                    <a:gd name="T50" fmla="*/ 153 w 300"/>
                    <a:gd name="T51" fmla="*/ 130 h 210"/>
                    <a:gd name="T52" fmla="*/ 0 w 300"/>
                    <a:gd name="T53" fmla="*/ 6 h 210"/>
                    <a:gd name="T54" fmla="*/ 0 w 300"/>
                    <a:gd name="T55" fmla="*/ 204 h 210"/>
                    <a:gd name="T56" fmla="*/ 118 w 300"/>
                    <a:gd name="T57" fmla="*/ 106 h 210"/>
                    <a:gd name="T58" fmla="*/ 0 w 300"/>
                    <a:gd name="T59" fmla="*/ 6 h 210"/>
                    <a:gd name="T60" fmla="*/ 182 w 300"/>
                    <a:gd name="T61" fmla="*/ 106 h 210"/>
                    <a:gd name="T62" fmla="*/ 300 w 300"/>
                    <a:gd name="T63" fmla="*/ 204 h 210"/>
                    <a:gd name="T64" fmla="*/ 300 w 300"/>
                    <a:gd name="T65" fmla="*/ 6 h 210"/>
                    <a:gd name="T66" fmla="*/ 182 w 300"/>
                    <a:gd name="T67" fmla="*/ 10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0" h="210">
                      <a:moveTo>
                        <a:pt x="7" y="0"/>
                      </a:moveTo>
                      <a:cubicBezTo>
                        <a:pt x="293" y="0"/>
                        <a:pt x="293" y="0"/>
                        <a:pt x="293" y="0"/>
                      </a:cubicBezTo>
                      <a:cubicBezTo>
                        <a:pt x="150" y="120"/>
                        <a:pt x="150" y="120"/>
                        <a:pt x="150" y="120"/>
                      </a:cubicBezTo>
                      <a:lnTo>
                        <a:pt x="7" y="0"/>
                      </a:lnTo>
                      <a:close/>
                      <a:moveTo>
                        <a:pt x="153" y="130"/>
                      </a:moveTo>
                      <a:cubicBezTo>
                        <a:pt x="153" y="130"/>
                        <a:pt x="153" y="130"/>
                        <a:pt x="153" y="130"/>
                      </a:cubicBezTo>
                      <a:cubicBezTo>
                        <a:pt x="153" y="130"/>
                        <a:pt x="153" y="130"/>
                        <a:pt x="153" y="131"/>
                      </a:cubicBezTo>
                      <a:cubicBezTo>
                        <a:pt x="153" y="131"/>
                        <a:pt x="152" y="131"/>
                        <a:pt x="152" y="131"/>
                      </a:cubicBezTo>
                      <a:cubicBezTo>
                        <a:pt x="152" y="131"/>
                        <a:pt x="152" y="131"/>
                        <a:pt x="152" y="131"/>
                      </a:cubicBezTo>
                      <a:cubicBezTo>
                        <a:pt x="152" y="131"/>
                        <a:pt x="151" y="131"/>
                        <a:pt x="151" y="131"/>
                      </a:cubicBezTo>
                      <a:cubicBezTo>
                        <a:pt x="151" y="131"/>
                        <a:pt x="151" y="131"/>
                        <a:pt x="151" y="131"/>
                      </a:cubicBezTo>
                      <a:cubicBezTo>
                        <a:pt x="151" y="131"/>
                        <a:pt x="150" y="131"/>
                        <a:pt x="150" y="131"/>
                      </a:cubicBezTo>
                      <a:cubicBezTo>
                        <a:pt x="150" y="131"/>
                        <a:pt x="150" y="131"/>
                        <a:pt x="150" y="131"/>
                      </a:cubicBezTo>
                      <a:cubicBezTo>
                        <a:pt x="150" y="131"/>
                        <a:pt x="150" y="131"/>
                        <a:pt x="150" y="131"/>
                      </a:cubicBezTo>
                      <a:cubicBezTo>
                        <a:pt x="150" y="131"/>
                        <a:pt x="149" y="131"/>
                        <a:pt x="149" y="131"/>
                      </a:cubicBezTo>
                      <a:cubicBezTo>
                        <a:pt x="149" y="131"/>
                        <a:pt x="149" y="131"/>
                        <a:pt x="149" y="131"/>
                      </a:cubicBezTo>
                      <a:cubicBezTo>
                        <a:pt x="149" y="131"/>
                        <a:pt x="148" y="131"/>
                        <a:pt x="148" y="131"/>
                      </a:cubicBezTo>
                      <a:cubicBezTo>
                        <a:pt x="148" y="131"/>
                        <a:pt x="148" y="131"/>
                        <a:pt x="148" y="131"/>
                      </a:cubicBezTo>
                      <a:cubicBezTo>
                        <a:pt x="148" y="131"/>
                        <a:pt x="148" y="131"/>
                        <a:pt x="147" y="131"/>
                      </a:cubicBezTo>
                      <a:cubicBezTo>
                        <a:pt x="147" y="130"/>
                        <a:pt x="147" y="130"/>
                        <a:pt x="147" y="130"/>
                      </a:cubicBezTo>
                      <a:cubicBezTo>
                        <a:pt x="147" y="130"/>
                        <a:pt x="147" y="130"/>
                        <a:pt x="147" y="130"/>
                      </a:cubicBezTo>
                      <a:cubicBezTo>
                        <a:pt x="125" y="112"/>
                        <a:pt x="125" y="112"/>
                        <a:pt x="125" y="112"/>
                      </a:cubicBezTo>
                      <a:cubicBezTo>
                        <a:pt x="8" y="210"/>
                        <a:pt x="8" y="210"/>
                        <a:pt x="8" y="210"/>
                      </a:cubicBezTo>
                      <a:cubicBezTo>
                        <a:pt x="293" y="210"/>
                        <a:pt x="293" y="210"/>
                        <a:pt x="293" y="210"/>
                      </a:cubicBezTo>
                      <a:cubicBezTo>
                        <a:pt x="175" y="112"/>
                        <a:pt x="175" y="112"/>
                        <a:pt x="175" y="112"/>
                      </a:cubicBezTo>
                      <a:lnTo>
                        <a:pt x="153" y="130"/>
                      </a:lnTo>
                      <a:close/>
                      <a:moveTo>
                        <a:pt x="0" y="6"/>
                      </a:moveTo>
                      <a:cubicBezTo>
                        <a:pt x="0" y="204"/>
                        <a:pt x="0" y="204"/>
                        <a:pt x="0" y="204"/>
                      </a:cubicBezTo>
                      <a:cubicBezTo>
                        <a:pt x="118" y="106"/>
                        <a:pt x="118" y="106"/>
                        <a:pt x="118" y="106"/>
                      </a:cubicBezTo>
                      <a:lnTo>
                        <a:pt x="0" y="6"/>
                      </a:lnTo>
                      <a:close/>
                      <a:moveTo>
                        <a:pt x="182" y="106"/>
                      </a:moveTo>
                      <a:cubicBezTo>
                        <a:pt x="300" y="204"/>
                        <a:pt x="300" y="204"/>
                        <a:pt x="300" y="204"/>
                      </a:cubicBezTo>
                      <a:cubicBezTo>
                        <a:pt x="300" y="6"/>
                        <a:pt x="300" y="6"/>
                        <a:pt x="300" y="6"/>
                      </a:cubicBezTo>
                      <a:lnTo>
                        <a:pt x="182"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pPr defTabSz="913793"/>
                  <a:endParaRPr lang="en-US" sz="1400" dirty="0">
                    <a:solidFill>
                      <a:srgbClr val="292929"/>
                    </a:solidFill>
                  </a:endParaRPr>
                </a:p>
              </p:txBody>
            </p:sp>
          </p:grpSp>
          <p:sp>
            <p:nvSpPr>
              <p:cNvPr id="324" name="Freeform 27"/>
              <p:cNvSpPr>
                <a:spLocks noChangeAspect="1" noEditPoints="1"/>
              </p:cNvSpPr>
              <p:nvPr/>
            </p:nvSpPr>
            <p:spPr bwMode="black">
              <a:xfrm>
                <a:off x="1187931" y="3478935"/>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bg1"/>
              </a:solidFill>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sp>
            <p:nvSpPr>
              <p:cNvPr id="325" name="Freeform 27"/>
              <p:cNvSpPr>
                <a:spLocks noChangeAspect="1" noEditPoints="1"/>
              </p:cNvSpPr>
              <p:nvPr/>
            </p:nvSpPr>
            <p:spPr bwMode="black">
              <a:xfrm>
                <a:off x="1187931" y="3955892"/>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bg1"/>
              </a:solidFill>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sp>
            <p:nvSpPr>
              <p:cNvPr id="326" name="Freeform 27"/>
              <p:cNvSpPr>
                <a:spLocks noChangeAspect="1" noEditPoints="1"/>
              </p:cNvSpPr>
              <p:nvPr/>
            </p:nvSpPr>
            <p:spPr bwMode="black">
              <a:xfrm>
                <a:off x="1187931" y="4432849"/>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bg1"/>
              </a:solidFill>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sp>
            <p:nvSpPr>
              <p:cNvPr id="327" name="Freeform 27"/>
              <p:cNvSpPr>
                <a:spLocks noChangeAspect="1" noEditPoints="1"/>
              </p:cNvSpPr>
              <p:nvPr/>
            </p:nvSpPr>
            <p:spPr bwMode="black">
              <a:xfrm>
                <a:off x="1187931" y="4909805"/>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bg1"/>
              </a:solidFill>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grpSp>
        <p:grpSp>
          <p:nvGrpSpPr>
            <p:cNvPr id="290" name="Group 289"/>
            <p:cNvGrpSpPr/>
            <p:nvPr/>
          </p:nvGrpSpPr>
          <p:grpSpPr>
            <a:xfrm>
              <a:off x="3071258" y="3223773"/>
              <a:ext cx="848582" cy="1082539"/>
              <a:chOff x="3356443" y="3425018"/>
              <a:chExt cx="848582" cy="1082537"/>
            </a:xfrm>
          </p:grpSpPr>
          <p:pic>
            <p:nvPicPr>
              <p:cNvPr id="313" name="Picture 6" descr="\\magnum\Projects\Microsoft\Cloud Power FY12\Design\Icons\PNGs\Server_2.png"/>
              <p:cNvPicPr>
                <a:picLocks noChangeAspect="1" noChangeArrowheads="1"/>
              </p:cNvPicPr>
              <p:nvPr/>
            </p:nvPicPr>
            <p:blipFill rotWithShape="1">
              <a:blip r:embed="rId4" cstate="print">
                <a:lum bright="100000"/>
              </a:blip>
              <a:srcRect l="24157" r="25929"/>
              <a:stretch/>
            </p:blipFill>
            <p:spPr bwMode="auto">
              <a:xfrm>
                <a:off x="3602978" y="3425018"/>
                <a:ext cx="355510" cy="712232"/>
              </a:xfrm>
              <a:prstGeom prst="rect">
                <a:avLst/>
              </a:prstGeom>
              <a:noFill/>
            </p:spPr>
          </p:pic>
          <p:sp>
            <p:nvSpPr>
              <p:cNvPr id="314" name="Rectangle 313"/>
              <p:cNvSpPr/>
              <p:nvPr/>
            </p:nvSpPr>
            <p:spPr>
              <a:xfrm>
                <a:off x="3356443" y="4064332"/>
                <a:ext cx="848582" cy="443223"/>
              </a:xfrm>
              <a:prstGeom prst="rect">
                <a:avLst/>
              </a:prstGeom>
            </p:spPr>
            <p:txBody>
              <a:bodyPr wrap="none">
                <a:spAutoFit/>
              </a:bodyPr>
              <a:lstStyle/>
              <a:p>
                <a:pPr algn="ctr" defTabSz="913529" fontAlgn="base">
                  <a:lnSpc>
                    <a:spcPct val="90000"/>
                  </a:lnSpc>
                  <a:spcBef>
                    <a:spcPct val="0"/>
                  </a:spcBef>
                  <a:spcAft>
                    <a:spcPct val="0"/>
                  </a:spcAft>
                </a:pPr>
                <a:r>
                  <a:rPr lang="en-US" sz="1100" dirty="0">
                    <a:gradFill>
                      <a:gsLst>
                        <a:gs pos="0">
                          <a:srgbClr val="FFFFFF"/>
                        </a:gs>
                        <a:gs pos="100000">
                          <a:srgbClr val="FFFFFF"/>
                        </a:gs>
                      </a:gsLst>
                      <a:lin ang="5400000" scaled="0"/>
                    </a:gradFill>
                  </a:rPr>
                  <a:t>S2S VPN </a:t>
                </a:r>
                <a:br>
                  <a:rPr lang="en-US" sz="1100" dirty="0">
                    <a:gradFill>
                      <a:gsLst>
                        <a:gs pos="0">
                          <a:srgbClr val="FFFFFF"/>
                        </a:gs>
                        <a:gs pos="100000">
                          <a:srgbClr val="FFFFFF"/>
                        </a:gs>
                      </a:gsLst>
                      <a:lin ang="5400000" scaled="0"/>
                    </a:gradFill>
                  </a:rPr>
                </a:br>
                <a:r>
                  <a:rPr lang="en-US" sz="1100" dirty="0">
                    <a:gradFill>
                      <a:gsLst>
                        <a:gs pos="0">
                          <a:srgbClr val="FFFFFF"/>
                        </a:gs>
                        <a:gs pos="100000">
                          <a:srgbClr val="FFFFFF"/>
                        </a:gs>
                      </a:gsLst>
                      <a:lin ang="5400000" scaled="0"/>
                    </a:gradFill>
                  </a:rPr>
                  <a:t>Device</a:t>
                </a:r>
              </a:p>
            </p:txBody>
          </p:sp>
        </p:grpSp>
        <p:grpSp>
          <p:nvGrpSpPr>
            <p:cNvPr id="291" name="Group 290"/>
            <p:cNvGrpSpPr/>
            <p:nvPr/>
          </p:nvGrpSpPr>
          <p:grpSpPr>
            <a:xfrm>
              <a:off x="4502875" y="1767148"/>
              <a:ext cx="430451" cy="1081861"/>
              <a:chOff x="4409404" y="1676776"/>
              <a:chExt cx="510347" cy="1282665"/>
            </a:xfrm>
          </p:grpSpPr>
          <p:sp>
            <p:nvSpPr>
              <p:cNvPr id="310" name="Freeform 27"/>
              <p:cNvSpPr>
                <a:spLocks noChangeAspect="1" noEditPoints="1"/>
              </p:cNvSpPr>
              <p:nvPr/>
            </p:nvSpPr>
            <p:spPr bwMode="black">
              <a:xfrm>
                <a:off x="4409404" y="1676776"/>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accent2"/>
              </a:solidFill>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sp>
            <p:nvSpPr>
              <p:cNvPr id="311" name="Freeform 27"/>
              <p:cNvSpPr>
                <a:spLocks noChangeAspect="1" noEditPoints="1"/>
              </p:cNvSpPr>
              <p:nvPr/>
            </p:nvSpPr>
            <p:spPr bwMode="black">
              <a:xfrm>
                <a:off x="4409404" y="2153733"/>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accent2"/>
              </a:solidFill>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sp>
            <p:nvSpPr>
              <p:cNvPr id="312" name="Freeform 27"/>
              <p:cNvSpPr>
                <a:spLocks noChangeAspect="1" noEditPoints="1"/>
              </p:cNvSpPr>
              <p:nvPr/>
            </p:nvSpPr>
            <p:spPr bwMode="black">
              <a:xfrm>
                <a:off x="4409404" y="2630689"/>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accent2"/>
              </a:solidFill>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grpSp>
        <p:grpSp>
          <p:nvGrpSpPr>
            <p:cNvPr id="292" name="Group 291"/>
            <p:cNvGrpSpPr/>
            <p:nvPr/>
          </p:nvGrpSpPr>
          <p:grpSpPr>
            <a:xfrm>
              <a:off x="3302455" y="1905787"/>
              <a:ext cx="1200422" cy="804576"/>
              <a:chOff x="3587658" y="2107080"/>
              <a:chExt cx="1200422" cy="804576"/>
            </a:xfrm>
          </p:grpSpPr>
          <p:cxnSp>
            <p:nvCxnSpPr>
              <p:cNvPr id="307" name="Straight Arrow Connector 306"/>
              <p:cNvCxnSpPr/>
              <p:nvPr/>
            </p:nvCxnSpPr>
            <p:spPr>
              <a:xfrm flipH="1">
                <a:off x="3602978" y="2107080"/>
                <a:ext cx="1185102" cy="609069"/>
              </a:xfrm>
              <a:prstGeom prst="straightConnector1">
                <a:avLst/>
              </a:prstGeom>
              <a:ln w="19050">
                <a:solidFill>
                  <a:schemeClr val="tx2"/>
                </a:solidFill>
                <a:headEnd type="none" w="med" len="sm"/>
                <a:tailEnd type="none"/>
              </a:ln>
            </p:spPr>
            <p:style>
              <a:lnRef idx="1">
                <a:schemeClr val="accent1"/>
              </a:lnRef>
              <a:fillRef idx="0">
                <a:schemeClr val="accent1"/>
              </a:fillRef>
              <a:effectRef idx="0">
                <a:schemeClr val="accent1"/>
              </a:effectRef>
              <a:fontRef idx="minor">
                <a:schemeClr val="tx1"/>
              </a:fontRef>
            </p:style>
          </p:cxnSp>
          <p:cxnSp>
            <p:nvCxnSpPr>
              <p:cNvPr id="308" name="Straight Arrow Connector 307"/>
              <p:cNvCxnSpPr/>
              <p:nvPr/>
            </p:nvCxnSpPr>
            <p:spPr>
              <a:xfrm flipH="1">
                <a:off x="3602978" y="2509368"/>
                <a:ext cx="1185102" cy="206782"/>
              </a:xfrm>
              <a:prstGeom prst="straightConnector1">
                <a:avLst/>
              </a:prstGeom>
              <a:ln w="19050">
                <a:solidFill>
                  <a:schemeClr val="tx2"/>
                </a:solidFill>
                <a:headEnd type="none" w="med" len="sm"/>
                <a:tailEnd type="none"/>
              </a:ln>
            </p:spPr>
            <p:style>
              <a:lnRef idx="1">
                <a:schemeClr val="accent1"/>
              </a:lnRef>
              <a:fillRef idx="0">
                <a:schemeClr val="accent1"/>
              </a:fillRef>
              <a:effectRef idx="0">
                <a:schemeClr val="accent1"/>
              </a:effectRef>
              <a:fontRef idx="minor">
                <a:schemeClr val="tx1"/>
              </a:fontRef>
            </p:style>
          </p:cxnSp>
          <p:cxnSp>
            <p:nvCxnSpPr>
              <p:cNvPr id="309" name="Straight Arrow Connector 308"/>
              <p:cNvCxnSpPr/>
              <p:nvPr/>
            </p:nvCxnSpPr>
            <p:spPr>
              <a:xfrm flipH="1" flipV="1">
                <a:off x="3587658" y="2716150"/>
                <a:ext cx="1200422" cy="195506"/>
              </a:xfrm>
              <a:prstGeom prst="straightConnector1">
                <a:avLst/>
              </a:prstGeom>
              <a:ln w="19050">
                <a:solidFill>
                  <a:schemeClr val="tx2"/>
                </a:solidFill>
                <a:headEnd type="none" w="med" len="sm"/>
                <a:tailEnd type="none"/>
              </a:ln>
            </p:spPr>
            <p:style>
              <a:lnRef idx="1">
                <a:schemeClr val="accent1"/>
              </a:lnRef>
              <a:fillRef idx="0">
                <a:schemeClr val="accent1"/>
              </a:fillRef>
              <a:effectRef idx="0">
                <a:schemeClr val="accent1"/>
              </a:effectRef>
              <a:fontRef idx="minor">
                <a:schemeClr val="tx1"/>
              </a:fontRef>
            </p:style>
          </p:cxnSp>
        </p:grpSp>
        <p:grpSp>
          <p:nvGrpSpPr>
            <p:cNvPr id="293" name="Group 292"/>
            <p:cNvGrpSpPr/>
            <p:nvPr/>
          </p:nvGrpSpPr>
          <p:grpSpPr>
            <a:xfrm>
              <a:off x="2713792" y="2231852"/>
              <a:ext cx="576145" cy="712232"/>
              <a:chOff x="9944860" y="5187045"/>
              <a:chExt cx="576144" cy="712232"/>
            </a:xfrm>
          </p:grpSpPr>
          <p:sp>
            <p:nvSpPr>
              <p:cNvPr id="305" name="Freeform 6"/>
              <p:cNvSpPr>
                <a:spLocks noChangeAspect="1" noEditPoints="1"/>
              </p:cNvSpPr>
              <p:nvPr/>
            </p:nvSpPr>
            <p:spPr bwMode="black">
              <a:xfrm>
                <a:off x="10192459" y="5526355"/>
                <a:ext cx="328545" cy="332665"/>
              </a:xfrm>
              <a:custGeom>
                <a:avLst/>
                <a:gdLst>
                  <a:gd name="T0" fmla="*/ 84 w 84"/>
                  <a:gd name="T1" fmla="*/ 43 h 85"/>
                  <a:gd name="T2" fmla="*/ 0 w 84"/>
                  <a:gd name="T3" fmla="*/ 43 h 85"/>
                  <a:gd name="T4" fmla="*/ 76 w 84"/>
                  <a:gd name="T5" fmla="*/ 27 h 85"/>
                  <a:gd name="T6" fmla="*/ 65 w 84"/>
                  <a:gd name="T7" fmla="*/ 40 h 85"/>
                  <a:gd name="T8" fmla="*/ 76 w 84"/>
                  <a:gd name="T9" fmla="*/ 27 h 85"/>
                  <a:gd name="T10" fmla="*/ 45 w 84"/>
                  <a:gd name="T11" fmla="*/ 27 h 85"/>
                  <a:gd name="T12" fmla="*/ 62 w 84"/>
                  <a:gd name="T13" fmla="*/ 40 h 85"/>
                  <a:gd name="T14" fmla="*/ 40 w 84"/>
                  <a:gd name="T15" fmla="*/ 27 h 85"/>
                  <a:gd name="T16" fmla="*/ 21 w 84"/>
                  <a:gd name="T17" fmla="*/ 40 h 85"/>
                  <a:gd name="T18" fmla="*/ 40 w 84"/>
                  <a:gd name="T19" fmla="*/ 27 h 85"/>
                  <a:gd name="T20" fmla="*/ 8 w 84"/>
                  <a:gd name="T21" fmla="*/ 27 h 85"/>
                  <a:gd name="T22" fmla="*/ 19 w 84"/>
                  <a:gd name="T23" fmla="*/ 40 h 85"/>
                  <a:gd name="T24" fmla="*/ 10 w 84"/>
                  <a:gd name="T25" fmla="*/ 21 h 85"/>
                  <a:gd name="T26" fmla="*/ 30 w 84"/>
                  <a:gd name="T27" fmla="*/ 6 h 85"/>
                  <a:gd name="T28" fmla="*/ 25 w 84"/>
                  <a:gd name="T29" fmla="*/ 21 h 85"/>
                  <a:gd name="T30" fmla="*/ 40 w 84"/>
                  <a:gd name="T31" fmla="*/ 4 h 85"/>
                  <a:gd name="T32" fmla="*/ 45 w 84"/>
                  <a:gd name="T33" fmla="*/ 21 h 85"/>
                  <a:gd name="T34" fmla="*/ 45 w 84"/>
                  <a:gd name="T35" fmla="*/ 5 h 85"/>
                  <a:gd name="T36" fmla="*/ 62 w 84"/>
                  <a:gd name="T37" fmla="*/ 21 h 85"/>
                  <a:gd name="T38" fmla="*/ 54 w 84"/>
                  <a:gd name="T39" fmla="*/ 6 h 85"/>
                  <a:gd name="T40" fmla="*/ 80 w 84"/>
                  <a:gd name="T41" fmla="*/ 45 h 85"/>
                  <a:gd name="T42" fmla="*/ 63 w 84"/>
                  <a:gd name="T43" fmla="*/ 59 h 85"/>
                  <a:gd name="T44" fmla="*/ 80 w 84"/>
                  <a:gd name="T45" fmla="*/ 45 h 85"/>
                  <a:gd name="T46" fmla="*/ 45 w 84"/>
                  <a:gd name="T47" fmla="*/ 45 h 85"/>
                  <a:gd name="T48" fmla="*/ 61 w 84"/>
                  <a:gd name="T49" fmla="*/ 59 h 85"/>
                  <a:gd name="T50" fmla="*/ 40 w 84"/>
                  <a:gd name="T51" fmla="*/ 45 h 85"/>
                  <a:gd name="T52" fmla="*/ 23 w 84"/>
                  <a:gd name="T53" fmla="*/ 59 h 85"/>
                  <a:gd name="T54" fmla="*/ 40 w 84"/>
                  <a:gd name="T55" fmla="*/ 45 h 85"/>
                  <a:gd name="T56" fmla="*/ 4 w 84"/>
                  <a:gd name="T57" fmla="*/ 45 h 85"/>
                  <a:gd name="T58" fmla="*/ 21 w 84"/>
                  <a:gd name="T59" fmla="*/ 59 h 85"/>
                  <a:gd name="T60" fmla="*/ 45 w 84"/>
                  <a:gd name="T61" fmla="*/ 64 h 85"/>
                  <a:gd name="T62" fmla="*/ 59 w 84"/>
                  <a:gd name="T63" fmla="*/ 64 h 85"/>
                  <a:gd name="T64" fmla="*/ 40 w 84"/>
                  <a:gd name="T65" fmla="*/ 81 h 85"/>
                  <a:gd name="T66" fmla="*/ 25 w 84"/>
                  <a:gd name="T67" fmla="*/ 64 h 85"/>
                  <a:gd name="T68" fmla="*/ 73 w 84"/>
                  <a:gd name="T69" fmla="*/ 64 h 85"/>
                  <a:gd name="T70" fmla="*/ 54 w 84"/>
                  <a:gd name="T71" fmla="*/ 79 h 85"/>
                  <a:gd name="T72" fmla="*/ 22 w 84"/>
                  <a:gd name="T73" fmla="*/ 64 h 85"/>
                  <a:gd name="T74" fmla="*/ 30 w 84"/>
                  <a:gd name="T75" fmla="*/ 7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5">
                    <a:moveTo>
                      <a:pt x="42" y="0"/>
                    </a:moveTo>
                    <a:cubicBezTo>
                      <a:pt x="65" y="0"/>
                      <a:pt x="84" y="19"/>
                      <a:pt x="84" y="43"/>
                    </a:cubicBezTo>
                    <a:cubicBezTo>
                      <a:pt x="84" y="66"/>
                      <a:pt x="65" y="85"/>
                      <a:pt x="42" y="85"/>
                    </a:cubicBezTo>
                    <a:cubicBezTo>
                      <a:pt x="19" y="85"/>
                      <a:pt x="0" y="66"/>
                      <a:pt x="0" y="43"/>
                    </a:cubicBezTo>
                    <a:cubicBezTo>
                      <a:pt x="0" y="19"/>
                      <a:pt x="19" y="0"/>
                      <a:pt x="42" y="0"/>
                    </a:cubicBezTo>
                    <a:close/>
                    <a:moveTo>
                      <a:pt x="76" y="27"/>
                    </a:moveTo>
                    <a:cubicBezTo>
                      <a:pt x="63" y="27"/>
                      <a:pt x="63" y="27"/>
                      <a:pt x="63" y="27"/>
                    </a:cubicBezTo>
                    <a:cubicBezTo>
                      <a:pt x="64" y="31"/>
                      <a:pt x="65" y="35"/>
                      <a:pt x="65" y="40"/>
                    </a:cubicBezTo>
                    <a:cubicBezTo>
                      <a:pt x="80" y="40"/>
                      <a:pt x="80" y="40"/>
                      <a:pt x="80" y="40"/>
                    </a:cubicBezTo>
                    <a:cubicBezTo>
                      <a:pt x="79" y="35"/>
                      <a:pt x="78" y="31"/>
                      <a:pt x="76" y="27"/>
                    </a:cubicBezTo>
                    <a:close/>
                    <a:moveTo>
                      <a:pt x="61" y="27"/>
                    </a:moveTo>
                    <a:cubicBezTo>
                      <a:pt x="45" y="27"/>
                      <a:pt x="45" y="27"/>
                      <a:pt x="45" y="27"/>
                    </a:cubicBezTo>
                    <a:cubicBezTo>
                      <a:pt x="45" y="40"/>
                      <a:pt x="45" y="40"/>
                      <a:pt x="45" y="40"/>
                    </a:cubicBezTo>
                    <a:cubicBezTo>
                      <a:pt x="62" y="40"/>
                      <a:pt x="62" y="40"/>
                      <a:pt x="62" y="40"/>
                    </a:cubicBezTo>
                    <a:cubicBezTo>
                      <a:pt x="62" y="35"/>
                      <a:pt x="62" y="31"/>
                      <a:pt x="61" y="27"/>
                    </a:cubicBezTo>
                    <a:close/>
                    <a:moveTo>
                      <a:pt x="40" y="27"/>
                    </a:moveTo>
                    <a:cubicBezTo>
                      <a:pt x="23" y="27"/>
                      <a:pt x="23" y="27"/>
                      <a:pt x="23" y="27"/>
                    </a:cubicBezTo>
                    <a:cubicBezTo>
                      <a:pt x="22" y="31"/>
                      <a:pt x="22" y="35"/>
                      <a:pt x="21" y="40"/>
                    </a:cubicBezTo>
                    <a:cubicBezTo>
                      <a:pt x="40" y="40"/>
                      <a:pt x="40" y="40"/>
                      <a:pt x="40" y="40"/>
                    </a:cubicBezTo>
                    <a:cubicBezTo>
                      <a:pt x="40" y="27"/>
                      <a:pt x="40" y="27"/>
                      <a:pt x="40" y="27"/>
                    </a:cubicBezTo>
                    <a:close/>
                    <a:moveTo>
                      <a:pt x="21" y="27"/>
                    </a:moveTo>
                    <a:cubicBezTo>
                      <a:pt x="8" y="27"/>
                      <a:pt x="8" y="27"/>
                      <a:pt x="8" y="27"/>
                    </a:cubicBezTo>
                    <a:cubicBezTo>
                      <a:pt x="6" y="31"/>
                      <a:pt x="5" y="35"/>
                      <a:pt x="4" y="40"/>
                    </a:cubicBezTo>
                    <a:cubicBezTo>
                      <a:pt x="19" y="40"/>
                      <a:pt x="19" y="40"/>
                      <a:pt x="19" y="40"/>
                    </a:cubicBezTo>
                    <a:cubicBezTo>
                      <a:pt x="19" y="35"/>
                      <a:pt x="20" y="31"/>
                      <a:pt x="21" y="27"/>
                    </a:cubicBezTo>
                    <a:close/>
                    <a:moveTo>
                      <a:pt x="10" y="21"/>
                    </a:moveTo>
                    <a:cubicBezTo>
                      <a:pt x="22" y="21"/>
                      <a:pt x="22" y="21"/>
                      <a:pt x="22" y="21"/>
                    </a:cubicBezTo>
                    <a:cubicBezTo>
                      <a:pt x="24" y="15"/>
                      <a:pt x="27" y="10"/>
                      <a:pt x="30" y="6"/>
                    </a:cubicBezTo>
                    <a:cubicBezTo>
                      <a:pt x="22" y="9"/>
                      <a:pt x="15" y="14"/>
                      <a:pt x="10" y="21"/>
                    </a:cubicBezTo>
                    <a:close/>
                    <a:moveTo>
                      <a:pt x="25" y="21"/>
                    </a:moveTo>
                    <a:cubicBezTo>
                      <a:pt x="40" y="21"/>
                      <a:pt x="40" y="21"/>
                      <a:pt x="40" y="21"/>
                    </a:cubicBezTo>
                    <a:cubicBezTo>
                      <a:pt x="40" y="4"/>
                      <a:pt x="40" y="4"/>
                      <a:pt x="40" y="4"/>
                    </a:cubicBezTo>
                    <a:cubicBezTo>
                      <a:pt x="33" y="6"/>
                      <a:pt x="28" y="12"/>
                      <a:pt x="25" y="21"/>
                    </a:cubicBezTo>
                    <a:close/>
                    <a:moveTo>
                      <a:pt x="45" y="21"/>
                    </a:moveTo>
                    <a:cubicBezTo>
                      <a:pt x="59" y="21"/>
                      <a:pt x="59" y="21"/>
                      <a:pt x="59" y="21"/>
                    </a:cubicBezTo>
                    <a:cubicBezTo>
                      <a:pt x="56" y="12"/>
                      <a:pt x="51" y="6"/>
                      <a:pt x="45" y="5"/>
                    </a:cubicBezTo>
                    <a:cubicBezTo>
                      <a:pt x="45" y="21"/>
                      <a:pt x="45" y="21"/>
                      <a:pt x="45" y="21"/>
                    </a:cubicBezTo>
                    <a:close/>
                    <a:moveTo>
                      <a:pt x="62" y="21"/>
                    </a:moveTo>
                    <a:cubicBezTo>
                      <a:pt x="73" y="21"/>
                      <a:pt x="73" y="21"/>
                      <a:pt x="73" y="21"/>
                    </a:cubicBezTo>
                    <a:cubicBezTo>
                      <a:pt x="69" y="14"/>
                      <a:pt x="62" y="9"/>
                      <a:pt x="54" y="6"/>
                    </a:cubicBezTo>
                    <a:cubicBezTo>
                      <a:pt x="57" y="10"/>
                      <a:pt x="60" y="15"/>
                      <a:pt x="62" y="21"/>
                    </a:cubicBezTo>
                    <a:close/>
                    <a:moveTo>
                      <a:pt x="80" y="45"/>
                    </a:moveTo>
                    <a:cubicBezTo>
                      <a:pt x="65" y="45"/>
                      <a:pt x="65" y="45"/>
                      <a:pt x="65" y="45"/>
                    </a:cubicBezTo>
                    <a:cubicBezTo>
                      <a:pt x="65" y="50"/>
                      <a:pt x="64" y="54"/>
                      <a:pt x="63" y="59"/>
                    </a:cubicBezTo>
                    <a:cubicBezTo>
                      <a:pt x="76" y="59"/>
                      <a:pt x="76" y="59"/>
                      <a:pt x="76" y="59"/>
                    </a:cubicBezTo>
                    <a:cubicBezTo>
                      <a:pt x="78" y="54"/>
                      <a:pt x="79" y="50"/>
                      <a:pt x="80" y="45"/>
                    </a:cubicBezTo>
                    <a:close/>
                    <a:moveTo>
                      <a:pt x="62" y="45"/>
                    </a:moveTo>
                    <a:cubicBezTo>
                      <a:pt x="45" y="45"/>
                      <a:pt x="45" y="45"/>
                      <a:pt x="45" y="45"/>
                    </a:cubicBezTo>
                    <a:cubicBezTo>
                      <a:pt x="45" y="59"/>
                      <a:pt x="45" y="59"/>
                      <a:pt x="45" y="59"/>
                    </a:cubicBezTo>
                    <a:cubicBezTo>
                      <a:pt x="61" y="59"/>
                      <a:pt x="61" y="59"/>
                      <a:pt x="61" y="59"/>
                    </a:cubicBezTo>
                    <a:cubicBezTo>
                      <a:pt x="62" y="54"/>
                      <a:pt x="62" y="50"/>
                      <a:pt x="62" y="45"/>
                    </a:cubicBezTo>
                    <a:close/>
                    <a:moveTo>
                      <a:pt x="40" y="45"/>
                    </a:moveTo>
                    <a:cubicBezTo>
                      <a:pt x="21" y="45"/>
                      <a:pt x="21" y="45"/>
                      <a:pt x="21" y="45"/>
                    </a:cubicBezTo>
                    <a:cubicBezTo>
                      <a:pt x="22" y="50"/>
                      <a:pt x="22" y="54"/>
                      <a:pt x="23" y="59"/>
                    </a:cubicBezTo>
                    <a:cubicBezTo>
                      <a:pt x="40" y="59"/>
                      <a:pt x="40" y="59"/>
                      <a:pt x="40" y="59"/>
                    </a:cubicBezTo>
                    <a:cubicBezTo>
                      <a:pt x="40" y="45"/>
                      <a:pt x="40" y="45"/>
                      <a:pt x="40" y="45"/>
                    </a:cubicBezTo>
                    <a:close/>
                    <a:moveTo>
                      <a:pt x="19" y="45"/>
                    </a:moveTo>
                    <a:cubicBezTo>
                      <a:pt x="4" y="45"/>
                      <a:pt x="4" y="45"/>
                      <a:pt x="4" y="45"/>
                    </a:cubicBezTo>
                    <a:cubicBezTo>
                      <a:pt x="5" y="50"/>
                      <a:pt x="6" y="54"/>
                      <a:pt x="8" y="59"/>
                    </a:cubicBezTo>
                    <a:cubicBezTo>
                      <a:pt x="21" y="59"/>
                      <a:pt x="21" y="59"/>
                      <a:pt x="21" y="59"/>
                    </a:cubicBezTo>
                    <a:cubicBezTo>
                      <a:pt x="20" y="54"/>
                      <a:pt x="19" y="50"/>
                      <a:pt x="19" y="45"/>
                    </a:cubicBezTo>
                    <a:close/>
                    <a:moveTo>
                      <a:pt x="45" y="64"/>
                    </a:moveTo>
                    <a:cubicBezTo>
                      <a:pt x="45" y="81"/>
                      <a:pt x="45" y="81"/>
                      <a:pt x="45" y="81"/>
                    </a:cubicBezTo>
                    <a:cubicBezTo>
                      <a:pt x="51" y="79"/>
                      <a:pt x="56" y="73"/>
                      <a:pt x="59" y="64"/>
                    </a:cubicBezTo>
                    <a:cubicBezTo>
                      <a:pt x="45" y="64"/>
                      <a:pt x="45" y="64"/>
                      <a:pt x="45" y="64"/>
                    </a:cubicBezTo>
                    <a:close/>
                    <a:moveTo>
                      <a:pt x="40" y="81"/>
                    </a:moveTo>
                    <a:cubicBezTo>
                      <a:pt x="40" y="64"/>
                      <a:pt x="40" y="64"/>
                      <a:pt x="40" y="64"/>
                    </a:cubicBezTo>
                    <a:cubicBezTo>
                      <a:pt x="25" y="64"/>
                      <a:pt x="25" y="64"/>
                      <a:pt x="25" y="64"/>
                    </a:cubicBezTo>
                    <a:cubicBezTo>
                      <a:pt x="28" y="73"/>
                      <a:pt x="33" y="79"/>
                      <a:pt x="40" y="81"/>
                    </a:cubicBezTo>
                    <a:close/>
                    <a:moveTo>
                      <a:pt x="73" y="64"/>
                    </a:moveTo>
                    <a:cubicBezTo>
                      <a:pt x="62" y="64"/>
                      <a:pt x="62" y="64"/>
                      <a:pt x="62" y="64"/>
                    </a:cubicBezTo>
                    <a:cubicBezTo>
                      <a:pt x="60" y="70"/>
                      <a:pt x="57" y="75"/>
                      <a:pt x="54" y="79"/>
                    </a:cubicBezTo>
                    <a:cubicBezTo>
                      <a:pt x="62" y="76"/>
                      <a:pt x="69" y="71"/>
                      <a:pt x="73" y="64"/>
                    </a:cubicBezTo>
                    <a:close/>
                    <a:moveTo>
                      <a:pt x="22" y="64"/>
                    </a:moveTo>
                    <a:cubicBezTo>
                      <a:pt x="11" y="64"/>
                      <a:pt x="11" y="64"/>
                      <a:pt x="11" y="64"/>
                    </a:cubicBezTo>
                    <a:cubicBezTo>
                      <a:pt x="15" y="71"/>
                      <a:pt x="22" y="76"/>
                      <a:pt x="30" y="79"/>
                    </a:cubicBezTo>
                    <a:cubicBezTo>
                      <a:pt x="27" y="75"/>
                      <a:pt x="24" y="70"/>
                      <a:pt x="22" y="64"/>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pic>
            <p:nvPicPr>
              <p:cNvPr id="306" name="Picture 6" descr="\\magnum\Projects\Microsoft\Cloud Power FY12\Design\Icons\PNGs\Server_2.png"/>
              <p:cNvPicPr>
                <a:picLocks noChangeAspect="1" noChangeArrowheads="1"/>
              </p:cNvPicPr>
              <p:nvPr/>
            </p:nvPicPr>
            <p:blipFill rotWithShape="1">
              <a:blip r:embed="rId4" cstate="print">
                <a:lum bright="100000"/>
              </a:blip>
              <a:srcRect l="24157" r="25929"/>
              <a:stretch/>
            </p:blipFill>
            <p:spPr bwMode="auto">
              <a:xfrm>
                <a:off x="9944860" y="5187045"/>
                <a:ext cx="355510" cy="712232"/>
              </a:xfrm>
              <a:prstGeom prst="rect">
                <a:avLst/>
              </a:prstGeom>
              <a:noFill/>
            </p:spPr>
          </p:pic>
        </p:grpSp>
        <p:grpSp>
          <p:nvGrpSpPr>
            <p:cNvPr id="294" name="Group 293"/>
            <p:cNvGrpSpPr/>
            <p:nvPr/>
          </p:nvGrpSpPr>
          <p:grpSpPr>
            <a:xfrm>
              <a:off x="1493287" y="2242485"/>
              <a:ext cx="604285" cy="712232"/>
              <a:chOff x="4647795" y="6723311"/>
              <a:chExt cx="604285" cy="712232"/>
            </a:xfrm>
          </p:grpSpPr>
          <p:pic>
            <p:nvPicPr>
              <p:cNvPr id="303" name="Picture 2"/>
              <p:cNvPicPr>
                <a:picLocks noChangeAspect="1" noChangeArrowheads="1"/>
              </p:cNvPicPr>
              <p:nvPr/>
            </p:nvPicPr>
            <p:blipFill>
              <a:blip r:embed="rId5" cstate="print">
                <a:clrChange>
                  <a:clrFrom>
                    <a:srgbClr val="4EB1E4"/>
                  </a:clrFrom>
                  <a:clrTo>
                    <a:srgbClr val="4EB1E4">
                      <a:alpha val="0"/>
                    </a:srgbClr>
                  </a:clrTo>
                </a:clrChange>
                <a:extLst>
                  <a:ext uri="{28A0092B-C50C-407E-A947-70E740481C1C}">
                    <a14:useLocalDpi xmlns:a14="http://schemas.microsoft.com/office/drawing/2010/main" val="0"/>
                  </a:ext>
                </a:extLst>
              </a:blip>
              <a:srcRect/>
              <a:stretch>
                <a:fillRect/>
              </a:stretch>
            </p:blipFill>
            <p:spPr bwMode="auto">
              <a:xfrm>
                <a:off x="4918743" y="7037593"/>
                <a:ext cx="333337" cy="302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4" name="Picture 6" descr="\\magnum\Projects\Microsoft\Cloud Power FY12\Design\Icons\PNGs\Server_2.png"/>
              <p:cNvPicPr>
                <a:picLocks noChangeAspect="1" noChangeArrowheads="1"/>
              </p:cNvPicPr>
              <p:nvPr/>
            </p:nvPicPr>
            <p:blipFill rotWithShape="1">
              <a:blip r:embed="rId4" cstate="print">
                <a:lum bright="100000"/>
              </a:blip>
              <a:srcRect l="24157" r="25929"/>
              <a:stretch/>
            </p:blipFill>
            <p:spPr bwMode="auto">
              <a:xfrm>
                <a:off x="4647795" y="6723311"/>
                <a:ext cx="355510" cy="712232"/>
              </a:xfrm>
              <a:prstGeom prst="rect">
                <a:avLst/>
              </a:prstGeom>
              <a:noFill/>
            </p:spPr>
          </p:pic>
        </p:grpSp>
        <p:grpSp>
          <p:nvGrpSpPr>
            <p:cNvPr id="295" name="Group 294"/>
            <p:cNvGrpSpPr/>
            <p:nvPr/>
          </p:nvGrpSpPr>
          <p:grpSpPr>
            <a:xfrm>
              <a:off x="2151470" y="3327265"/>
              <a:ext cx="479392" cy="712232"/>
              <a:chOff x="4610325" y="6858496"/>
              <a:chExt cx="479392" cy="712232"/>
            </a:xfrm>
          </p:grpSpPr>
          <p:pic>
            <p:nvPicPr>
              <p:cNvPr id="298" name="Picture 6" descr="\\magnum\Projects\Microsoft\Cloud Power FY12\Design\Icons\PNGs\Server_2.png"/>
              <p:cNvPicPr>
                <a:picLocks noChangeAspect="1" noChangeArrowheads="1"/>
              </p:cNvPicPr>
              <p:nvPr/>
            </p:nvPicPr>
            <p:blipFill rotWithShape="1">
              <a:blip r:embed="rId4" cstate="print">
                <a:lum bright="100000"/>
              </a:blip>
              <a:srcRect l="24157" r="25929"/>
              <a:stretch/>
            </p:blipFill>
            <p:spPr bwMode="auto">
              <a:xfrm>
                <a:off x="4610325" y="6858496"/>
                <a:ext cx="355510" cy="712232"/>
              </a:xfrm>
              <a:prstGeom prst="rect">
                <a:avLst/>
              </a:prstGeom>
              <a:noFill/>
            </p:spPr>
          </p:pic>
          <p:sp>
            <p:nvSpPr>
              <p:cNvPr id="299" name="Isosceles Triangle 298"/>
              <p:cNvSpPr/>
              <p:nvPr/>
            </p:nvSpPr>
            <p:spPr bwMode="auto">
              <a:xfrm>
                <a:off x="4883537" y="7331187"/>
                <a:ext cx="206180" cy="177741"/>
              </a:xfrm>
              <a:prstGeom prst="triangl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00" name="Rectangle 299"/>
              <p:cNvSpPr/>
              <p:nvPr/>
            </p:nvSpPr>
            <p:spPr bwMode="auto">
              <a:xfrm>
                <a:off x="4883537" y="7416936"/>
                <a:ext cx="206180" cy="2634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01" name="Rectangle 300"/>
              <p:cNvSpPr/>
              <p:nvPr/>
            </p:nvSpPr>
            <p:spPr bwMode="auto">
              <a:xfrm rot="16200000">
                <a:off x="4928054" y="7465866"/>
                <a:ext cx="117146" cy="2634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02" name="Isosceles Triangle 301"/>
              <p:cNvSpPr/>
              <p:nvPr/>
            </p:nvSpPr>
            <p:spPr bwMode="auto">
              <a:xfrm>
                <a:off x="4942260" y="7396152"/>
                <a:ext cx="88734" cy="76495"/>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296" name="Rectangle 295"/>
            <p:cNvSpPr/>
            <p:nvPr/>
          </p:nvSpPr>
          <p:spPr bwMode="auto">
            <a:xfrm>
              <a:off x="382773" y="1563005"/>
              <a:ext cx="3955312" cy="4529471"/>
            </a:xfrm>
            <a:prstGeom prst="rect">
              <a:avLst/>
            </a:prstGeom>
            <a:noFill/>
            <a:ln w="15875">
              <a:solidFill>
                <a:schemeClr val="accent4"/>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6" tIns="45689" rIns="91376" bIns="45689" numCol="1" rtlCol="0" anchor="ctr" anchorCtr="0" compatLnSpc="1">
              <a:prstTxWarp prst="textNoShape">
                <a:avLst/>
              </a:prstTxWarp>
            </a:bodyPr>
            <a:lstStyle/>
            <a:p>
              <a:pPr algn="ctr" defTabSz="91352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97" name="Rectangle 296"/>
            <p:cNvSpPr/>
            <p:nvPr/>
          </p:nvSpPr>
          <p:spPr>
            <a:xfrm>
              <a:off x="1081095" y="1562987"/>
              <a:ext cx="2417841" cy="273084"/>
            </a:xfrm>
            <a:prstGeom prst="rect">
              <a:avLst/>
            </a:prstGeom>
          </p:spPr>
          <p:txBody>
            <a:bodyPr wrap="none" lIns="91380" tIns="45691" rIns="91380" bIns="45691">
              <a:spAutoFit/>
            </a:bodyPr>
            <a:lstStyle/>
            <a:p>
              <a:pPr algn="ctr" defTabSz="913529" fontAlgn="base">
                <a:lnSpc>
                  <a:spcPct val="90000"/>
                </a:lnSpc>
                <a:spcBef>
                  <a:spcPct val="0"/>
                </a:spcBef>
                <a:spcAft>
                  <a:spcPct val="0"/>
                </a:spcAft>
              </a:pPr>
              <a:r>
                <a:rPr lang="en-US" sz="1100" b="1" dirty="0"/>
                <a:t>Contoso.com Active Directory</a:t>
              </a:r>
            </a:p>
          </p:txBody>
        </p:sp>
      </p:grpSp>
      <p:grpSp>
        <p:nvGrpSpPr>
          <p:cNvPr id="13" name="Group 12"/>
          <p:cNvGrpSpPr/>
          <p:nvPr/>
        </p:nvGrpSpPr>
        <p:grpSpPr>
          <a:xfrm>
            <a:off x="9209081" y="3216661"/>
            <a:ext cx="1688492" cy="844220"/>
            <a:chOff x="22686796" y="3328474"/>
            <a:chExt cx="1688492" cy="844220"/>
          </a:xfrm>
        </p:grpSpPr>
        <p:grpSp>
          <p:nvGrpSpPr>
            <p:cNvPr id="405" name="Group 404"/>
            <p:cNvGrpSpPr/>
            <p:nvPr/>
          </p:nvGrpSpPr>
          <p:grpSpPr>
            <a:xfrm>
              <a:off x="23490046" y="3477067"/>
              <a:ext cx="206180" cy="206424"/>
              <a:chOff x="4883537" y="7331187"/>
              <a:chExt cx="206180" cy="206424"/>
            </a:xfrm>
          </p:grpSpPr>
          <p:sp>
            <p:nvSpPr>
              <p:cNvPr id="407" name="Isosceles Triangle 406"/>
              <p:cNvSpPr/>
              <p:nvPr/>
            </p:nvSpPr>
            <p:spPr bwMode="auto">
              <a:xfrm>
                <a:off x="4883537" y="7331187"/>
                <a:ext cx="206180" cy="177741"/>
              </a:xfrm>
              <a:prstGeom prst="triangle">
                <a:avLst/>
              </a:prstGeom>
              <a:solidFill>
                <a:schemeClr val="bg1"/>
              </a:solidFill>
              <a:ln>
                <a:solidFill>
                  <a:schemeClr val="tx1"/>
                </a:solidFill>
                <a:headEnd type="triangle" w="med" len="med"/>
                <a:tailEnd type="triangl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408" name="Rectangle 407"/>
              <p:cNvSpPr/>
              <p:nvPr/>
            </p:nvSpPr>
            <p:spPr bwMode="auto">
              <a:xfrm>
                <a:off x="4883537" y="7416936"/>
                <a:ext cx="206180" cy="26342"/>
              </a:xfrm>
              <a:prstGeom prst="rect">
                <a:avLst/>
              </a:prstGeom>
              <a:solidFill>
                <a:schemeClr val="bg1"/>
              </a:solidFill>
              <a:ln>
                <a:solidFill>
                  <a:schemeClr val="tx1"/>
                </a:solidFill>
                <a:headEnd type="triangle" w="med" len="med"/>
                <a:tailEnd type="triangl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409" name="Rectangle 408"/>
              <p:cNvSpPr/>
              <p:nvPr/>
            </p:nvSpPr>
            <p:spPr bwMode="auto">
              <a:xfrm rot="16200000">
                <a:off x="4928054" y="7465866"/>
                <a:ext cx="117146" cy="26343"/>
              </a:xfrm>
              <a:prstGeom prst="rect">
                <a:avLst/>
              </a:prstGeom>
              <a:solidFill>
                <a:schemeClr val="bg1"/>
              </a:solidFill>
              <a:ln>
                <a:solidFill>
                  <a:schemeClr val="tx1"/>
                </a:solidFill>
                <a:headEnd type="triangle" w="med" len="med"/>
                <a:tailEnd type="triangl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410" name="Isosceles Triangle 409"/>
              <p:cNvSpPr/>
              <p:nvPr/>
            </p:nvSpPr>
            <p:spPr bwMode="auto">
              <a:xfrm>
                <a:off x="4942260" y="7396152"/>
                <a:ext cx="88734" cy="76495"/>
              </a:xfrm>
              <a:prstGeom prst="triangle">
                <a:avLst/>
              </a:prstGeom>
              <a:solidFill>
                <a:schemeClr val="accent2"/>
              </a:solidFill>
              <a:ln>
                <a:solidFill>
                  <a:schemeClr val="tx1"/>
                </a:solidFill>
                <a:headEnd type="triangle" w="med" len="med"/>
                <a:tailEnd type="triangl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300" dirty="0">
                  <a:gradFill>
                    <a:gsLst>
                      <a:gs pos="0">
                        <a:srgbClr val="FFFFFF"/>
                      </a:gs>
                      <a:gs pos="100000">
                        <a:srgbClr val="FFFFFF"/>
                      </a:gs>
                    </a:gsLst>
                    <a:lin ang="5400000" scaled="0"/>
                  </a:gradFill>
                </a:endParaRPr>
              </a:p>
            </p:txBody>
          </p:sp>
        </p:grpSp>
        <p:sp>
          <p:nvSpPr>
            <p:cNvPr id="411" name="Rectangle 410"/>
            <p:cNvSpPr/>
            <p:nvPr/>
          </p:nvSpPr>
          <p:spPr>
            <a:xfrm>
              <a:off x="23536597" y="3328474"/>
              <a:ext cx="838691" cy="258532"/>
            </a:xfrm>
            <a:prstGeom prst="rect">
              <a:avLst/>
            </a:prstGeom>
            <a:ln>
              <a:noFill/>
              <a:headEnd type="triangle" w="med" len="med"/>
              <a:tailEnd type="triangle" w="med" len="med"/>
            </a:ln>
          </p:spPr>
          <p:txBody>
            <a:bodyPr wrap="none" lIns="91380" tIns="45691" rIns="91380" bIns="45691">
              <a:spAutoFit/>
            </a:bodyPr>
            <a:lstStyle/>
            <a:p>
              <a:pPr algn="ctr" defTabSz="913529" fontAlgn="base">
                <a:lnSpc>
                  <a:spcPct val="90000"/>
                </a:lnSpc>
                <a:spcBef>
                  <a:spcPct val="0"/>
                </a:spcBef>
                <a:spcAft>
                  <a:spcPct val="0"/>
                </a:spcAft>
              </a:pPr>
              <a:r>
                <a:rPr lang="en-US" sz="1200" dirty="0">
                  <a:gradFill>
                    <a:gsLst>
                      <a:gs pos="0">
                        <a:srgbClr val="FFFFFF"/>
                      </a:gs>
                      <a:gs pos="100000">
                        <a:srgbClr val="FFFFFF"/>
                      </a:gs>
                    </a:gsLst>
                    <a:lin ang="5400000" scaled="0"/>
                  </a:gradFill>
                </a:rPr>
                <a:t>AD / DNS</a:t>
              </a:r>
            </a:p>
          </p:txBody>
        </p:sp>
        <p:cxnSp>
          <p:nvCxnSpPr>
            <p:cNvPr id="412" name="Straight Arrow Connector 411"/>
            <p:cNvCxnSpPr/>
            <p:nvPr/>
          </p:nvCxnSpPr>
          <p:spPr>
            <a:xfrm flipV="1">
              <a:off x="22967499" y="3661294"/>
              <a:ext cx="372682" cy="511400"/>
            </a:xfrm>
            <a:prstGeom prst="straightConnector1">
              <a:avLst/>
            </a:prstGeom>
            <a:ln w="254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13" name="Rectangle 412"/>
            <p:cNvSpPr/>
            <p:nvPr/>
          </p:nvSpPr>
          <p:spPr>
            <a:xfrm>
              <a:off x="23099344" y="3818466"/>
              <a:ext cx="758541" cy="258532"/>
            </a:xfrm>
            <a:prstGeom prst="rect">
              <a:avLst/>
            </a:prstGeom>
            <a:ln>
              <a:noFill/>
              <a:headEnd type="triangle" w="med" len="med"/>
              <a:tailEnd type="triangle" w="med" len="med"/>
            </a:ln>
          </p:spPr>
          <p:txBody>
            <a:bodyPr wrap="none" lIns="91380" tIns="45691" rIns="91380" bIns="45691">
              <a:spAutoFit/>
            </a:bodyPr>
            <a:lstStyle/>
            <a:p>
              <a:pPr algn="ctr" defTabSz="913529" fontAlgn="base">
                <a:lnSpc>
                  <a:spcPct val="90000"/>
                </a:lnSpc>
                <a:spcBef>
                  <a:spcPct val="0"/>
                </a:spcBef>
                <a:spcAft>
                  <a:spcPct val="0"/>
                </a:spcAft>
              </a:pPr>
              <a:r>
                <a:rPr lang="en-US" sz="1200" dirty="0">
                  <a:solidFill>
                    <a:schemeClr val="bg1"/>
                  </a:solidFill>
                </a:rPr>
                <a:t>AD Auth</a:t>
              </a:r>
            </a:p>
          </p:txBody>
        </p:sp>
        <p:cxnSp>
          <p:nvCxnSpPr>
            <p:cNvPr id="414" name="Straight Arrow Connector 413"/>
            <p:cNvCxnSpPr/>
            <p:nvPr/>
          </p:nvCxnSpPr>
          <p:spPr>
            <a:xfrm flipH="1" flipV="1">
              <a:off x="23661400" y="3705973"/>
              <a:ext cx="294540" cy="407633"/>
            </a:xfrm>
            <a:prstGeom prst="straightConnector1">
              <a:avLst/>
            </a:prstGeom>
            <a:ln w="254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5" name="Straight Arrow Connector 414"/>
            <p:cNvCxnSpPr/>
            <p:nvPr/>
          </p:nvCxnSpPr>
          <p:spPr>
            <a:xfrm flipH="1" flipV="1">
              <a:off x="22686796" y="3537454"/>
              <a:ext cx="280702" cy="607904"/>
            </a:xfrm>
            <a:prstGeom prst="straightConnector1">
              <a:avLst/>
            </a:prstGeom>
            <a:ln w="254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15" name="Straight Arrow Connector 14"/>
          <p:cNvCxnSpPr/>
          <p:nvPr/>
        </p:nvCxnSpPr>
        <p:spPr>
          <a:xfrm>
            <a:off x="4046293" y="3545789"/>
            <a:ext cx="5785151" cy="0"/>
          </a:xfrm>
          <a:prstGeom prst="straightConnector1">
            <a:avLst/>
          </a:prstGeom>
          <a:ln w="254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18" name="Freeform 24"/>
          <p:cNvSpPr>
            <a:spLocks noEditPoints="1"/>
          </p:cNvSpPr>
          <p:nvPr/>
        </p:nvSpPr>
        <p:spPr bwMode="black">
          <a:xfrm>
            <a:off x="7547081" y="4326100"/>
            <a:ext cx="885825" cy="684213"/>
          </a:xfrm>
          <a:custGeom>
            <a:avLst/>
            <a:gdLst>
              <a:gd name="T0" fmla="*/ 524 w 1369"/>
              <a:gd name="T1" fmla="*/ 115 h 1057"/>
              <a:gd name="T2" fmla="*/ 373 w 1369"/>
              <a:gd name="T3" fmla="*/ 228 h 1057"/>
              <a:gd name="T4" fmla="*/ 455 w 1369"/>
              <a:gd name="T5" fmla="*/ 153 h 1057"/>
              <a:gd name="T6" fmla="*/ 5 w 1369"/>
              <a:gd name="T7" fmla="*/ 634 h 1057"/>
              <a:gd name="T8" fmla="*/ 149 w 1369"/>
              <a:gd name="T9" fmla="*/ 320 h 1057"/>
              <a:gd name="T10" fmla="*/ 26 w 1369"/>
              <a:gd name="T11" fmla="*/ 509 h 1057"/>
              <a:gd name="T12" fmla="*/ 652 w 1369"/>
              <a:gd name="T13" fmla="*/ 75 h 1057"/>
              <a:gd name="T14" fmla="*/ 36 w 1369"/>
              <a:gd name="T15" fmla="*/ 435 h 1057"/>
              <a:gd name="T16" fmla="*/ 28 w 1369"/>
              <a:gd name="T17" fmla="*/ 478 h 1057"/>
              <a:gd name="T18" fmla="*/ 9 w 1369"/>
              <a:gd name="T19" fmla="*/ 353 h 1057"/>
              <a:gd name="T20" fmla="*/ 1045 w 1369"/>
              <a:gd name="T21" fmla="*/ 157 h 1057"/>
              <a:gd name="T22" fmla="*/ 1251 w 1369"/>
              <a:gd name="T23" fmla="*/ 278 h 1057"/>
              <a:gd name="T24" fmla="*/ 1184 w 1369"/>
              <a:gd name="T25" fmla="*/ 236 h 1057"/>
              <a:gd name="T26" fmla="*/ 1369 w 1369"/>
              <a:gd name="T27" fmla="*/ 439 h 1057"/>
              <a:gd name="T28" fmla="*/ 1349 w 1369"/>
              <a:gd name="T29" fmla="*/ 356 h 1057"/>
              <a:gd name="T30" fmla="*/ 1150 w 1369"/>
              <a:gd name="T31" fmla="*/ 216 h 1057"/>
              <a:gd name="T32" fmla="*/ 859 w 1369"/>
              <a:gd name="T33" fmla="*/ 52 h 1057"/>
              <a:gd name="T34" fmla="*/ 781 w 1369"/>
              <a:gd name="T35" fmla="*/ 39 h 1057"/>
              <a:gd name="T36" fmla="*/ 746 w 1369"/>
              <a:gd name="T37" fmla="*/ 26 h 1057"/>
              <a:gd name="T38" fmla="*/ 682 w 1369"/>
              <a:gd name="T39" fmla="*/ 56 h 1057"/>
              <a:gd name="T40" fmla="*/ 67 w 1369"/>
              <a:gd name="T41" fmla="*/ 682 h 1057"/>
              <a:gd name="T42" fmla="*/ 963 w 1369"/>
              <a:gd name="T43" fmla="*/ 142 h 1057"/>
              <a:gd name="T44" fmla="*/ 906 w 1369"/>
              <a:gd name="T45" fmla="*/ 82 h 1057"/>
              <a:gd name="T46" fmla="*/ 247 w 1369"/>
              <a:gd name="T47" fmla="*/ 268 h 1057"/>
              <a:gd name="T48" fmla="*/ 1073 w 1369"/>
              <a:gd name="T49" fmla="*/ 766 h 1057"/>
              <a:gd name="T50" fmla="*/ 974 w 1369"/>
              <a:gd name="T51" fmla="*/ 824 h 1057"/>
              <a:gd name="T52" fmla="*/ 1048 w 1369"/>
              <a:gd name="T53" fmla="*/ 780 h 1057"/>
              <a:gd name="T54" fmla="*/ 834 w 1369"/>
              <a:gd name="T55" fmla="*/ 948 h 1057"/>
              <a:gd name="T56" fmla="*/ 882 w 1369"/>
              <a:gd name="T57" fmla="*/ 910 h 1057"/>
              <a:gd name="T58" fmla="*/ 1199 w 1369"/>
              <a:gd name="T59" fmla="*/ 723 h 1057"/>
              <a:gd name="T60" fmla="*/ 61 w 1369"/>
              <a:gd name="T61" fmla="*/ 327 h 1057"/>
              <a:gd name="T62" fmla="*/ 1353 w 1369"/>
              <a:gd name="T63" fmla="*/ 606 h 1057"/>
              <a:gd name="T64" fmla="*/ 1342 w 1369"/>
              <a:gd name="T65" fmla="*/ 518 h 1057"/>
              <a:gd name="T66" fmla="*/ 789 w 1369"/>
              <a:gd name="T67" fmla="*/ 977 h 1057"/>
              <a:gd name="T68" fmla="*/ 791 w 1369"/>
              <a:gd name="T69" fmla="*/ 972 h 1057"/>
              <a:gd name="T70" fmla="*/ 1249 w 1369"/>
              <a:gd name="T71" fmla="*/ 662 h 1057"/>
              <a:gd name="T72" fmla="*/ 1318 w 1369"/>
              <a:gd name="T73" fmla="*/ 616 h 1057"/>
              <a:gd name="T74" fmla="*/ 357 w 1369"/>
              <a:gd name="T75" fmla="*/ 821 h 1057"/>
              <a:gd name="T76" fmla="*/ 249 w 1369"/>
              <a:gd name="T77" fmla="*/ 759 h 1057"/>
              <a:gd name="T78" fmla="*/ 179 w 1369"/>
              <a:gd name="T79" fmla="*/ 721 h 1057"/>
              <a:gd name="T80" fmla="*/ 133 w 1369"/>
              <a:gd name="T81" fmla="*/ 704 h 1057"/>
              <a:gd name="T82" fmla="*/ 139 w 1369"/>
              <a:gd name="T83" fmla="*/ 731 h 1057"/>
              <a:gd name="T84" fmla="*/ 711 w 1369"/>
              <a:gd name="T85" fmla="*/ 1056 h 1057"/>
              <a:gd name="T86" fmla="*/ 606 w 1369"/>
              <a:gd name="T87" fmla="*/ 984 h 1057"/>
              <a:gd name="T88" fmla="*/ 614 w 1369"/>
              <a:gd name="T89" fmla="*/ 998 h 1057"/>
              <a:gd name="T90" fmla="*/ 555 w 1369"/>
              <a:gd name="T91" fmla="*/ 933 h 1057"/>
              <a:gd name="T92" fmla="*/ 676 w 1369"/>
              <a:gd name="T93" fmla="*/ 1024 h 1057"/>
              <a:gd name="T94" fmla="*/ 489 w 1369"/>
              <a:gd name="T95" fmla="*/ 898 h 1057"/>
              <a:gd name="T96" fmla="*/ 1274 w 1369"/>
              <a:gd name="T97" fmla="*/ 378 h 1057"/>
              <a:gd name="T98" fmla="*/ 749 w 1369"/>
              <a:gd name="T99" fmla="*/ 729 h 1057"/>
              <a:gd name="T100" fmla="*/ 146 w 1369"/>
              <a:gd name="T101" fmla="*/ 631 h 1057"/>
              <a:gd name="T102" fmla="*/ 600 w 1369"/>
              <a:gd name="T103" fmla="*/ 889 h 1057"/>
              <a:gd name="T104" fmla="*/ 780 w 1369"/>
              <a:gd name="T105" fmla="*/ 741 h 1057"/>
              <a:gd name="T106" fmla="*/ 486 w 1369"/>
              <a:gd name="T107" fmla="*/ 685 h 1057"/>
              <a:gd name="T108" fmla="*/ 587 w 1369"/>
              <a:gd name="T109" fmla="*/ 850 h 1057"/>
              <a:gd name="T110" fmla="*/ 560 w 1369"/>
              <a:gd name="T111" fmla="*/ 881 h 1057"/>
              <a:gd name="T112" fmla="*/ 232 w 1369"/>
              <a:gd name="T113" fmla="*/ 509 h 1057"/>
              <a:gd name="T114" fmla="*/ 233 w 1369"/>
              <a:gd name="T115" fmla="*/ 619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9" h="1057">
                <a:moveTo>
                  <a:pt x="234" y="304"/>
                </a:moveTo>
                <a:cubicBezTo>
                  <a:pt x="234" y="304"/>
                  <a:pt x="234" y="304"/>
                  <a:pt x="234" y="304"/>
                </a:cubicBezTo>
                <a:cubicBezTo>
                  <a:pt x="190" y="329"/>
                  <a:pt x="190" y="329"/>
                  <a:pt x="190" y="329"/>
                </a:cubicBezTo>
                <a:cubicBezTo>
                  <a:pt x="178" y="305"/>
                  <a:pt x="178" y="305"/>
                  <a:pt x="178" y="305"/>
                </a:cubicBezTo>
                <a:cubicBezTo>
                  <a:pt x="222" y="280"/>
                  <a:pt x="222" y="280"/>
                  <a:pt x="222" y="280"/>
                </a:cubicBezTo>
                <a:cubicBezTo>
                  <a:pt x="234" y="304"/>
                  <a:pt x="234" y="304"/>
                  <a:pt x="234" y="304"/>
                </a:cubicBezTo>
                <a:close/>
                <a:moveTo>
                  <a:pt x="581" y="113"/>
                </a:moveTo>
                <a:cubicBezTo>
                  <a:pt x="569" y="91"/>
                  <a:pt x="569" y="91"/>
                  <a:pt x="569" y="91"/>
                </a:cubicBezTo>
                <a:cubicBezTo>
                  <a:pt x="524" y="115"/>
                  <a:pt x="524" y="115"/>
                  <a:pt x="524" y="115"/>
                </a:cubicBezTo>
                <a:cubicBezTo>
                  <a:pt x="537" y="138"/>
                  <a:pt x="537" y="138"/>
                  <a:pt x="537" y="138"/>
                </a:cubicBezTo>
                <a:cubicBezTo>
                  <a:pt x="581" y="113"/>
                  <a:pt x="581" y="113"/>
                  <a:pt x="581" y="113"/>
                </a:cubicBezTo>
                <a:cubicBezTo>
                  <a:pt x="581" y="113"/>
                  <a:pt x="581" y="113"/>
                  <a:pt x="581" y="113"/>
                </a:cubicBezTo>
                <a:close/>
                <a:moveTo>
                  <a:pt x="373" y="228"/>
                </a:moveTo>
                <a:cubicBezTo>
                  <a:pt x="360" y="205"/>
                  <a:pt x="360" y="205"/>
                  <a:pt x="360" y="205"/>
                </a:cubicBezTo>
                <a:cubicBezTo>
                  <a:pt x="316" y="230"/>
                  <a:pt x="316" y="230"/>
                  <a:pt x="316" y="230"/>
                </a:cubicBezTo>
                <a:cubicBezTo>
                  <a:pt x="329" y="252"/>
                  <a:pt x="329" y="252"/>
                  <a:pt x="329" y="252"/>
                </a:cubicBezTo>
                <a:cubicBezTo>
                  <a:pt x="373" y="228"/>
                  <a:pt x="373" y="228"/>
                  <a:pt x="373" y="228"/>
                </a:cubicBezTo>
                <a:cubicBezTo>
                  <a:pt x="373" y="228"/>
                  <a:pt x="373" y="228"/>
                  <a:pt x="373" y="228"/>
                </a:cubicBezTo>
                <a:close/>
                <a:moveTo>
                  <a:pt x="443" y="190"/>
                </a:moveTo>
                <a:cubicBezTo>
                  <a:pt x="430" y="167"/>
                  <a:pt x="430" y="167"/>
                  <a:pt x="430" y="167"/>
                </a:cubicBezTo>
                <a:cubicBezTo>
                  <a:pt x="385" y="190"/>
                  <a:pt x="385" y="190"/>
                  <a:pt x="385" y="190"/>
                </a:cubicBezTo>
                <a:cubicBezTo>
                  <a:pt x="398" y="214"/>
                  <a:pt x="398" y="214"/>
                  <a:pt x="398" y="214"/>
                </a:cubicBezTo>
                <a:cubicBezTo>
                  <a:pt x="443" y="190"/>
                  <a:pt x="443" y="190"/>
                  <a:pt x="443" y="190"/>
                </a:cubicBezTo>
                <a:cubicBezTo>
                  <a:pt x="443" y="190"/>
                  <a:pt x="443" y="190"/>
                  <a:pt x="443" y="190"/>
                </a:cubicBezTo>
                <a:close/>
                <a:moveTo>
                  <a:pt x="513" y="151"/>
                </a:moveTo>
                <a:cubicBezTo>
                  <a:pt x="501" y="129"/>
                  <a:pt x="501" y="129"/>
                  <a:pt x="501" y="129"/>
                </a:cubicBezTo>
                <a:cubicBezTo>
                  <a:pt x="455" y="153"/>
                  <a:pt x="455" y="153"/>
                  <a:pt x="455" y="153"/>
                </a:cubicBezTo>
                <a:cubicBezTo>
                  <a:pt x="468" y="176"/>
                  <a:pt x="468" y="176"/>
                  <a:pt x="468" y="176"/>
                </a:cubicBezTo>
                <a:cubicBezTo>
                  <a:pt x="513" y="151"/>
                  <a:pt x="513" y="151"/>
                  <a:pt x="513" y="151"/>
                </a:cubicBezTo>
                <a:cubicBezTo>
                  <a:pt x="513" y="151"/>
                  <a:pt x="513" y="151"/>
                  <a:pt x="513" y="151"/>
                </a:cubicBezTo>
                <a:close/>
                <a:moveTo>
                  <a:pt x="32" y="631"/>
                </a:moveTo>
                <a:cubicBezTo>
                  <a:pt x="30" y="620"/>
                  <a:pt x="30" y="607"/>
                  <a:pt x="29" y="592"/>
                </a:cubicBezTo>
                <a:cubicBezTo>
                  <a:pt x="28" y="587"/>
                  <a:pt x="28" y="587"/>
                  <a:pt x="28" y="587"/>
                </a:cubicBezTo>
                <a:cubicBezTo>
                  <a:pt x="1" y="589"/>
                  <a:pt x="1" y="589"/>
                  <a:pt x="1" y="589"/>
                </a:cubicBezTo>
                <a:cubicBezTo>
                  <a:pt x="1" y="595"/>
                  <a:pt x="1" y="595"/>
                  <a:pt x="1" y="595"/>
                </a:cubicBezTo>
                <a:cubicBezTo>
                  <a:pt x="3" y="608"/>
                  <a:pt x="3" y="622"/>
                  <a:pt x="5" y="634"/>
                </a:cubicBezTo>
                <a:cubicBezTo>
                  <a:pt x="6" y="639"/>
                  <a:pt x="6" y="639"/>
                  <a:pt x="6" y="639"/>
                </a:cubicBezTo>
                <a:cubicBezTo>
                  <a:pt x="33" y="636"/>
                  <a:pt x="33" y="636"/>
                  <a:pt x="33" y="636"/>
                </a:cubicBezTo>
                <a:cubicBezTo>
                  <a:pt x="32" y="631"/>
                  <a:pt x="32" y="631"/>
                  <a:pt x="32" y="631"/>
                </a:cubicBezTo>
                <a:cubicBezTo>
                  <a:pt x="32" y="631"/>
                  <a:pt x="32" y="631"/>
                  <a:pt x="32" y="631"/>
                </a:cubicBezTo>
                <a:close/>
                <a:moveTo>
                  <a:pt x="143" y="346"/>
                </a:moveTo>
                <a:cubicBezTo>
                  <a:pt x="148" y="346"/>
                  <a:pt x="152" y="346"/>
                  <a:pt x="157" y="344"/>
                </a:cubicBezTo>
                <a:cubicBezTo>
                  <a:pt x="162" y="343"/>
                  <a:pt x="162" y="343"/>
                  <a:pt x="162" y="343"/>
                </a:cubicBezTo>
                <a:cubicBezTo>
                  <a:pt x="154" y="318"/>
                  <a:pt x="154" y="318"/>
                  <a:pt x="154" y="318"/>
                </a:cubicBezTo>
                <a:cubicBezTo>
                  <a:pt x="149" y="320"/>
                  <a:pt x="149" y="320"/>
                  <a:pt x="149" y="320"/>
                </a:cubicBezTo>
                <a:cubicBezTo>
                  <a:pt x="143" y="322"/>
                  <a:pt x="133" y="320"/>
                  <a:pt x="118" y="316"/>
                </a:cubicBezTo>
                <a:cubicBezTo>
                  <a:pt x="113" y="315"/>
                  <a:pt x="113" y="315"/>
                  <a:pt x="113" y="315"/>
                </a:cubicBezTo>
                <a:cubicBezTo>
                  <a:pt x="105" y="338"/>
                  <a:pt x="105" y="338"/>
                  <a:pt x="105" y="338"/>
                </a:cubicBezTo>
                <a:cubicBezTo>
                  <a:pt x="110" y="341"/>
                  <a:pt x="110" y="341"/>
                  <a:pt x="110" y="341"/>
                </a:cubicBezTo>
                <a:cubicBezTo>
                  <a:pt x="124" y="344"/>
                  <a:pt x="134" y="346"/>
                  <a:pt x="143" y="346"/>
                </a:cubicBezTo>
                <a:close/>
                <a:moveTo>
                  <a:pt x="26" y="554"/>
                </a:moveTo>
                <a:cubicBezTo>
                  <a:pt x="26" y="543"/>
                  <a:pt x="26" y="534"/>
                  <a:pt x="26" y="525"/>
                </a:cubicBezTo>
                <a:cubicBezTo>
                  <a:pt x="26" y="521"/>
                  <a:pt x="26" y="518"/>
                  <a:pt x="26" y="514"/>
                </a:cubicBezTo>
                <a:cubicBezTo>
                  <a:pt x="26" y="509"/>
                  <a:pt x="26" y="509"/>
                  <a:pt x="26" y="509"/>
                </a:cubicBezTo>
                <a:cubicBezTo>
                  <a:pt x="0" y="509"/>
                  <a:pt x="0" y="509"/>
                  <a:pt x="0" y="509"/>
                </a:cubicBezTo>
                <a:cubicBezTo>
                  <a:pt x="0" y="514"/>
                  <a:pt x="0" y="514"/>
                  <a:pt x="0" y="514"/>
                </a:cubicBezTo>
                <a:cubicBezTo>
                  <a:pt x="0" y="517"/>
                  <a:pt x="0" y="521"/>
                  <a:pt x="0" y="525"/>
                </a:cubicBezTo>
                <a:cubicBezTo>
                  <a:pt x="0" y="534"/>
                  <a:pt x="0" y="544"/>
                  <a:pt x="0" y="554"/>
                </a:cubicBezTo>
                <a:cubicBezTo>
                  <a:pt x="0" y="560"/>
                  <a:pt x="0" y="560"/>
                  <a:pt x="0" y="560"/>
                </a:cubicBezTo>
                <a:cubicBezTo>
                  <a:pt x="26" y="559"/>
                  <a:pt x="26" y="559"/>
                  <a:pt x="26" y="559"/>
                </a:cubicBezTo>
                <a:cubicBezTo>
                  <a:pt x="26" y="554"/>
                  <a:pt x="26" y="554"/>
                  <a:pt x="26" y="554"/>
                </a:cubicBezTo>
                <a:cubicBezTo>
                  <a:pt x="26" y="554"/>
                  <a:pt x="26" y="554"/>
                  <a:pt x="26" y="554"/>
                </a:cubicBezTo>
                <a:close/>
                <a:moveTo>
                  <a:pt x="652" y="75"/>
                </a:moveTo>
                <a:cubicBezTo>
                  <a:pt x="639" y="54"/>
                  <a:pt x="639" y="54"/>
                  <a:pt x="639" y="54"/>
                </a:cubicBezTo>
                <a:cubicBezTo>
                  <a:pt x="594" y="77"/>
                  <a:pt x="594" y="77"/>
                  <a:pt x="594" y="77"/>
                </a:cubicBezTo>
                <a:cubicBezTo>
                  <a:pt x="606" y="101"/>
                  <a:pt x="606" y="101"/>
                  <a:pt x="606" y="101"/>
                </a:cubicBezTo>
                <a:cubicBezTo>
                  <a:pt x="652" y="75"/>
                  <a:pt x="652" y="75"/>
                  <a:pt x="652" y="75"/>
                </a:cubicBezTo>
                <a:cubicBezTo>
                  <a:pt x="652" y="75"/>
                  <a:pt x="652" y="75"/>
                  <a:pt x="652" y="75"/>
                </a:cubicBezTo>
                <a:close/>
                <a:moveTo>
                  <a:pt x="28" y="478"/>
                </a:moveTo>
                <a:cubicBezTo>
                  <a:pt x="29" y="476"/>
                  <a:pt x="29" y="475"/>
                  <a:pt x="29" y="475"/>
                </a:cubicBezTo>
                <a:cubicBezTo>
                  <a:pt x="34" y="468"/>
                  <a:pt x="36" y="458"/>
                  <a:pt x="36" y="446"/>
                </a:cubicBezTo>
                <a:cubicBezTo>
                  <a:pt x="36" y="443"/>
                  <a:pt x="36" y="439"/>
                  <a:pt x="36" y="435"/>
                </a:cubicBezTo>
                <a:cubicBezTo>
                  <a:pt x="35" y="430"/>
                  <a:pt x="35" y="430"/>
                  <a:pt x="35" y="430"/>
                </a:cubicBezTo>
                <a:cubicBezTo>
                  <a:pt x="9" y="431"/>
                  <a:pt x="9" y="431"/>
                  <a:pt x="9" y="431"/>
                </a:cubicBezTo>
                <a:cubicBezTo>
                  <a:pt x="9" y="437"/>
                  <a:pt x="9" y="437"/>
                  <a:pt x="9" y="437"/>
                </a:cubicBezTo>
                <a:cubicBezTo>
                  <a:pt x="9" y="440"/>
                  <a:pt x="9" y="443"/>
                  <a:pt x="9" y="446"/>
                </a:cubicBezTo>
                <a:cubicBezTo>
                  <a:pt x="9" y="456"/>
                  <a:pt x="8" y="460"/>
                  <a:pt x="7" y="461"/>
                </a:cubicBezTo>
                <a:cubicBezTo>
                  <a:pt x="5" y="464"/>
                  <a:pt x="3" y="467"/>
                  <a:pt x="2" y="472"/>
                </a:cubicBezTo>
                <a:cubicBezTo>
                  <a:pt x="1" y="477"/>
                  <a:pt x="1" y="477"/>
                  <a:pt x="1" y="477"/>
                </a:cubicBezTo>
                <a:cubicBezTo>
                  <a:pt x="27" y="484"/>
                  <a:pt x="27" y="484"/>
                  <a:pt x="27" y="484"/>
                </a:cubicBezTo>
                <a:cubicBezTo>
                  <a:pt x="28" y="478"/>
                  <a:pt x="28" y="478"/>
                  <a:pt x="28" y="478"/>
                </a:cubicBezTo>
                <a:cubicBezTo>
                  <a:pt x="28" y="478"/>
                  <a:pt x="28" y="478"/>
                  <a:pt x="28" y="478"/>
                </a:cubicBezTo>
                <a:close/>
                <a:moveTo>
                  <a:pt x="5" y="404"/>
                </a:moveTo>
                <a:cubicBezTo>
                  <a:pt x="31" y="400"/>
                  <a:pt x="31" y="400"/>
                  <a:pt x="31" y="400"/>
                </a:cubicBezTo>
                <a:cubicBezTo>
                  <a:pt x="30" y="395"/>
                  <a:pt x="30" y="395"/>
                  <a:pt x="30" y="395"/>
                </a:cubicBezTo>
                <a:cubicBezTo>
                  <a:pt x="29" y="391"/>
                  <a:pt x="28" y="384"/>
                  <a:pt x="28" y="382"/>
                </a:cubicBezTo>
                <a:cubicBezTo>
                  <a:pt x="28" y="380"/>
                  <a:pt x="29" y="374"/>
                  <a:pt x="34" y="363"/>
                </a:cubicBezTo>
                <a:cubicBezTo>
                  <a:pt x="36" y="358"/>
                  <a:pt x="36" y="358"/>
                  <a:pt x="36" y="358"/>
                </a:cubicBezTo>
                <a:cubicBezTo>
                  <a:pt x="11" y="348"/>
                  <a:pt x="11" y="348"/>
                  <a:pt x="11" y="348"/>
                </a:cubicBezTo>
                <a:cubicBezTo>
                  <a:pt x="9" y="353"/>
                  <a:pt x="9" y="353"/>
                  <a:pt x="9" y="353"/>
                </a:cubicBezTo>
                <a:cubicBezTo>
                  <a:pt x="6" y="361"/>
                  <a:pt x="1" y="373"/>
                  <a:pt x="1" y="382"/>
                </a:cubicBezTo>
                <a:cubicBezTo>
                  <a:pt x="1" y="386"/>
                  <a:pt x="2" y="391"/>
                  <a:pt x="3" y="399"/>
                </a:cubicBezTo>
                <a:cubicBezTo>
                  <a:pt x="5" y="404"/>
                  <a:pt x="5" y="404"/>
                  <a:pt x="5" y="404"/>
                </a:cubicBezTo>
                <a:cubicBezTo>
                  <a:pt x="5" y="404"/>
                  <a:pt x="5" y="404"/>
                  <a:pt x="5" y="404"/>
                </a:cubicBezTo>
                <a:close/>
                <a:moveTo>
                  <a:pt x="1067" y="199"/>
                </a:moveTo>
                <a:cubicBezTo>
                  <a:pt x="1072" y="201"/>
                  <a:pt x="1072" y="201"/>
                  <a:pt x="1072" y="201"/>
                </a:cubicBezTo>
                <a:cubicBezTo>
                  <a:pt x="1085" y="179"/>
                  <a:pt x="1085" y="179"/>
                  <a:pt x="1085" y="179"/>
                </a:cubicBezTo>
                <a:cubicBezTo>
                  <a:pt x="1080" y="176"/>
                  <a:pt x="1080" y="176"/>
                  <a:pt x="1080" y="176"/>
                </a:cubicBezTo>
                <a:cubicBezTo>
                  <a:pt x="1068" y="170"/>
                  <a:pt x="1057" y="163"/>
                  <a:pt x="1045" y="157"/>
                </a:cubicBezTo>
                <a:cubicBezTo>
                  <a:pt x="1040" y="154"/>
                  <a:pt x="1040" y="154"/>
                  <a:pt x="1040" y="154"/>
                </a:cubicBezTo>
                <a:cubicBezTo>
                  <a:pt x="1027" y="177"/>
                  <a:pt x="1027" y="177"/>
                  <a:pt x="1027" y="177"/>
                </a:cubicBezTo>
                <a:cubicBezTo>
                  <a:pt x="1032" y="180"/>
                  <a:pt x="1032" y="180"/>
                  <a:pt x="1032" y="180"/>
                </a:cubicBezTo>
                <a:cubicBezTo>
                  <a:pt x="1045" y="187"/>
                  <a:pt x="1057" y="193"/>
                  <a:pt x="1067" y="199"/>
                </a:cubicBezTo>
                <a:close/>
                <a:moveTo>
                  <a:pt x="1270" y="323"/>
                </a:moveTo>
                <a:cubicBezTo>
                  <a:pt x="1275" y="326"/>
                  <a:pt x="1275" y="326"/>
                  <a:pt x="1275" y="326"/>
                </a:cubicBezTo>
                <a:cubicBezTo>
                  <a:pt x="1290" y="304"/>
                  <a:pt x="1290" y="304"/>
                  <a:pt x="1290" y="304"/>
                </a:cubicBezTo>
                <a:cubicBezTo>
                  <a:pt x="1286" y="301"/>
                  <a:pt x="1286" y="301"/>
                  <a:pt x="1286" y="301"/>
                </a:cubicBezTo>
                <a:cubicBezTo>
                  <a:pt x="1276" y="294"/>
                  <a:pt x="1264" y="287"/>
                  <a:pt x="1251" y="278"/>
                </a:cubicBezTo>
                <a:cubicBezTo>
                  <a:pt x="1246" y="275"/>
                  <a:pt x="1246" y="275"/>
                  <a:pt x="1246" y="275"/>
                </a:cubicBezTo>
                <a:cubicBezTo>
                  <a:pt x="1232" y="297"/>
                  <a:pt x="1232" y="297"/>
                  <a:pt x="1232" y="297"/>
                </a:cubicBezTo>
                <a:cubicBezTo>
                  <a:pt x="1237" y="300"/>
                  <a:pt x="1237" y="300"/>
                  <a:pt x="1237" y="300"/>
                </a:cubicBezTo>
                <a:cubicBezTo>
                  <a:pt x="1249" y="308"/>
                  <a:pt x="1261" y="316"/>
                  <a:pt x="1270" y="323"/>
                </a:cubicBezTo>
                <a:close/>
                <a:moveTo>
                  <a:pt x="1204" y="279"/>
                </a:moveTo>
                <a:cubicBezTo>
                  <a:pt x="1209" y="282"/>
                  <a:pt x="1209" y="282"/>
                  <a:pt x="1209" y="282"/>
                </a:cubicBezTo>
                <a:cubicBezTo>
                  <a:pt x="1223" y="259"/>
                  <a:pt x="1223" y="259"/>
                  <a:pt x="1223" y="259"/>
                </a:cubicBezTo>
                <a:cubicBezTo>
                  <a:pt x="1217" y="257"/>
                  <a:pt x="1217" y="257"/>
                  <a:pt x="1217" y="257"/>
                </a:cubicBezTo>
                <a:cubicBezTo>
                  <a:pt x="1207" y="250"/>
                  <a:pt x="1196" y="243"/>
                  <a:pt x="1184" y="236"/>
                </a:cubicBezTo>
                <a:cubicBezTo>
                  <a:pt x="1179" y="233"/>
                  <a:pt x="1179" y="233"/>
                  <a:pt x="1179" y="233"/>
                </a:cubicBezTo>
                <a:cubicBezTo>
                  <a:pt x="1166" y="256"/>
                  <a:pt x="1166" y="256"/>
                  <a:pt x="1166" y="256"/>
                </a:cubicBezTo>
                <a:cubicBezTo>
                  <a:pt x="1170" y="259"/>
                  <a:pt x="1170" y="259"/>
                  <a:pt x="1170" y="259"/>
                </a:cubicBezTo>
                <a:cubicBezTo>
                  <a:pt x="1183" y="265"/>
                  <a:pt x="1194" y="272"/>
                  <a:pt x="1204" y="279"/>
                </a:cubicBezTo>
                <a:close/>
                <a:moveTo>
                  <a:pt x="1337" y="403"/>
                </a:moveTo>
                <a:cubicBezTo>
                  <a:pt x="1340" y="414"/>
                  <a:pt x="1341" y="427"/>
                  <a:pt x="1343" y="441"/>
                </a:cubicBezTo>
                <a:cubicBezTo>
                  <a:pt x="1343" y="447"/>
                  <a:pt x="1343" y="447"/>
                  <a:pt x="1343" y="447"/>
                </a:cubicBezTo>
                <a:cubicBezTo>
                  <a:pt x="1369" y="445"/>
                  <a:pt x="1369" y="445"/>
                  <a:pt x="1369" y="445"/>
                </a:cubicBezTo>
                <a:cubicBezTo>
                  <a:pt x="1369" y="439"/>
                  <a:pt x="1369" y="439"/>
                  <a:pt x="1369" y="439"/>
                </a:cubicBezTo>
                <a:cubicBezTo>
                  <a:pt x="1367" y="424"/>
                  <a:pt x="1365" y="410"/>
                  <a:pt x="1363" y="397"/>
                </a:cubicBezTo>
                <a:cubicBezTo>
                  <a:pt x="1362" y="392"/>
                  <a:pt x="1362" y="392"/>
                  <a:pt x="1362" y="392"/>
                </a:cubicBezTo>
                <a:cubicBezTo>
                  <a:pt x="1336" y="397"/>
                  <a:pt x="1336" y="397"/>
                  <a:pt x="1336" y="397"/>
                </a:cubicBezTo>
                <a:cubicBezTo>
                  <a:pt x="1337" y="403"/>
                  <a:pt x="1337" y="403"/>
                  <a:pt x="1337" y="403"/>
                </a:cubicBezTo>
                <a:cubicBezTo>
                  <a:pt x="1337" y="403"/>
                  <a:pt x="1337" y="403"/>
                  <a:pt x="1337" y="403"/>
                </a:cubicBezTo>
                <a:close/>
                <a:moveTo>
                  <a:pt x="1325" y="369"/>
                </a:moveTo>
                <a:cubicBezTo>
                  <a:pt x="1328" y="373"/>
                  <a:pt x="1328" y="373"/>
                  <a:pt x="1328" y="373"/>
                </a:cubicBezTo>
                <a:cubicBezTo>
                  <a:pt x="1352" y="362"/>
                  <a:pt x="1352" y="362"/>
                  <a:pt x="1352" y="362"/>
                </a:cubicBezTo>
                <a:cubicBezTo>
                  <a:pt x="1349" y="356"/>
                  <a:pt x="1349" y="356"/>
                  <a:pt x="1349" y="356"/>
                </a:cubicBezTo>
                <a:cubicBezTo>
                  <a:pt x="1344" y="348"/>
                  <a:pt x="1334" y="338"/>
                  <a:pt x="1318" y="325"/>
                </a:cubicBezTo>
                <a:cubicBezTo>
                  <a:pt x="1313" y="321"/>
                  <a:pt x="1313" y="321"/>
                  <a:pt x="1313" y="321"/>
                </a:cubicBezTo>
                <a:cubicBezTo>
                  <a:pt x="1296" y="342"/>
                  <a:pt x="1296" y="342"/>
                  <a:pt x="1296" y="342"/>
                </a:cubicBezTo>
                <a:cubicBezTo>
                  <a:pt x="1301" y="345"/>
                  <a:pt x="1301" y="345"/>
                  <a:pt x="1301" y="345"/>
                </a:cubicBezTo>
                <a:cubicBezTo>
                  <a:pt x="1319" y="359"/>
                  <a:pt x="1324" y="367"/>
                  <a:pt x="1325" y="369"/>
                </a:cubicBezTo>
                <a:close/>
                <a:moveTo>
                  <a:pt x="1136" y="238"/>
                </a:moveTo>
                <a:cubicBezTo>
                  <a:pt x="1141" y="241"/>
                  <a:pt x="1141" y="241"/>
                  <a:pt x="1141" y="241"/>
                </a:cubicBezTo>
                <a:cubicBezTo>
                  <a:pt x="1155" y="219"/>
                  <a:pt x="1155" y="219"/>
                  <a:pt x="1155" y="219"/>
                </a:cubicBezTo>
                <a:cubicBezTo>
                  <a:pt x="1150" y="216"/>
                  <a:pt x="1150" y="216"/>
                  <a:pt x="1150" y="216"/>
                </a:cubicBezTo>
                <a:cubicBezTo>
                  <a:pt x="1138" y="210"/>
                  <a:pt x="1127" y="203"/>
                  <a:pt x="1115" y="196"/>
                </a:cubicBezTo>
                <a:cubicBezTo>
                  <a:pt x="1109" y="194"/>
                  <a:pt x="1109" y="194"/>
                  <a:pt x="1109" y="194"/>
                </a:cubicBezTo>
                <a:cubicBezTo>
                  <a:pt x="1096" y="216"/>
                  <a:pt x="1096" y="216"/>
                  <a:pt x="1096" y="216"/>
                </a:cubicBezTo>
                <a:cubicBezTo>
                  <a:pt x="1101" y="219"/>
                  <a:pt x="1101" y="219"/>
                  <a:pt x="1101" y="219"/>
                </a:cubicBezTo>
                <a:cubicBezTo>
                  <a:pt x="1113" y="225"/>
                  <a:pt x="1125" y="232"/>
                  <a:pt x="1136" y="238"/>
                </a:cubicBezTo>
                <a:close/>
                <a:moveTo>
                  <a:pt x="844" y="74"/>
                </a:moveTo>
                <a:cubicBezTo>
                  <a:pt x="849" y="77"/>
                  <a:pt x="849" y="77"/>
                  <a:pt x="849" y="77"/>
                </a:cubicBezTo>
                <a:cubicBezTo>
                  <a:pt x="863" y="55"/>
                  <a:pt x="863" y="55"/>
                  <a:pt x="863" y="55"/>
                </a:cubicBezTo>
                <a:cubicBezTo>
                  <a:pt x="859" y="52"/>
                  <a:pt x="859" y="52"/>
                  <a:pt x="859" y="52"/>
                </a:cubicBezTo>
                <a:cubicBezTo>
                  <a:pt x="846" y="44"/>
                  <a:pt x="834" y="37"/>
                  <a:pt x="823" y="31"/>
                </a:cubicBezTo>
                <a:cubicBezTo>
                  <a:pt x="819" y="28"/>
                  <a:pt x="819" y="28"/>
                  <a:pt x="819" y="28"/>
                </a:cubicBezTo>
                <a:cubicBezTo>
                  <a:pt x="805" y="51"/>
                  <a:pt x="805" y="51"/>
                  <a:pt x="805" y="51"/>
                </a:cubicBezTo>
                <a:cubicBezTo>
                  <a:pt x="810" y="54"/>
                  <a:pt x="810" y="54"/>
                  <a:pt x="810" y="54"/>
                </a:cubicBezTo>
                <a:cubicBezTo>
                  <a:pt x="821" y="59"/>
                  <a:pt x="832" y="66"/>
                  <a:pt x="844" y="74"/>
                </a:cubicBezTo>
                <a:close/>
                <a:moveTo>
                  <a:pt x="746" y="26"/>
                </a:moveTo>
                <a:cubicBezTo>
                  <a:pt x="747" y="26"/>
                  <a:pt x="748" y="26"/>
                  <a:pt x="750" y="26"/>
                </a:cubicBezTo>
                <a:cubicBezTo>
                  <a:pt x="753" y="27"/>
                  <a:pt x="761" y="29"/>
                  <a:pt x="776" y="36"/>
                </a:cubicBezTo>
                <a:cubicBezTo>
                  <a:pt x="781" y="39"/>
                  <a:pt x="781" y="39"/>
                  <a:pt x="781" y="39"/>
                </a:cubicBezTo>
                <a:cubicBezTo>
                  <a:pt x="792" y="15"/>
                  <a:pt x="792" y="15"/>
                  <a:pt x="792" y="15"/>
                </a:cubicBezTo>
                <a:cubicBezTo>
                  <a:pt x="787" y="13"/>
                  <a:pt x="787" y="13"/>
                  <a:pt x="787" y="13"/>
                </a:cubicBezTo>
                <a:cubicBezTo>
                  <a:pt x="772" y="5"/>
                  <a:pt x="761" y="1"/>
                  <a:pt x="753" y="0"/>
                </a:cubicBezTo>
                <a:cubicBezTo>
                  <a:pt x="750" y="0"/>
                  <a:pt x="748" y="0"/>
                  <a:pt x="746" y="0"/>
                </a:cubicBezTo>
                <a:cubicBezTo>
                  <a:pt x="746" y="0"/>
                  <a:pt x="746" y="0"/>
                  <a:pt x="746" y="0"/>
                </a:cubicBezTo>
                <a:cubicBezTo>
                  <a:pt x="739" y="0"/>
                  <a:pt x="739" y="0"/>
                  <a:pt x="739" y="0"/>
                </a:cubicBezTo>
                <a:cubicBezTo>
                  <a:pt x="739" y="26"/>
                  <a:pt x="739" y="26"/>
                  <a:pt x="739" y="26"/>
                </a:cubicBezTo>
                <a:cubicBezTo>
                  <a:pt x="746" y="26"/>
                  <a:pt x="746" y="26"/>
                  <a:pt x="746" y="26"/>
                </a:cubicBezTo>
                <a:cubicBezTo>
                  <a:pt x="746" y="26"/>
                  <a:pt x="746" y="26"/>
                  <a:pt x="746" y="26"/>
                </a:cubicBezTo>
                <a:close/>
                <a:moveTo>
                  <a:pt x="682" y="56"/>
                </a:moveTo>
                <a:cubicBezTo>
                  <a:pt x="689" y="51"/>
                  <a:pt x="700" y="43"/>
                  <a:pt x="713" y="37"/>
                </a:cubicBezTo>
                <a:cubicBezTo>
                  <a:pt x="718" y="34"/>
                  <a:pt x="718" y="34"/>
                  <a:pt x="718" y="34"/>
                </a:cubicBezTo>
                <a:cubicBezTo>
                  <a:pt x="706" y="11"/>
                  <a:pt x="706" y="11"/>
                  <a:pt x="706" y="11"/>
                </a:cubicBezTo>
                <a:cubicBezTo>
                  <a:pt x="701" y="13"/>
                  <a:pt x="701" y="13"/>
                  <a:pt x="701" y="13"/>
                </a:cubicBezTo>
                <a:cubicBezTo>
                  <a:pt x="687" y="20"/>
                  <a:pt x="674" y="29"/>
                  <a:pt x="666" y="35"/>
                </a:cubicBezTo>
                <a:cubicBezTo>
                  <a:pt x="661" y="39"/>
                  <a:pt x="661" y="39"/>
                  <a:pt x="661" y="39"/>
                </a:cubicBezTo>
                <a:cubicBezTo>
                  <a:pt x="677" y="60"/>
                  <a:pt x="677" y="60"/>
                  <a:pt x="677" y="60"/>
                </a:cubicBezTo>
                <a:cubicBezTo>
                  <a:pt x="682" y="56"/>
                  <a:pt x="682" y="56"/>
                  <a:pt x="682" y="56"/>
                </a:cubicBezTo>
                <a:cubicBezTo>
                  <a:pt x="682" y="56"/>
                  <a:pt x="682" y="56"/>
                  <a:pt x="682" y="56"/>
                </a:cubicBezTo>
                <a:close/>
                <a:moveTo>
                  <a:pt x="38" y="662"/>
                </a:moveTo>
                <a:cubicBezTo>
                  <a:pt x="35" y="658"/>
                  <a:pt x="35" y="658"/>
                  <a:pt x="35" y="658"/>
                </a:cubicBezTo>
                <a:cubicBezTo>
                  <a:pt x="15" y="675"/>
                  <a:pt x="15" y="675"/>
                  <a:pt x="15" y="675"/>
                </a:cubicBezTo>
                <a:cubicBezTo>
                  <a:pt x="19" y="680"/>
                  <a:pt x="19" y="680"/>
                  <a:pt x="19" y="680"/>
                </a:cubicBezTo>
                <a:cubicBezTo>
                  <a:pt x="29" y="690"/>
                  <a:pt x="44" y="699"/>
                  <a:pt x="55" y="705"/>
                </a:cubicBezTo>
                <a:cubicBezTo>
                  <a:pt x="59" y="707"/>
                  <a:pt x="59" y="707"/>
                  <a:pt x="59" y="707"/>
                </a:cubicBezTo>
                <a:cubicBezTo>
                  <a:pt x="72" y="685"/>
                  <a:pt x="72" y="685"/>
                  <a:pt x="72" y="685"/>
                </a:cubicBezTo>
                <a:cubicBezTo>
                  <a:pt x="67" y="682"/>
                  <a:pt x="67" y="682"/>
                  <a:pt x="67" y="682"/>
                </a:cubicBezTo>
                <a:cubicBezTo>
                  <a:pt x="54" y="675"/>
                  <a:pt x="44" y="669"/>
                  <a:pt x="38" y="662"/>
                </a:cubicBezTo>
                <a:close/>
                <a:moveTo>
                  <a:pt x="997" y="161"/>
                </a:moveTo>
                <a:cubicBezTo>
                  <a:pt x="1002" y="163"/>
                  <a:pt x="1002" y="163"/>
                  <a:pt x="1002" y="163"/>
                </a:cubicBezTo>
                <a:cubicBezTo>
                  <a:pt x="1014" y="141"/>
                  <a:pt x="1014" y="141"/>
                  <a:pt x="1014" y="141"/>
                </a:cubicBezTo>
                <a:cubicBezTo>
                  <a:pt x="1010" y="138"/>
                  <a:pt x="1010" y="138"/>
                  <a:pt x="1010" y="138"/>
                </a:cubicBezTo>
                <a:cubicBezTo>
                  <a:pt x="997" y="131"/>
                  <a:pt x="986" y="125"/>
                  <a:pt x="975" y="119"/>
                </a:cubicBezTo>
                <a:cubicBezTo>
                  <a:pt x="970" y="116"/>
                  <a:pt x="970" y="116"/>
                  <a:pt x="970" y="116"/>
                </a:cubicBezTo>
                <a:cubicBezTo>
                  <a:pt x="958" y="139"/>
                  <a:pt x="958" y="139"/>
                  <a:pt x="958" y="139"/>
                </a:cubicBezTo>
                <a:cubicBezTo>
                  <a:pt x="963" y="142"/>
                  <a:pt x="963" y="142"/>
                  <a:pt x="963" y="142"/>
                </a:cubicBezTo>
                <a:cubicBezTo>
                  <a:pt x="973" y="148"/>
                  <a:pt x="985" y="154"/>
                  <a:pt x="997" y="161"/>
                </a:cubicBezTo>
                <a:close/>
                <a:moveTo>
                  <a:pt x="888" y="102"/>
                </a:moveTo>
                <a:cubicBezTo>
                  <a:pt x="891" y="103"/>
                  <a:pt x="892" y="104"/>
                  <a:pt x="892" y="104"/>
                </a:cubicBezTo>
                <a:cubicBezTo>
                  <a:pt x="893" y="105"/>
                  <a:pt x="893" y="105"/>
                  <a:pt x="893" y="105"/>
                </a:cubicBezTo>
                <a:cubicBezTo>
                  <a:pt x="894" y="106"/>
                  <a:pt x="907" y="112"/>
                  <a:pt x="928" y="124"/>
                </a:cubicBezTo>
                <a:cubicBezTo>
                  <a:pt x="932" y="126"/>
                  <a:pt x="932" y="126"/>
                  <a:pt x="932" y="126"/>
                </a:cubicBezTo>
                <a:cubicBezTo>
                  <a:pt x="945" y="103"/>
                  <a:pt x="945" y="103"/>
                  <a:pt x="945" y="103"/>
                </a:cubicBezTo>
                <a:cubicBezTo>
                  <a:pt x="940" y="100"/>
                  <a:pt x="940" y="100"/>
                  <a:pt x="940" y="100"/>
                </a:cubicBezTo>
                <a:cubicBezTo>
                  <a:pt x="917" y="88"/>
                  <a:pt x="909" y="84"/>
                  <a:pt x="906" y="82"/>
                </a:cubicBezTo>
                <a:cubicBezTo>
                  <a:pt x="906" y="82"/>
                  <a:pt x="906" y="82"/>
                  <a:pt x="906" y="82"/>
                </a:cubicBezTo>
                <a:cubicBezTo>
                  <a:pt x="906" y="82"/>
                  <a:pt x="900" y="78"/>
                  <a:pt x="891" y="73"/>
                </a:cubicBezTo>
                <a:cubicBezTo>
                  <a:pt x="887" y="69"/>
                  <a:pt x="887" y="69"/>
                  <a:pt x="887" y="69"/>
                </a:cubicBezTo>
                <a:cubicBezTo>
                  <a:pt x="873" y="91"/>
                  <a:pt x="873" y="91"/>
                  <a:pt x="873" y="91"/>
                </a:cubicBezTo>
                <a:cubicBezTo>
                  <a:pt x="877" y="94"/>
                  <a:pt x="877" y="94"/>
                  <a:pt x="877" y="94"/>
                </a:cubicBezTo>
                <a:cubicBezTo>
                  <a:pt x="882" y="97"/>
                  <a:pt x="886" y="100"/>
                  <a:pt x="888" y="102"/>
                </a:cubicBezTo>
                <a:close/>
                <a:moveTo>
                  <a:pt x="304" y="266"/>
                </a:moveTo>
                <a:cubicBezTo>
                  <a:pt x="291" y="242"/>
                  <a:pt x="291" y="242"/>
                  <a:pt x="291" y="242"/>
                </a:cubicBezTo>
                <a:cubicBezTo>
                  <a:pt x="247" y="268"/>
                  <a:pt x="247" y="268"/>
                  <a:pt x="247" y="268"/>
                </a:cubicBezTo>
                <a:cubicBezTo>
                  <a:pt x="260" y="290"/>
                  <a:pt x="260" y="290"/>
                  <a:pt x="260" y="290"/>
                </a:cubicBezTo>
                <a:cubicBezTo>
                  <a:pt x="304" y="266"/>
                  <a:pt x="304" y="266"/>
                  <a:pt x="304" y="266"/>
                </a:cubicBezTo>
                <a:cubicBezTo>
                  <a:pt x="304" y="266"/>
                  <a:pt x="304" y="266"/>
                  <a:pt x="304" y="266"/>
                </a:cubicBezTo>
                <a:close/>
                <a:moveTo>
                  <a:pt x="1073" y="766"/>
                </a:moveTo>
                <a:cubicBezTo>
                  <a:pt x="1085" y="787"/>
                  <a:pt x="1085" y="787"/>
                  <a:pt x="1085" y="787"/>
                </a:cubicBezTo>
                <a:cubicBezTo>
                  <a:pt x="1129" y="762"/>
                  <a:pt x="1129" y="762"/>
                  <a:pt x="1129" y="762"/>
                </a:cubicBezTo>
                <a:cubicBezTo>
                  <a:pt x="1117" y="740"/>
                  <a:pt x="1117" y="740"/>
                  <a:pt x="1117" y="740"/>
                </a:cubicBezTo>
                <a:cubicBezTo>
                  <a:pt x="1073" y="766"/>
                  <a:pt x="1073" y="766"/>
                  <a:pt x="1073" y="766"/>
                </a:cubicBezTo>
                <a:cubicBezTo>
                  <a:pt x="1073" y="766"/>
                  <a:pt x="1073" y="766"/>
                  <a:pt x="1073" y="766"/>
                </a:cubicBezTo>
                <a:close/>
                <a:moveTo>
                  <a:pt x="974" y="824"/>
                </a:moveTo>
                <a:cubicBezTo>
                  <a:pt x="961" y="831"/>
                  <a:pt x="950" y="838"/>
                  <a:pt x="940" y="844"/>
                </a:cubicBezTo>
                <a:cubicBezTo>
                  <a:pt x="936" y="847"/>
                  <a:pt x="936" y="847"/>
                  <a:pt x="936" y="847"/>
                </a:cubicBezTo>
                <a:cubicBezTo>
                  <a:pt x="949" y="870"/>
                  <a:pt x="949" y="870"/>
                  <a:pt x="949" y="870"/>
                </a:cubicBezTo>
                <a:cubicBezTo>
                  <a:pt x="953" y="867"/>
                  <a:pt x="953" y="867"/>
                  <a:pt x="953" y="867"/>
                </a:cubicBezTo>
                <a:cubicBezTo>
                  <a:pt x="964" y="860"/>
                  <a:pt x="975" y="853"/>
                  <a:pt x="987" y="846"/>
                </a:cubicBezTo>
                <a:cubicBezTo>
                  <a:pt x="992" y="844"/>
                  <a:pt x="992" y="844"/>
                  <a:pt x="992" y="844"/>
                </a:cubicBezTo>
                <a:cubicBezTo>
                  <a:pt x="979" y="821"/>
                  <a:pt x="979" y="821"/>
                  <a:pt x="979" y="821"/>
                </a:cubicBezTo>
                <a:cubicBezTo>
                  <a:pt x="974" y="824"/>
                  <a:pt x="974" y="824"/>
                  <a:pt x="974" y="824"/>
                </a:cubicBezTo>
                <a:cubicBezTo>
                  <a:pt x="974" y="824"/>
                  <a:pt x="974" y="824"/>
                  <a:pt x="974" y="824"/>
                </a:cubicBezTo>
                <a:close/>
                <a:moveTo>
                  <a:pt x="1043" y="783"/>
                </a:moveTo>
                <a:cubicBezTo>
                  <a:pt x="1031" y="789"/>
                  <a:pt x="1019" y="796"/>
                  <a:pt x="1008" y="803"/>
                </a:cubicBezTo>
                <a:cubicBezTo>
                  <a:pt x="1003" y="806"/>
                  <a:pt x="1003" y="806"/>
                  <a:pt x="1003" y="806"/>
                </a:cubicBezTo>
                <a:cubicBezTo>
                  <a:pt x="1016" y="828"/>
                  <a:pt x="1016" y="828"/>
                  <a:pt x="1016" y="828"/>
                </a:cubicBezTo>
                <a:cubicBezTo>
                  <a:pt x="1021" y="825"/>
                  <a:pt x="1021" y="825"/>
                  <a:pt x="1021" y="825"/>
                </a:cubicBezTo>
                <a:cubicBezTo>
                  <a:pt x="1033" y="819"/>
                  <a:pt x="1045" y="813"/>
                  <a:pt x="1056" y="805"/>
                </a:cubicBezTo>
                <a:cubicBezTo>
                  <a:pt x="1062" y="803"/>
                  <a:pt x="1062" y="803"/>
                  <a:pt x="1062" y="803"/>
                </a:cubicBezTo>
                <a:cubicBezTo>
                  <a:pt x="1048" y="780"/>
                  <a:pt x="1048" y="780"/>
                  <a:pt x="1048" y="780"/>
                </a:cubicBezTo>
                <a:cubicBezTo>
                  <a:pt x="1043" y="783"/>
                  <a:pt x="1043" y="783"/>
                  <a:pt x="1043" y="783"/>
                </a:cubicBezTo>
                <a:cubicBezTo>
                  <a:pt x="1043" y="783"/>
                  <a:pt x="1043" y="783"/>
                  <a:pt x="1043" y="783"/>
                </a:cubicBezTo>
                <a:close/>
                <a:moveTo>
                  <a:pt x="838" y="909"/>
                </a:moveTo>
                <a:cubicBezTo>
                  <a:pt x="824" y="920"/>
                  <a:pt x="816" y="927"/>
                  <a:pt x="812" y="934"/>
                </a:cubicBezTo>
                <a:cubicBezTo>
                  <a:pt x="811" y="936"/>
                  <a:pt x="809" y="938"/>
                  <a:pt x="808" y="941"/>
                </a:cubicBezTo>
                <a:cubicBezTo>
                  <a:pt x="805" y="946"/>
                  <a:pt x="805" y="946"/>
                  <a:pt x="805" y="946"/>
                </a:cubicBezTo>
                <a:cubicBezTo>
                  <a:pt x="827" y="959"/>
                  <a:pt x="827" y="959"/>
                  <a:pt x="827" y="959"/>
                </a:cubicBezTo>
                <a:cubicBezTo>
                  <a:pt x="830" y="955"/>
                  <a:pt x="830" y="955"/>
                  <a:pt x="830" y="955"/>
                </a:cubicBezTo>
                <a:cubicBezTo>
                  <a:pt x="832" y="953"/>
                  <a:pt x="832" y="950"/>
                  <a:pt x="834" y="948"/>
                </a:cubicBezTo>
                <a:cubicBezTo>
                  <a:pt x="835" y="947"/>
                  <a:pt x="838" y="942"/>
                  <a:pt x="854" y="930"/>
                </a:cubicBezTo>
                <a:cubicBezTo>
                  <a:pt x="858" y="926"/>
                  <a:pt x="858" y="926"/>
                  <a:pt x="858" y="926"/>
                </a:cubicBezTo>
                <a:cubicBezTo>
                  <a:pt x="843" y="906"/>
                  <a:pt x="843" y="906"/>
                  <a:pt x="843" y="906"/>
                </a:cubicBezTo>
                <a:cubicBezTo>
                  <a:pt x="838" y="909"/>
                  <a:pt x="838" y="909"/>
                  <a:pt x="838" y="909"/>
                </a:cubicBezTo>
                <a:cubicBezTo>
                  <a:pt x="838" y="909"/>
                  <a:pt x="838" y="909"/>
                  <a:pt x="838" y="909"/>
                </a:cubicBezTo>
                <a:close/>
                <a:moveTo>
                  <a:pt x="905" y="864"/>
                </a:moveTo>
                <a:cubicBezTo>
                  <a:pt x="894" y="872"/>
                  <a:pt x="882" y="879"/>
                  <a:pt x="872" y="886"/>
                </a:cubicBezTo>
                <a:cubicBezTo>
                  <a:pt x="868" y="889"/>
                  <a:pt x="868" y="889"/>
                  <a:pt x="868" y="889"/>
                </a:cubicBezTo>
                <a:cubicBezTo>
                  <a:pt x="882" y="910"/>
                  <a:pt x="882" y="910"/>
                  <a:pt x="882" y="910"/>
                </a:cubicBezTo>
                <a:cubicBezTo>
                  <a:pt x="886" y="907"/>
                  <a:pt x="886" y="907"/>
                  <a:pt x="886" y="907"/>
                </a:cubicBezTo>
                <a:cubicBezTo>
                  <a:pt x="897" y="901"/>
                  <a:pt x="908" y="894"/>
                  <a:pt x="919" y="887"/>
                </a:cubicBezTo>
                <a:cubicBezTo>
                  <a:pt x="924" y="884"/>
                  <a:pt x="924" y="884"/>
                  <a:pt x="924" y="884"/>
                </a:cubicBezTo>
                <a:cubicBezTo>
                  <a:pt x="911" y="861"/>
                  <a:pt x="911" y="861"/>
                  <a:pt x="911" y="861"/>
                </a:cubicBezTo>
                <a:cubicBezTo>
                  <a:pt x="905" y="864"/>
                  <a:pt x="905" y="864"/>
                  <a:pt x="905" y="864"/>
                </a:cubicBezTo>
                <a:cubicBezTo>
                  <a:pt x="905" y="864"/>
                  <a:pt x="905" y="864"/>
                  <a:pt x="905" y="864"/>
                </a:cubicBezTo>
                <a:close/>
                <a:moveTo>
                  <a:pt x="1140" y="726"/>
                </a:moveTo>
                <a:cubicBezTo>
                  <a:pt x="1155" y="748"/>
                  <a:pt x="1155" y="748"/>
                  <a:pt x="1155" y="748"/>
                </a:cubicBezTo>
                <a:cubicBezTo>
                  <a:pt x="1199" y="723"/>
                  <a:pt x="1199" y="723"/>
                  <a:pt x="1199" y="723"/>
                </a:cubicBezTo>
                <a:cubicBezTo>
                  <a:pt x="1184" y="701"/>
                  <a:pt x="1184" y="701"/>
                  <a:pt x="1184" y="701"/>
                </a:cubicBezTo>
                <a:cubicBezTo>
                  <a:pt x="1140" y="726"/>
                  <a:pt x="1140" y="726"/>
                  <a:pt x="1140" y="726"/>
                </a:cubicBezTo>
                <a:cubicBezTo>
                  <a:pt x="1140" y="726"/>
                  <a:pt x="1140" y="726"/>
                  <a:pt x="1140" y="726"/>
                </a:cubicBezTo>
                <a:close/>
                <a:moveTo>
                  <a:pt x="48" y="303"/>
                </a:moveTo>
                <a:cubicBezTo>
                  <a:pt x="43" y="306"/>
                  <a:pt x="37" y="310"/>
                  <a:pt x="32" y="317"/>
                </a:cubicBezTo>
                <a:cubicBezTo>
                  <a:pt x="28" y="322"/>
                  <a:pt x="28" y="322"/>
                  <a:pt x="28" y="322"/>
                </a:cubicBezTo>
                <a:cubicBezTo>
                  <a:pt x="48" y="339"/>
                  <a:pt x="48" y="339"/>
                  <a:pt x="48" y="339"/>
                </a:cubicBezTo>
                <a:cubicBezTo>
                  <a:pt x="51" y="334"/>
                  <a:pt x="51" y="334"/>
                  <a:pt x="51" y="334"/>
                </a:cubicBezTo>
                <a:cubicBezTo>
                  <a:pt x="54" y="330"/>
                  <a:pt x="58" y="328"/>
                  <a:pt x="61" y="327"/>
                </a:cubicBezTo>
                <a:cubicBezTo>
                  <a:pt x="61" y="327"/>
                  <a:pt x="63" y="325"/>
                  <a:pt x="74" y="328"/>
                </a:cubicBezTo>
                <a:cubicBezTo>
                  <a:pt x="80" y="330"/>
                  <a:pt x="80" y="330"/>
                  <a:pt x="80" y="330"/>
                </a:cubicBezTo>
                <a:cubicBezTo>
                  <a:pt x="86" y="305"/>
                  <a:pt x="86" y="305"/>
                  <a:pt x="86" y="305"/>
                </a:cubicBezTo>
                <a:cubicBezTo>
                  <a:pt x="81" y="304"/>
                  <a:pt x="81" y="304"/>
                  <a:pt x="81" y="304"/>
                </a:cubicBezTo>
                <a:cubicBezTo>
                  <a:pt x="67" y="299"/>
                  <a:pt x="57" y="299"/>
                  <a:pt x="48" y="303"/>
                </a:cubicBezTo>
                <a:close/>
                <a:moveTo>
                  <a:pt x="1338" y="556"/>
                </a:moveTo>
                <a:cubicBezTo>
                  <a:pt x="1336" y="570"/>
                  <a:pt x="1333" y="583"/>
                  <a:pt x="1330" y="593"/>
                </a:cubicBezTo>
                <a:cubicBezTo>
                  <a:pt x="1328" y="598"/>
                  <a:pt x="1328" y="598"/>
                  <a:pt x="1328" y="598"/>
                </a:cubicBezTo>
                <a:cubicBezTo>
                  <a:pt x="1353" y="606"/>
                  <a:pt x="1353" y="606"/>
                  <a:pt x="1353" y="606"/>
                </a:cubicBezTo>
                <a:cubicBezTo>
                  <a:pt x="1355" y="601"/>
                  <a:pt x="1355" y="601"/>
                  <a:pt x="1355" y="601"/>
                </a:cubicBezTo>
                <a:cubicBezTo>
                  <a:pt x="1358" y="590"/>
                  <a:pt x="1361" y="576"/>
                  <a:pt x="1363" y="561"/>
                </a:cubicBezTo>
                <a:cubicBezTo>
                  <a:pt x="1364" y="555"/>
                  <a:pt x="1364" y="555"/>
                  <a:pt x="1364" y="555"/>
                </a:cubicBezTo>
                <a:cubicBezTo>
                  <a:pt x="1339" y="551"/>
                  <a:pt x="1339" y="551"/>
                  <a:pt x="1339" y="551"/>
                </a:cubicBezTo>
                <a:cubicBezTo>
                  <a:pt x="1338" y="556"/>
                  <a:pt x="1338" y="556"/>
                  <a:pt x="1338" y="556"/>
                </a:cubicBezTo>
                <a:cubicBezTo>
                  <a:pt x="1338" y="556"/>
                  <a:pt x="1338" y="556"/>
                  <a:pt x="1338" y="556"/>
                </a:cubicBezTo>
                <a:close/>
                <a:moveTo>
                  <a:pt x="1344" y="474"/>
                </a:moveTo>
                <a:cubicBezTo>
                  <a:pt x="1344" y="480"/>
                  <a:pt x="1344" y="480"/>
                  <a:pt x="1344" y="480"/>
                </a:cubicBezTo>
                <a:cubicBezTo>
                  <a:pt x="1344" y="493"/>
                  <a:pt x="1344" y="506"/>
                  <a:pt x="1342" y="518"/>
                </a:cubicBezTo>
                <a:cubicBezTo>
                  <a:pt x="1342" y="524"/>
                  <a:pt x="1342" y="524"/>
                  <a:pt x="1342" y="524"/>
                </a:cubicBezTo>
                <a:cubicBezTo>
                  <a:pt x="1367" y="526"/>
                  <a:pt x="1367" y="526"/>
                  <a:pt x="1367" y="526"/>
                </a:cubicBezTo>
                <a:cubicBezTo>
                  <a:pt x="1367" y="520"/>
                  <a:pt x="1367" y="520"/>
                  <a:pt x="1367" y="520"/>
                </a:cubicBezTo>
                <a:cubicBezTo>
                  <a:pt x="1368" y="507"/>
                  <a:pt x="1369" y="493"/>
                  <a:pt x="1369" y="480"/>
                </a:cubicBezTo>
                <a:cubicBezTo>
                  <a:pt x="1369" y="474"/>
                  <a:pt x="1369" y="474"/>
                  <a:pt x="1369" y="474"/>
                </a:cubicBezTo>
                <a:cubicBezTo>
                  <a:pt x="1344" y="474"/>
                  <a:pt x="1344" y="474"/>
                  <a:pt x="1344" y="474"/>
                </a:cubicBezTo>
                <a:cubicBezTo>
                  <a:pt x="1344" y="474"/>
                  <a:pt x="1344" y="474"/>
                  <a:pt x="1344" y="474"/>
                </a:cubicBezTo>
                <a:close/>
                <a:moveTo>
                  <a:pt x="791" y="972"/>
                </a:moveTo>
                <a:cubicBezTo>
                  <a:pt x="789" y="977"/>
                  <a:pt x="789" y="977"/>
                  <a:pt x="789" y="977"/>
                </a:cubicBezTo>
                <a:cubicBezTo>
                  <a:pt x="782" y="989"/>
                  <a:pt x="777" y="1000"/>
                  <a:pt x="771" y="1009"/>
                </a:cubicBezTo>
                <a:cubicBezTo>
                  <a:pt x="767" y="1014"/>
                  <a:pt x="767" y="1014"/>
                  <a:pt x="767" y="1014"/>
                </a:cubicBezTo>
                <a:cubicBezTo>
                  <a:pt x="789" y="1028"/>
                  <a:pt x="789" y="1028"/>
                  <a:pt x="789" y="1028"/>
                </a:cubicBezTo>
                <a:cubicBezTo>
                  <a:pt x="792" y="1024"/>
                  <a:pt x="792" y="1024"/>
                  <a:pt x="792" y="1024"/>
                </a:cubicBezTo>
                <a:cubicBezTo>
                  <a:pt x="799" y="1014"/>
                  <a:pt x="805" y="1002"/>
                  <a:pt x="812" y="988"/>
                </a:cubicBezTo>
                <a:cubicBezTo>
                  <a:pt x="814" y="984"/>
                  <a:pt x="814" y="984"/>
                  <a:pt x="814" y="984"/>
                </a:cubicBezTo>
                <a:cubicBezTo>
                  <a:pt x="804" y="977"/>
                  <a:pt x="804" y="977"/>
                  <a:pt x="804" y="977"/>
                </a:cubicBezTo>
                <a:cubicBezTo>
                  <a:pt x="791" y="972"/>
                  <a:pt x="791" y="972"/>
                  <a:pt x="791" y="972"/>
                </a:cubicBezTo>
                <a:cubicBezTo>
                  <a:pt x="791" y="972"/>
                  <a:pt x="791" y="972"/>
                  <a:pt x="791" y="972"/>
                </a:cubicBezTo>
                <a:close/>
                <a:moveTo>
                  <a:pt x="1249" y="662"/>
                </a:moveTo>
                <a:cubicBezTo>
                  <a:pt x="1238" y="669"/>
                  <a:pt x="1226" y="676"/>
                  <a:pt x="1214" y="683"/>
                </a:cubicBezTo>
                <a:cubicBezTo>
                  <a:pt x="1210" y="686"/>
                  <a:pt x="1210" y="686"/>
                  <a:pt x="1210" y="686"/>
                </a:cubicBezTo>
                <a:cubicBezTo>
                  <a:pt x="1222" y="709"/>
                  <a:pt x="1222" y="709"/>
                  <a:pt x="1222" y="709"/>
                </a:cubicBezTo>
                <a:cubicBezTo>
                  <a:pt x="1228" y="706"/>
                  <a:pt x="1228" y="706"/>
                  <a:pt x="1228" y="706"/>
                </a:cubicBezTo>
                <a:cubicBezTo>
                  <a:pt x="1240" y="698"/>
                  <a:pt x="1252" y="691"/>
                  <a:pt x="1262" y="685"/>
                </a:cubicBezTo>
                <a:cubicBezTo>
                  <a:pt x="1267" y="682"/>
                  <a:pt x="1267" y="682"/>
                  <a:pt x="1267" y="682"/>
                </a:cubicBezTo>
                <a:cubicBezTo>
                  <a:pt x="1253" y="660"/>
                  <a:pt x="1253" y="660"/>
                  <a:pt x="1253" y="660"/>
                </a:cubicBezTo>
                <a:cubicBezTo>
                  <a:pt x="1249" y="662"/>
                  <a:pt x="1249" y="662"/>
                  <a:pt x="1249" y="662"/>
                </a:cubicBezTo>
                <a:cubicBezTo>
                  <a:pt x="1249" y="662"/>
                  <a:pt x="1249" y="662"/>
                  <a:pt x="1249" y="662"/>
                </a:cubicBezTo>
                <a:close/>
                <a:moveTo>
                  <a:pt x="1314" y="619"/>
                </a:moveTo>
                <a:cubicBezTo>
                  <a:pt x="1307" y="625"/>
                  <a:pt x="1297" y="632"/>
                  <a:pt x="1283" y="641"/>
                </a:cubicBezTo>
                <a:cubicBezTo>
                  <a:pt x="1278" y="645"/>
                  <a:pt x="1278" y="645"/>
                  <a:pt x="1278" y="645"/>
                </a:cubicBezTo>
                <a:cubicBezTo>
                  <a:pt x="1292" y="666"/>
                  <a:pt x="1292" y="666"/>
                  <a:pt x="1292" y="666"/>
                </a:cubicBezTo>
                <a:cubicBezTo>
                  <a:pt x="1297" y="663"/>
                  <a:pt x="1297" y="663"/>
                  <a:pt x="1297" y="663"/>
                </a:cubicBezTo>
                <a:cubicBezTo>
                  <a:pt x="1312" y="653"/>
                  <a:pt x="1323" y="646"/>
                  <a:pt x="1330" y="640"/>
                </a:cubicBezTo>
                <a:cubicBezTo>
                  <a:pt x="1334" y="636"/>
                  <a:pt x="1334" y="636"/>
                  <a:pt x="1334" y="636"/>
                </a:cubicBezTo>
                <a:cubicBezTo>
                  <a:pt x="1318" y="616"/>
                  <a:pt x="1318" y="616"/>
                  <a:pt x="1318" y="616"/>
                </a:cubicBezTo>
                <a:cubicBezTo>
                  <a:pt x="1314" y="619"/>
                  <a:pt x="1314" y="619"/>
                  <a:pt x="1314" y="619"/>
                </a:cubicBezTo>
                <a:cubicBezTo>
                  <a:pt x="1314" y="619"/>
                  <a:pt x="1314" y="619"/>
                  <a:pt x="1314" y="619"/>
                </a:cubicBezTo>
                <a:close/>
                <a:moveTo>
                  <a:pt x="318" y="798"/>
                </a:moveTo>
                <a:cubicBezTo>
                  <a:pt x="314" y="795"/>
                  <a:pt x="314" y="795"/>
                  <a:pt x="314" y="795"/>
                </a:cubicBezTo>
                <a:cubicBezTo>
                  <a:pt x="300" y="818"/>
                  <a:pt x="300" y="818"/>
                  <a:pt x="300" y="818"/>
                </a:cubicBezTo>
                <a:cubicBezTo>
                  <a:pt x="306" y="821"/>
                  <a:pt x="306" y="821"/>
                  <a:pt x="306" y="821"/>
                </a:cubicBezTo>
                <a:cubicBezTo>
                  <a:pt x="317" y="828"/>
                  <a:pt x="328" y="834"/>
                  <a:pt x="339" y="841"/>
                </a:cubicBezTo>
                <a:cubicBezTo>
                  <a:pt x="344" y="844"/>
                  <a:pt x="344" y="844"/>
                  <a:pt x="344" y="844"/>
                </a:cubicBezTo>
                <a:cubicBezTo>
                  <a:pt x="357" y="821"/>
                  <a:pt x="357" y="821"/>
                  <a:pt x="357" y="821"/>
                </a:cubicBezTo>
                <a:cubicBezTo>
                  <a:pt x="353" y="818"/>
                  <a:pt x="353" y="818"/>
                  <a:pt x="353" y="818"/>
                </a:cubicBezTo>
                <a:cubicBezTo>
                  <a:pt x="341" y="812"/>
                  <a:pt x="330" y="805"/>
                  <a:pt x="318" y="798"/>
                </a:cubicBezTo>
                <a:close/>
                <a:moveTo>
                  <a:pt x="368" y="858"/>
                </a:moveTo>
                <a:cubicBezTo>
                  <a:pt x="413" y="883"/>
                  <a:pt x="413" y="883"/>
                  <a:pt x="413" y="883"/>
                </a:cubicBezTo>
                <a:cubicBezTo>
                  <a:pt x="425" y="861"/>
                  <a:pt x="425" y="861"/>
                  <a:pt x="425" y="861"/>
                </a:cubicBezTo>
                <a:cubicBezTo>
                  <a:pt x="381" y="834"/>
                  <a:pt x="381" y="834"/>
                  <a:pt x="381" y="834"/>
                </a:cubicBezTo>
                <a:cubicBezTo>
                  <a:pt x="368" y="858"/>
                  <a:pt x="368" y="858"/>
                  <a:pt x="368" y="858"/>
                </a:cubicBezTo>
                <a:cubicBezTo>
                  <a:pt x="368" y="858"/>
                  <a:pt x="368" y="858"/>
                  <a:pt x="368" y="858"/>
                </a:cubicBezTo>
                <a:close/>
                <a:moveTo>
                  <a:pt x="249" y="759"/>
                </a:moveTo>
                <a:cubicBezTo>
                  <a:pt x="244" y="756"/>
                  <a:pt x="244" y="756"/>
                  <a:pt x="244" y="756"/>
                </a:cubicBezTo>
                <a:cubicBezTo>
                  <a:pt x="231" y="779"/>
                  <a:pt x="231" y="779"/>
                  <a:pt x="231" y="779"/>
                </a:cubicBezTo>
                <a:cubicBezTo>
                  <a:pt x="236" y="781"/>
                  <a:pt x="236" y="781"/>
                  <a:pt x="236" y="781"/>
                </a:cubicBezTo>
                <a:cubicBezTo>
                  <a:pt x="247" y="787"/>
                  <a:pt x="259" y="794"/>
                  <a:pt x="271" y="801"/>
                </a:cubicBezTo>
                <a:cubicBezTo>
                  <a:pt x="276" y="803"/>
                  <a:pt x="276" y="803"/>
                  <a:pt x="276" y="803"/>
                </a:cubicBezTo>
                <a:cubicBezTo>
                  <a:pt x="289" y="781"/>
                  <a:pt x="289" y="781"/>
                  <a:pt x="289" y="781"/>
                </a:cubicBezTo>
                <a:cubicBezTo>
                  <a:pt x="284" y="778"/>
                  <a:pt x="284" y="778"/>
                  <a:pt x="284" y="778"/>
                </a:cubicBezTo>
                <a:cubicBezTo>
                  <a:pt x="271" y="771"/>
                  <a:pt x="260" y="765"/>
                  <a:pt x="249" y="759"/>
                </a:cubicBezTo>
                <a:close/>
                <a:moveTo>
                  <a:pt x="179" y="721"/>
                </a:moveTo>
                <a:cubicBezTo>
                  <a:pt x="174" y="718"/>
                  <a:pt x="174" y="718"/>
                  <a:pt x="174" y="718"/>
                </a:cubicBezTo>
                <a:cubicBezTo>
                  <a:pt x="162" y="741"/>
                  <a:pt x="162" y="741"/>
                  <a:pt x="162" y="741"/>
                </a:cubicBezTo>
                <a:cubicBezTo>
                  <a:pt x="167" y="744"/>
                  <a:pt x="167" y="744"/>
                  <a:pt x="167" y="744"/>
                </a:cubicBezTo>
                <a:cubicBezTo>
                  <a:pt x="177" y="749"/>
                  <a:pt x="188" y="756"/>
                  <a:pt x="202" y="762"/>
                </a:cubicBezTo>
                <a:cubicBezTo>
                  <a:pt x="206" y="765"/>
                  <a:pt x="206" y="765"/>
                  <a:pt x="206" y="765"/>
                </a:cubicBezTo>
                <a:cubicBezTo>
                  <a:pt x="219" y="742"/>
                  <a:pt x="219" y="742"/>
                  <a:pt x="219" y="742"/>
                </a:cubicBezTo>
                <a:cubicBezTo>
                  <a:pt x="214" y="740"/>
                  <a:pt x="214" y="740"/>
                  <a:pt x="214" y="740"/>
                </a:cubicBezTo>
                <a:cubicBezTo>
                  <a:pt x="200" y="732"/>
                  <a:pt x="188" y="726"/>
                  <a:pt x="179" y="721"/>
                </a:cubicBezTo>
                <a:close/>
                <a:moveTo>
                  <a:pt x="133" y="704"/>
                </a:moveTo>
                <a:cubicBezTo>
                  <a:pt x="131" y="704"/>
                  <a:pt x="131" y="704"/>
                  <a:pt x="131" y="704"/>
                </a:cubicBezTo>
                <a:cubicBezTo>
                  <a:pt x="124" y="704"/>
                  <a:pt x="114" y="702"/>
                  <a:pt x="101" y="698"/>
                </a:cubicBezTo>
                <a:cubicBezTo>
                  <a:pt x="96" y="696"/>
                  <a:pt x="96" y="696"/>
                  <a:pt x="96" y="696"/>
                </a:cubicBezTo>
                <a:cubicBezTo>
                  <a:pt x="88" y="721"/>
                  <a:pt x="88" y="721"/>
                  <a:pt x="88" y="721"/>
                </a:cubicBezTo>
                <a:cubicBezTo>
                  <a:pt x="93" y="722"/>
                  <a:pt x="93" y="722"/>
                  <a:pt x="93" y="722"/>
                </a:cubicBezTo>
                <a:cubicBezTo>
                  <a:pt x="103" y="726"/>
                  <a:pt x="117" y="729"/>
                  <a:pt x="129" y="729"/>
                </a:cubicBezTo>
                <a:cubicBezTo>
                  <a:pt x="130" y="729"/>
                  <a:pt x="132" y="729"/>
                  <a:pt x="133" y="729"/>
                </a:cubicBezTo>
                <a:cubicBezTo>
                  <a:pt x="133" y="729"/>
                  <a:pt x="133" y="729"/>
                  <a:pt x="133" y="729"/>
                </a:cubicBezTo>
                <a:cubicBezTo>
                  <a:pt x="139" y="731"/>
                  <a:pt x="139" y="731"/>
                  <a:pt x="139" y="731"/>
                </a:cubicBezTo>
                <a:cubicBezTo>
                  <a:pt x="144" y="706"/>
                  <a:pt x="144" y="706"/>
                  <a:pt x="144" y="706"/>
                </a:cubicBezTo>
                <a:cubicBezTo>
                  <a:pt x="139" y="704"/>
                  <a:pt x="139" y="704"/>
                  <a:pt x="139" y="704"/>
                </a:cubicBezTo>
                <a:cubicBezTo>
                  <a:pt x="137" y="704"/>
                  <a:pt x="135" y="704"/>
                  <a:pt x="133" y="704"/>
                </a:cubicBezTo>
                <a:close/>
                <a:moveTo>
                  <a:pt x="748" y="1029"/>
                </a:moveTo>
                <a:cubicBezTo>
                  <a:pt x="747" y="1029"/>
                  <a:pt x="747" y="1029"/>
                  <a:pt x="745" y="1030"/>
                </a:cubicBezTo>
                <a:cubicBezTo>
                  <a:pt x="738" y="1031"/>
                  <a:pt x="726" y="1031"/>
                  <a:pt x="714" y="1030"/>
                </a:cubicBezTo>
                <a:cubicBezTo>
                  <a:pt x="708" y="1029"/>
                  <a:pt x="708" y="1029"/>
                  <a:pt x="708" y="1029"/>
                </a:cubicBezTo>
                <a:cubicBezTo>
                  <a:pt x="706" y="1055"/>
                  <a:pt x="706" y="1055"/>
                  <a:pt x="706" y="1055"/>
                </a:cubicBezTo>
                <a:cubicBezTo>
                  <a:pt x="711" y="1056"/>
                  <a:pt x="711" y="1056"/>
                  <a:pt x="711" y="1056"/>
                </a:cubicBezTo>
                <a:cubicBezTo>
                  <a:pt x="718" y="1057"/>
                  <a:pt x="724" y="1057"/>
                  <a:pt x="729" y="1057"/>
                </a:cubicBezTo>
                <a:cubicBezTo>
                  <a:pt x="738" y="1057"/>
                  <a:pt x="744" y="1057"/>
                  <a:pt x="750" y="1055"/>
                </a:cubicBezTo>
                <a:cubicBezTo>
                  <a:pt x="752" y="1055"/>
                  <a:pt x="754" y="1055"/>
                  <a:pt x="756" y="1054"/>
                </a:cubicBezTo>
                <a:cubicBezTo>
                  <a:pt x="761" y="1052"/>
                  <a:pt x="761" y="1052"/>
                  <a:pt x="761" y="1052"/>
                </a:cubicBezTo>
                <a:cubicBezTo>
                  <a:pt x="753" y="1027"/>
                  <a:pt x="753" y="1027"/>
                  <a:pt x="753" y="1027"/>
                </a:cubicBezTo>
                <a:cubicBezTo>
                  <a:pt x="748" y="1029"/>
                  <a:pt x="748" y="1029"/>
                  <a:pt x="748" y="1029"/>
                </a:cubicBezTo>
                <a:cubicBezTo>
                  <a:pt x="748" y="1029"/>
                  <a:pt x="748" y="1029"/>
                  <a:pt x="748" y="1029"/>
                </a:cubicBezTo>
                <a:close/>
                <a:moveTo>
                  <a:pt x="606" y="985"/>
                </a:moveTo>
                <a:cubicBezTo>
                  <a:pt x="606" y="984"/>
                  <a:pt x="606" y="984"/>
                  <a:pt x="606" y="984"/>
                </a:cubicBezTo>
                <a:cubicBezTo>
                  <a:pt x="602" y="978"/>
                  <a:pt x="598" y="970"/>
                  <a:pt x="594" y="964"/>
                </a:cubicBezTo>
                <a:cubicBezTo>
                  <a:pt x="591" y="959"/>
                  <a:pt x="591" y="959"/>
                  <a:pt x="591" y="959"/>
                </a:cubicBezTo>
                <a:cubicBezTo>
                  <a:pt x="568" y="973"/>
                  <a:pt x="568" y="973"/>
                  <a:pt x="568" y="973"/>
                </a:cubicBezTo>
                <a:cubicBezTo>
                  <a:pt x="571" y="979"/>
                  <a:pt x="571" y="979"/>
                  <a:pt x="571" y="979"/>
                </a:cubicBezTo>
                <a:cubicBezTo>
                  <a:pt x="575" y="985"/>
                  <a:pt x="579" y="991"/>
                  <a:pt x="582" y="997"/>
                </a:cubicBezTo>
                <a:cubicBezTo>
                  <a:pt x="585" y="1002"/>
                  <a:pt x="589" y="1008"/>
                  <a:pt x="592" y="1013"/>
                </a:cubicBezTo>
                <a:cubicBezTo>
                  <a:pt x="595" y="1017"/>
                  <a:pt x="595" y="1017"/>
                  <a:pt x="595" y="1017"/>
                </a:cubicBezTo>
                <a:cubicBezTo>
                  <a:pt x="617" y="1003"/>
                  <a:pt x="617" y="1003"/>
                  <a:pt x="617" y="1003"/>
                </a:cubicBezTo>
                <a:cubicBezTo>
                  <a:pt x="614" y="998"/>
                  <a:pt x="614" y="998"/>
                  <a:pt x="614" y="998"/>
                </a:cubicBezTo>
                <a:cubicBezTo>
                  <a:pt x="612" y="994"/>
                  <a:pt x="609" y="990"/>
                  <a:pt x="606" y="985"/>
                </a:cubicBezTo>
                <a:close/>
                <a:moveTo>
                  <a:pt x="524" y="917"/>
                </a:moveTo>
                <a:cubicBezTo>
                  <a:pt x="519" y="914"/>
                  <a:pt x="519" y="914"/>
                  <a:pt x="519" y="914"/>
                </a:cubicBezTo>
                <a:cubicBezTo>
                  <a:pt x="507" y="937"/>
                  <a:pt x="507" y="937"/>
                  <a:pt x="507" y="937"/>
                </a:cubicBezTo>
                <a:cubicBezTo>
                  <a:pt x="511" y="940"/>
                  <a:pt x="511" y="940"/>
                  <a:pt x="511" y="940"/>
                </a:cubicBezTo>
                <a:cubicBezTo>
                  <a:pt x="538" y="955"/>
                  <a:pt x="545" y="958"/>
                  <a:pt x="549" y="958"/>
                </a:cubicBezTo>
                <a:cubicBezTo>
                  <a:pt x="555" y="961"/>
                  <a:pt x="555" y="961"/>
                  <a:pt x="555" y="961"/>
                </a:cubicBezTo>
                <a:cubicBezTo>
                  <a:pt x="562" y="935"/>
                  <a:pt x="562" y="935"/>
                  <a:pt x="562" y="935"/>
                </a:cubicBezTo>
                <a:cubicBezTo>
                  <a:pt x="555" y="933"/>
                  <a:pt x="555" y="933"/>
                  <a:pt x="555" y="933"/>
                </a:cubicBezTo>
                <a:cubicBezTo>
                  <a:pt x="555" y="933"/>
                  <a:pt x="550" y="931"/>
                  <a:pt x="524" y="917"/>
                </a:cubicBezTo>
                <a:close/>
                <a:moveTo>
                  <a:pt x="639" y="1015"/>
                </a:moveTo>
                <a:cubicBezTo>
                  <a:pt x="634" y="1013"/>
                  <a:pt x="634" y="1013"/>
                  <a:pt x="634" y="1013"/>
                </a:cubicBezTo>
                <a:cubicBezTo>
                  <a:pt x="625" y="1037"/>
                  <a:pt x="625" y="1037"/>
                  <a:pt x="625" y="1037"/>
                </a:cubicBezTo>
                <a:cubicBezTo>
                  <a:pt x="630" y="1039"/>
                  <a:pt x="630" y="1039"/>
                  <a:pt x="630" y="1039"/>
                </a:cubicBezTo>
                <a:cubicBezTo>
                  <a:pt x="642" y="1042"/>
                  <a:pt x="656" y="1046"/>
                  <a:pt x="671" y="1050"/>
                </a:cubicBezTo>
                <a:cubicBezTo>
                  <a:pt x="676" y="1050"/>
                  <a:pt x="676" y="1050"/>
                  <a:pt x="676" y="1050"/>
                </a:cubicBezTo>
                <a:cubicBezTo>
                  <a:pt x="682" y="1026"/>
                  <a:pt x="682" y="1026"/>
                  <a:pt x="682" y="1026"/>
                </a:cubicBezTo>
                <a:cubicBezTo>
                  <a:pt x="676" y="1024"/>
                  <a:pt x="676" y="1024"/>
                  <a:pt x="676" y="1024"/>
                </a:cubicBezTo>
                <a:cubicBezTo>
                  <a:pt x="663" y="1021"/>
                  <a:pt x="650" y="1018"/>
                  <a:pt x="639" y="1015"/>
                </a:cubicBezTo>
                <a:close/>
                <a:moveTo>
                  <a:pt x="455" y="878"/>
                </a:moveTo>
                <a:cubicBezTo>
                  <a:pt x="450" y="876"/>
                  <a:pt x="450" y="876"/>
                  <a:pt x="450" y="876"/>
                </a:cubicBezTo>
                <a:cubicBezTo>
                  <a:pt x="438" y="898"/>
                  <a:pt x="438" y="898"/>
                  <a:pt x="438" y="898"/>
                </a:cubicBezTo>
                <a:cubicBezTo>
                  <a:pt x="442" y="901"/>
                  <a:pt x="442" y="901"/>
                  <a:pt x="442" y="901"/>
                </a:cubicBezTo>
                <a:cubicBezTo>
                  <a:pt x="455" y="907"/>
                  <a:pt x="466" y="914"/>
                  <a:pt x="477" y="921"/>
                </a:cubicBezTo>
                <a:cubicBezTo>
                  <a:pt x="481" y="923"/>
                  <a:pt x="481" y="923"/>
                  <a:pt x="481" y="923"/>
                </a:cubicBezTo>
                <a:cubicBezTo>
                  <a:pt x="494" y="901"/>
                  <a:pt x="494" y="901"/>
                  <a:pt x="494" y="901"/>
                </a:cubicBezTo>
                <a:cubicBezTo>
                  <a:pt x="489" y="898"/>
                  <a:pt x="489" y="898"/>
                  <a:pt x="489" y="898"/>
                </a:cubicBezTo>
                <a:cubicBezTo>
                  <a:pt x="479" y="892"/>
                  <a:pt x="468" y="885"/>
                  <a:pt x="455" y="878"/>
                </a:cubicBezTo>
                <a:close/>
                <a:moveTo>
                  <a:pt x="737" y="694"/>
                </a:moveTo>
                <a:cubicBezTo>
                  <a:pt x="737" y="694"/>
                  <a:pt x="737" y="694"/>
                  <a:pt x="737" y="694"/>
                </a:cubicBezTo>
                <a:cubicBezTo>
                  <a:pt x="194" y="387"/>
                  <a:pt x="194" y="387"/>
                  <a:pt x="194" y="387"/>
                </a:cubicBezTo>
                <a:cubicBezTo>
                  <a:pt x="194" y="387"/>
                  <a:pt x="194" y="387"/>
                  <a:pt x="722" y="78"/>
                </a:cubicBezTo>
                <a:cubicBezTo>
                  <a:pt x="727" y="75"/>
                  <a:pt x="734" y="74"/>
                  <a:pt x="741" y="74"/>
                </a:cubicBezTo>
                <a:cubicBezTo>
                  <a:pt x="748" y="74"/>
                  <a:pt x="754" y="75"/>
                  <a:pt x="759" y="78"/>
                </a:cubicBezTo>
                <a:cubicBezTo>
                  <a:pt x="759" y="78"/>
                  <a:pt x="759" y="78"/>
                  <a:pt x="1268" y="374"/>
                </a:cubicBezTo>
                <a:cubicBezTo>
                  <a:pt x="1271" y="376"/>
                  <a:pt x="1272" y="376"/>
                  <a:pt x="1274" y="378"/>
                </a:cubicBezTo>
                <a:cubicBezTo>
                  <a:pt x="1274" y="378"/>
                  <a:pt x="1274" y="378"/>
                  <a:pt x="737" y="694"/>
                </a:cubicBezTo>
                <a:close/>
                <a:moveTo>
                  <a:pt x="246" y="640"/>
                </a:moveTo>
                <a:cubicBezTo>
                  <a:pt x="244" y="644"/>
                  <a:pt x="240" y="647"/>
                  <a:pt x="237" y="648"/>
                </a:cubicBezTo>
                <a:cubicBezTo>
                  <a:pt x="237" y="648"/>
                  <a:pt x="237" y="648"/>
                  <a:pt x="207" y="666"/>
                </a:cubicBezTo>
                <a:cubicBezTo>
                  <a:pt x="207" y="666"/>
                  <a:pt x="207" y="666"/>
                  <a:pt x="540" y="855"/>
                </a:cubicBezTo>
                <a:cubicBezTo>
                  <a:pt x="540" y="855"/>
                  <a:pt x="540" y="855"/>
                  <a:pt x="540" y="808"/>
                </a:cubicBezTo>
                <a:cubicBezTo>
                  <a:pt x="540" y="808"/>
                  <a:pt x="540" y="808"/>
                  <a:pt x="246" y="640"/>
                </a:cubicBezTo>
                <a:close/>
                <a:moveTo>
                  <a:pt x="756" y="741"/>
                </a:moveTo>
                <a:cubicBezTo>
                  <a:pt x="756" y="737"/>
                  <a:pt x="752" y="730"/>
                  <a:pt x="749" y="729"/>
                </a:cubicBezTo>
                <a:cubicBezTo>
                  <a:pt x="749" y="729"/>
                  <a:pt x="749" y="729"/>
                  <a:pt x="170" y="402"/>
                </a:cubicBezTo>
                <a:cubicBezTo>
                  <a:pt x="170" y="402"/>
                  <a:pt x="170" y="402"/>
                  <a:pt x="169" y="402"/>
                </a:cubicBezTo>
                <a:cubicBezTo>
                  <a:pt x="169" y="402"/>
                  <a:pt x="169" y="402"/>
                  <a:pt x="137" y="384"/>
                </a:cubicBezTo>
                <a:cubicBezTo>
                  <a:pt x="128" y="379"/>
                  <a:pt x="118" y="379"/>
                  <a:pt x="110" y="383"/>
                </a:cubicBezTo>
                <a:cubicBezTo>
                  <a:pt x="102" y="388"/>
                  <a:pt x="97" y="396"/>
                  <a:pt x="97" y="407"/>
                </a:cubicBezTo>
                <a:cubicBezTo>
                  <a:pt x="97" y="407"/>
                  <a:pt x="97" y="407"/>
                  <a:pt x="97" y="588"/>
                </a:cubicBezTo>
                <a:cubicBezTo>
                  <a:pt x="97" y="588"/>
                  <a:pt x="97" y="588"/>
                  <a:pt x="100" y="602"/>
                </a:cubicBezTo>
                <a:cubicBezTo>
                  <a:pt x="100" y="602"/>
                  <a:pt x="100" y="602"/>
                  <a:pt x="118" y="615"/>
                </a:cubicBezTo>
                <a:cubicBezTo>
                  <a:pt x="118" y="615"/>
                  <a:pt x="118" y="615"/>
                  <a:pt x="146" y="631"/>
                </a:cubicBezTo>
                <a:cubicBezTo>
                  <a:pt x="146" y="631"/>
                  <a:pt x="146" y="631"/>
                  <a:pt x="146" y="585"/>
                </a:cubicBezTo>
                <a:cubicBezTo>
                  <a:pt x="146" y="585"/>
                  <a:pt x="146" y="585"/>
                  <a:pt x="140" y="580"/>
                </a:cubicBezTo>
                <a:cubicBezTo>
                  <a:pt x="140" y="580"/>
                  <a:pt x="140" y="580"/>
                  <a:pt x="139" y="579"/>
                </a:cubicBezTo>
                <a:cubicBezTo>
                  <a:pt x="139" y="579"/>
                  <a:pt x="139" y="579"/>
                  <a:pt x="139" y="433"/>
                </a:cubicBezTo>
                <a:cubicBezTo>
                  <a:pt x="139" y="433"/>
                  <a:pt x="139" y="433"/>
                  <a:pt x="715" y="762"/>
                </a:cubicBezTo>
                <a:cubicBezTo>
                  <a:pt x="715" y="762"/>
                  <a:pt x="715" y="762"/>
                  <a:pt x="715" y="907"/>
                </a:cubicBezTo>
                <a:cubicBezTo>
                  <a:pt x="715" y="907"/>
                  <a:pt x="715" y="907"/>
                  <a:pt x="640" y="863"/>
                </a:cubicBezTo>
                <a:cubicBezTo>
                  <a:pt x="638" y="867"/>
                  <a:pt x="635" y="870"/>
                  <a:pt x="631" y="872"/>
                </a:cubicBezTo>
                <a:cubicBezTo>
                  <a:pt x="631" y="872"/>
                  <a:pt x="631" y="872"/>
                  <a:pt x="600" y="889"/>
                </a:cubicBezTo>
                <a:cubicBezTo>
                  <a:pt x="600" y="889"/>
                  <a:pt x="600" y="889"/>
                  <a:pt x="717" y="956"/>
                </a:cubicBezTo>
                <a:cubicBezTo>
                  <a:pt x="722" y="959"/>
                  <a:pt x="727" y="959"/>
                  <a:pt x="731" y="959"/>
                </a:cubicBezTo>
                <a:cubicBezTo>
                  <a:pt x="736" y="959"/>
                  <a:pt x="740" y="959"/>
                  <a:pt x="744" y="956"/>
                </a:cubicBezTo>
                <a:cubicBezTo>
                  <a:pt x="750" y="953"/>
                  <a:pt x="754" y="946"/>
                  <a:pt x="756" y="938"/>
                </a:cubicBezTo>
                <a:cubicBezTo>
                  <a:pt x="756" y="938"/>
                  <a:pt x="756" y="938"/>
                  <a:pt x="756" y="741"/>
                </a:cubicBezTo>
                <a:close/>
                <a:moveTo>
                  <a:pt x="1286" y="399"/>
                </a:moveTo>
                <a:cubicBezTo>
                  <a:pt x="1286" y="399"/>
                  <a:pt x="1286" y="399"/>
                  <a:pt x="1286" y="399"/>
                </a:cubicBezTo>
                <a:cubicBezTo>
                  <a:pt x="762" y="708"/>
                  <a:pt x="762" y="708"/>
                  <a:pt x="762" y="708"/>
                </a:cubicBezTo>
                <a:cubicBezTo>
                  <a:pt x="773" y="715"/>
                  <a:pt x="780" y="728"/>
                  <a:pt x="780" y="741"/>
                </a:cubicBezTo>
                <a:cubicBezTo>
                  <a:pt x="780" y="741"/>
                  <a:pt x="780" y="741"/>
                  <a:pt x="780" y="882"/>
                </a:cubicBezTo>
                <a:cubicBezTo>
                  <a:pt x="780" y="882"/>
                  <a:pt x="780" y="882"/>
                  <a:pt x="1268" y="603"/>
                </a:cubicBezTo>
                <a:cubicBezTo>
                  <a:pt x="1279" y="597"/>
                  <a:pt x="1287" y="584"/>
                  <a:pt x="1287" y="571"/>
                </a:cubicBezTo>
                <a:cubicBezTo>
                  <a:pt x="1287" y="571"/>
                  <a:pt x="1287" y="571"/>
                  <a:pt x="1287" y="407"/>
                </a:cubicBezTo>
                <a:cubicBezTo>
                  <a:pt x="1287" y="404"/>
                  <a:pt x="1287" y="402"/>
                  <a:pt x="1286" y="399"/>
                </a:cubicBezTo>
                <a:close/>
                <a:moveTo>
                  <a:pt x="487" y="733"/>
                </a:moveTo>
                <a:cubicBezTo>
                  <a:pt x="493" y="733"/>
                  <a:pt x="498" y="728"/>
                  <a:pt x="498" y="721"/>
                </a:cubicBezTo>
                <a:cubicBezTo>
                  <a:pt x="498" y="721"/>
                  <a:pt x="498" y="721"/>
                  <a:pt x="498" y="705"/>
                </a:cubicBezTo>
                <a:cubicBezTo>
                  <a:pt x="498" y="698"/>
                  <a:pt x="493" y="689"/>
                  <a:pt x="486" y="685"/>
                </a:cubicBezTo>
                <a:cubicBezTo>
                  <a:pt x="486" y="685"/>
                  <a:pt x="486" y="685"/>
                  <a:pt x="337" y="600"/>
                </a:cubicBezTo>
                <a:cubicBezTo>
                  <a:pt x="328" y="595"/>
                  <a:pt x="320" y="600"/>
                  <a:pt x="320" y="610"/>
                </a:cubicBezTo>
                <a:cubicBezTo>
                  <a:pt x="320" y="610"/>
                  <a:pt x="320" y="610"/>
                  <a:pt x="320" y="625"/>
                </a:cubicBezTo>
                <a:cubicBezTo>
                  <a:pt x="320" y="634"/>
                  <a:pt x="326" y="643"/>
                  <a:pt x="332" y="646"/>
                </a:cubicBezTo>
                <a:cubicBezTo>
                  <a:pt x="332" y="646"/>
                  <a:pt x="332" y="646"/>
                  <a:pt x="481" y="731"/>
                </a:cubicBezTo>
                <a:cubicBezTo>
                  <a:pt x="483" y="732"/>
                  <a:pt x="485" y="733"/>
                  <a:pt x="487" y="733"/>
                </a:cubicBezTo>
                <a:close/>
                <a:moveTo>
                  <a:pt x="626" y="842"/>
                </a:moveTo>
                <a:cubicBezTo>
                  <a:pt x="622" y="836"/>
                  <a:pt x="612" y="835"/>
                  <a:pt x="606" y="839"/>
                </a:cubicBezTo>
                <a:cubicBezTo>
                  <a:pt x="606" y="839"/>
                  <a:pt x="606" y="839"/>
                  <a:pt x="587" y="850"/>
                </a:cubicBezTo>
                <a:cubicBezTo>
                  <a:pt x="587" y="850"/>
                  <a:pt x="587" y="850"/>
                  <a:pt x="587" y="770"/>
                </a:cubicBezTo>
                <a:cubicBezTo>
                  <a:pt x="587" y="770"/>
                  <a:pt x="587" y="770"/>
                  <a:pt x="623" y="750"/>
                </a:cubicBezTo>
                <a:cubicBezTo>
                  <a:pt x="629" y="746"/>
                  <a:pt x="630" y="738"/>
                  <a:pt x="626" y="732"/>
                </a:cubicBezTo>
                <a:cubicBezTo>
                  <a:pt x="626" y="732"/>
                  <a:pt x="626" y="732"/>
                  <a:pt x="626" y="732"/>
                </a:cubicBezTo>
                <a:cubicBezTo>
                  <a:pt x="622" y="727"/>
                  <a:pt x="612" y="724"/>
                  <a:pt x="606" y="728"/>
                </a:cubicBezTo>
                <a:cubicBezTo>
                  <a:pt x="606" y="728"/>
                  <a:pt x="606" y="728"/>
                  <a:pt x="562" y="753"/>
                </a:cubicBezTo>
                <a:cubicBezTo>
                  <a:pt x="557" y="756"/>
                  <a:pt x="556" y="767"/>
                  <a:pt x="556" y="767"/>
                </a:cubicBezTo>
                <a:cubicBezTo>
                  <a:pt x="556" y="767"/>
                  <a:pt x="556" y="767"/>
                  <a:pt x="556" y="869"/>
                </a:cubicBezTo>
                <a:cubicBezTo>
                  <a:pt x="556" y="869"/>
                  <a:pt x="557" y="878"/>
                  <a:pt x="560" y="881"/>
                </a:cubicBezTo>
                <a:cubicBezTo>
                  <a:pt x="563" y="884"/>
                  <a:pt x="573" y="889"/>
                  <a:pt x="579" y="885"/>
                </a:cubicBezTo>
                <a:cubicBezTo>
                  <a:pt x="579" y="885"/>
                  <a:pt x="579" y="885"/>
                  <a:pt x="623" y="859"/>
                </a:cubicBezTo>
                <a:cubicBezTo>
                  <a:pt x="629" y="855"/>
                  <a:pt x="631" y="847"/>
                  <a:pt x="626" y="842"/>
                </a:cubicBezTo>
                <a:close/>
                <a:moveTo>
                  <a:pt x="233" y="619"/>
                </a:moveTo>
                <a:cubicBezTo>
                  <a:pt x="228" y="613"/>
                  <a:pt x="219" y="612"/>
                  <a:pt x="212" y="616"/>
                </a:cubicBezTo>
                <a:cubicBezTo>
                  <a:pt x="212" y="616"/>
                  <a:pt x="212" y="616"/>
                  <a:pt x="193" y="627"/>
                </a:cubicBezTo>
                <a:cubicBezTo>
                  <a:pt x="193" y="627"/>
                  <a:pt x="193" y="627"/>
                  <a:pt x="193" y="547"/>
                </a:cubicBezTo>
                <a:cubicBezTo>
                  <a:pt x="193" y="547"/>
                  <a:pt x="193" y="547"/>
                  <a:pt x="229" y="527"/>
                </a:cubicBezTo>
                <a:cubicBezTo>
                  <a:pt x="236" y="523"/>
                  <a:pt x="236" y="515"/>
                  <a:pt x="232" y="509"/>
                </a:cubicBezTo>
                <a:cubicBezTo>
                  <a:pt x="232" y="509"/>
                  <a:pt x="232" y="509"/>
                  <a:pt x="232" y="509"/>
                </a:cubicBezTo>
                <a:cubicBezTo>
                  <a:pt x="228" y="503"/>
                  <a:pt x="219" y="501"/>
                  <a:pt x="212" y="505"/>
                </a:cubicBezTo>
                <a:cubicBezTo>
                  <a:pt x="212" y="505"/>
                  <a:pt x="212" y="505"/>
                  <a:pt x="168" y="530"/>
                </a:cubicBezTo>
                <a:cubicBezTo>
                  <a:pt x="163" y="533"/>
                  <a:pt x="161" y="544"/>
                  <a:pt x="161" y="544"/>
                </a:cubicBezTo>
                <a:cubicBezTo>
                  <a:pt x="161" y="544"/>
                  <a:pt x="161" y="544"/>
                  <a:pt x="161" y="646"/>
                </a:cubicBezTo>
                <a:cubicBezTo>
                  <a:pt x="161" y="646"/>
                  <a:pt x="163" y="655"/>
                  <a:pt x="166" y="658"/>
                </a:cubicBezTo>
                <a:cubicBezTo>
                  <a:pt x="169" y="661"/>
                  <a:pt x="178" y="666"/>
                  <a:pt x="185" y="662"/>
                </a:cubicBezTo>
                <a:cubicBezTo>
                  <a:pt x="185" y="662"/>
                  <a:pt x="185" y="662"/>
                  <a:pt x="229" y="636"/>
                </a:cubicBezTo>
                <a:cubicBezTo>
                  <a:pt x="236" y="632"/>
                  <a:pt x="237" y="624"/>
                  <a:pt x="233" y="619"/>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419" name="Rectangle 418"/>
          <p:cNvSpPr/>
          <p:nvPr/>
        </p:nvSpPr>
        <p:spPr>
          <a:xfrm>
            <a:off x="7395973" y="4999117"/>
            <a:ext cx="1054976" cy="396973"/>
          </a:xfrm>
          <a:prstGeom prst="rect">
            <a:avLst/>
          </a:prstGeom>
        </p:spPr>
        <p:txBody>
          <a:bodyPr wrap="none" lIns="91380" tIns="45691" rIns="91380" bIns="45691">
            <a:spAutoFit/>
          </a:bodyPr>
          <a:lstStyle/>
          <a:p>
            <a:pPr algn="ctr" defTabSz="913529" fontAlgn="base">
              <a:lnSpc>
                <a:spcPct val="90000"/>
              </a:lnSpc>
              <a:spcBef>
                <a:spcPct val="0"/>
              </a:spcBef>
              <a:spcAft>
                <a:spcPct val="0"/>
              </a:spcAft>
            </a:pPr>
            <a:r>
              <a:rPr lang="en-US" sz="1100" dirty="0">
                <a:solidFill>
                  <a:schemeClr val="tx2"/>
                </a:solidFill>
              </a:rPr>
              <a:t>Load Balancer</a:t>
            </a:r>
          </a:p>
          <a:p>
            <a:pPr algn="ctr" defTabSz="913529" fontAlgn="base">
              <a:lnSpc>
                <a:spcPct val="90000"/>
              </a:lnSpc>
              <a:spcBef>
                <a:spcPct val="0"/>
              </a:spcBef>
              <a:spcAft>
                <a:spcPct val="0"/>
              </a:spcAft>
            </a:pPr>
            <a:r>
              <a:rPr lang="en-US" sz="1100" dirty="0">
                <a:solidFill>
                  <a:schemeClr val="tx2"/>
                </a:solidFill>
              </a:rPr>
              <a:t>Public IP</a:t>
            </a:r>
          </a:p>
        </p:txBody>
      </p:sp>
      <p:sp>
        <p:nvSpPr>
          <p:cNvPr id="420" name="Freeform 40"/>
          <p:cNvSpPr>
            <a:spLocks noEditPoints="1"/>
          </p:cNvSpPr>
          <p:nvPr/>
        </p:nvSpPr>
        <p:spPr bwMode="black">
          <a:xfrm>
            <a:off x="10608344" y="2724820"/>
            <a:ext cx="503793" cy="466646"/>
          </a:xfrm>
          <a:custGeom>
            <a:avLst/>
            <a:gdLst>
              <a:gd name="T0" fmla="*/ 461 w 891"/>
              <a:gd name="T1" fmla="*/ 470 h 859"/>
              <a:gd name="T2" fmla="*/ 793 w 891"/>
              <a:gd name="T3" fmla="*/ 489 h 859"/>
              <a:gd name="T4" fmla="*/ 707 w 891"/>
              <a:gd name="T5" fmla="*/ 787 h 859"/>
              <a:gd name="T6" fmla="*/ 375 w 891"/>
              <a:gd name="T7" fmla="*/ 767 h 859"/>
              <a:gd name="T8" fmla="*/ 461 w 891"/>
              <a:gd name="T9" fmla="*/ 470 h 859"/>
              <a:gd name="T10" fmla="*/ 430 w 891"/>
              <a:gd name="T11" fmla="*/ 387 h 859"/>
              <a:gd name="T12" fmla="*/ 517 w 891"/>
              <a:gd name="T13" fmla="*/ 90 h 859"/>
              <a:gd name="T14" fmla="*/ 184 w 891"/>
              <a:gd name="T15" fmla="*/ 71 h 859"/>
              <a:gd name="T16" fmla="*/ 98 w 891"/>
              <a:gd name="T17" fmla="*/ 368 h 859"/>
              <a:gd name="T18" fmla="*/ 430 w 891"/>
              <a:gd name="T19" fmla="*/ 387 h 859"/>
              <a:gd name="T20" fmla="*/ 83 w 891"/>
              <a:gd name="T21" fmla="*/ 421 h 859"/>
              <a:gd name="T22" fmla="*/ 0 w 891"/>
              <a:gd name="T23" fmla="*/ 703 h 859"/>
              <a:gd name="T24" fmla="*/ 0 w 891"/>
              <a:gd name="T25" fmla="*/ 706 h 859"/>
              <a:gd name="T26" fmla="*/ 7 w 891"/>
              <a:gd name="T27" fmla="*/ 712 h 859"/>
              <a:gd name="T28" fmla="*/ 9 w 891"/>
              <a:gd name="T29" fmla="*/ 712 h 859"/>
              <a:gd name="T30" fmla="*/ 329 w 891"/>
              <a:gd name="T31" fmla="*/ 737 h 859"/>
              <a:gd name="T32" fmla="*/ 415 w 891"/>
              <a:gd name="T33" fmla="*/ 440 h 859"/>
              <a:gd name="T34" fmla="*/ 83 w 891"/>
              <a:gd name="T35" fmla="*/ 421 h 859"/>
              <a:gd name="T36" fmla="*/ 883 w 891"/>
              <a:gd name="T37" fmla="*/ 147 h 859"/>
              <a:gd name="T38" fmla="*/ 882 w 891"/>
              <a:gd name="T39" fmla="*/ 147 h 859"/>
              <a:gd name="T40" fmla="*/ 561 w 891"/>
              <a:gd name="T41" fmla="*/ 122 h 859"/>
              <a:gd name="T42" fmla="*/ 475 w 891"/>
              <a:gd name="T43" fmla="*/ 419 h 859"/>
              <a:gd name="T44" fmla="*/ 808 w 891"/>
              <a:gd name="T45" fmla="*/ 438 h 859"/>
              <a:gd name="T46" fmla="*/ 891 w 891"/>
              <a:gd name="T47" fmla="*/ 154 h 859"/>
              <a:gd name="T48" fmla="*/ 891 w 891"/>
              <a:gd name="T49" fmla="*/ 153 h 859"/>
              <a:gd name="T50" fmla="*/ 883 w 891"/>
              <a:gd name="T51" fmla="*/ 147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91" h="859">
                <a:moveTo>
                  <a:pt x="461" y="470"/>
                </a:moveTo>
                <a:cubicBezTo>
                  <a:pt x="535" y="522"/>
                  <a:pt x="620" y="562"/>
                  <a:pt x="793" y="489"/>
                </a:cubicBezTo>
                <a:cubicBezTo>
                  <a:pt x="793" y="489"/>
                  <a:pt x="793" y="489"/>
                  <a:pt x="707" y="787"/>
                </a:cubicBezTo>
                <a:cubicBezTo>
                  <a:pt x="534" y="859"/>
                  <a:pt x="449" y="818"/>
                  <a:pt x="375" y="767"/>
                </a:cubicBezTo>
                <a:cubicBezTo>
                  <a:pt x="375" y="767"/>
                  <a:pt x="375" y="767"/>
                  <a:pt x="461" y="470"/>
                </a:cubicBezTo>
                <a:close/>
                <a:moveTo>
                  <a:pt x="430" y="387"/>
                </a:moveTo>
                <a:cubicBezTo>
                  <a:pt x="517" y="90"/>
                  <a:pt x="517" y="90"/>
                  <a:pt x="517" y="90"/>
                </a:cubicBezTo>
                <a:cubicBezTo>
                  <a:pt x="441" y="41"/>
                  <a:pt x="357" y="0"/>
                  <a:pt x="184" y="71"/>
                </a:cubicBezTo>
                <a:cubicBezTo>
                  <a:pt x="98" y="368"/>
                  <a:pt x="98" y="368"/>
                  <a:pt x="98" y="368"/>
                </a:cubicBezTo>
                <a:cubicBezTo>
                  <a:pt x="271" y="297"/>
                  <a:pt x="354" y="337"/>
                  <a:pt x="430" y="387"/>
                </a:cubicBezTo>
                <a:close/>
                <a:moveTo>
                  <a:pt x="83" y="421"/>
                </a:moveTo>
                <a:cubicBezTo>
                  <a:pt x="0" y="703"/>
                  <a:pt x="0" y="703"/>
                  <a:pt x="0" y="703"/>
                </a:cubicBezTo>
                <a:cubicBezTo>
                  <a:pt x="0" y="704"/>
                  <a:pt x="0" y="704"/>
                  <a:pt x="0" y="706"/>
                </a:cubicBezTo>
                <a:cubicBezTo>
                  <a:pt x="0" y="709"/>
                  <a:pt x="3" y="712"/>
                  <a:pt x="7" y="712"/>
                </a:cubicBezTo>
                <a:cubicBezTo>
                  <a:pt x="9" y="712"/>
                  <a:pt x="9" y="712"/>
                  <a:pt x="9" y="712"/>
                </a:cubicBezTo>
                <a:cubicBezTo>
                  <a:pt x="175" y="646"/>
                  <a:pt x="256" y="687"/>
                  <a:pt x="329" y="737"/>
                </a:cubicBezTo>
                <a:cubicBezTo>
                  <a:pt x="415" y="440"/>
                  <a:pt x="415" y="440"/>
                  <a:pt x="415" y="440"/>
                </a:cubicBezTo>
                <a:cubicBezTo>
                  <a:pt x="339" y="389"/>
                  <a:pt x="256" y="348"/>
                  <a:pt x="83" y="421"/>
                </a:cubicBezTo>
                <a:close/>
                <a:moveTo>
                  <a:pt x="883" y="147"/>
                </a:moveTo>
                <a:cubicBezTo>
                  <a:pt x="882" y="147"/>
                  <a:pt x="882" y="147"/>
                  <a:pt x="882" y="147"/>
                </a:cubicBezTo>
                <a:cubicBezTo>
                  <a:pt x="716" y="212"/>
                  <a:pt x="634" y="172"/>
                  <a:pt x="561" y="122"/>
                </a:cubicBezTo>
                <a:cubicBezTo>
                  <a:pt x="475" y="419"/>
                  <a:pt x="475" y="419"/>
                  <a:pt x="475" y="419"/>
                </a:cubicBezTo>
                <a:cubicBezTo>
                  <a:pt x="551" y="468"/>
                  <a:pt x="634" y="509"/>
                  <a:pt x="808" y="438"/>
                </a:cubicBezTo>
                <a:cubicBezTo>
                  <a:pt x="891" y="154"/>
                  <a:pt x="891" y="154"/>
                  <a:pt x="891" y="154"/>
                </a:cubicBezTo>
                <a:cubicBezTo>
                  <a:pt x="891" y="153"/>
                  <a:pt x="891" y="153"/>
                  <a:pt x="891" y="153"/>
                </a:cubicBezTo>
                <a:cubicBezTo>
                  <a:pt x="891" y="150"/>
                  <a:pt x="888" y="147"/>
                  <a:pt x="883" y="1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pic>
        <p:nvPicPr>
          <p:cNvPr id="105" name="Picture 104"/>
          <p:cNvPicPr>
            <a:picLocks noChangeAspect="1"/>
          </p:cNvPicPr>
          <p:nvPr/>
        </p:nvPicPr>
        <p:blipFill>
          <a:blip r:embed="rId6">
            <a:grayscl/>
          </a:blip>
          <a:stretch>
            <a:fillRect/>
          </a:stretch>
        </p:blipFill>
        <p:spPr>
          <a:xfrm>
            <a:off x="8857564" y="4022653"/>
            <a:ext cx="509875" cy="465920"/>
          </a:xfrm>
          <a:prstGeom prst="rect">
            <a:avLst/>
          </a:prstGeom>
        </p:spPr>
      </p:pic>
      <p:pic>
        <p:nvPicPr>
          <p:cNvPr id="106" name="Picture 105"/>
          <p:cNvPicPr>
            <a:picLocks noChangeAspect="1"/>
          </p:cNvPicPr>
          <p:nvPr/>
        </p:nvPicPr>
        <p:blipFill>
          <a:blip r:embed="rId6">
            <a:grayscl/>
          </a:blip>
          <a:stretch>
            <a:fillRect/>
          </a:stretch>
        </p:blipFill>
        <p:spPr>
          <a:xfrm>
            <a:off x="9376151" y="4022890"/>
            <a:ext cx="509875" cy="465920"/>
          </a:xfrm>
          <a:prstGeom prst="rect">
            <a:avLst/>
          </a:prstGeom>
        </p:spPr>
      </p:pic>
      <p:pic>
        <p:nvPicPr>
          <p:cNvPr id="107" name="Picture 106"/>
          <p:cNvPicPr>
            <a:picLocks noChangeAspect="1"/>
          </p:cNvPicPr>
          <p:nvPr/>
        </p:nvPicPr>
        <p:blipFill>
          <a:blip r:embed="rId6">
            <a:grayscl/>
          </a:blip>
          <a:stretch>
            <a:fillRect/>
          </a:stretch>
        </p:blipFill>
        <p:spPr>
          <a:xfrm>
            <a:off x="9962935" y="4001533"/>
            <a:ext cx="509875" cy="465920"/>
          </a:xfrm>
          <a:prstGeom prst="rect">
            <a:avLst/>
          </a:prstGeom>
        </p:spPr>
      </p:pic>
      <p:pic>
        <p:nvPicPr>
          <p:cNvPr id="108" name="Picture 107"/>
          <p:cNvPicPr>
            <a:picLocks noChangeAspect="1"/>
          </p:cNvPicPr>
          <p:nvPr/>
        </p:nvPicPr>
        <p:blipFill>
          <a:blip r:embed="rId6">
            <a:grayscl/>
          </a:blip>
          <a:stretch>
            <a:fillRect/>
          </a:stretch>
        </p:blipFill>
        <p:spPr>
          <a:xfrm>
            <a:off x="10481522" y="4001770"/>
            <a:ext cx="509875" cy="465920"/>
          </a:xfrm>
          <a:prstGeom prst="rect">
            <a:avLst/>
          </a:prstGeom>
        </p:spPr>
      </p:pic>
      <p:pic>
        <p:nvPicPr>
          <p:cNvPr id="101" name="Picture 100"/>
          <p:cNvPicPr>
            <a:picLocks noChangeAspect="1"/>
          </p:cNvPicPr>
          <p:nvPr/>
        </p:nvPicPr>
        <p:blipFill>
          <a:blip r:embed="rId6">
            <a:grayscl/>
          </a:blip>
          <a:stretch>
            <a:fillRect/>
          </a:stretch>
        </p:blipFill>
        <p:spPr>
          <a:xfrm>
            <a:off x="9618718" y="2872479"/>
            <a:ext cx="509875" cy="465920"/>
          </a:xfrm>
          <a:prstGeom prst="rect">
            <a:avLst/>
          </a:prstGeom>
        </p:spPr>
      </p:pic>
    </p:spTree>
    <p:extLst>
      <p:ext uri="{BB962C8B-B14F-4D97-AF65-F5344CB8AC3E}">
        <p14:creationId xmlns:p14="http://schemas.microsoft.com/office/powerpoint/2010/main" val="3297022643"/>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Active Directory Cloud Only</a:t>
            </a:r>
            <a:endParaRPr lang="en-US" sz="5400" dirty="0"/>
          </a:p>
        </p:txBody>
      </p:sp>
      <p:grpSp>
        <p:nvGrpSpPr>
          <p:cNvPr id="162" name="Group 161"/>
          <p:cNvGrpSpPr/>
          <p:nvPr/>
        </p:nvGrpSpPr>
        <p:grpSpPr>
          <a:xfrm>
            <a:off x="385730" y="1003496"/>
            <a:ext cx="11301412" cy="5538242"/>
            <a:chOff x="385730" y="1003496"/>
            <a:chExt cx="11301412" cy="5538242"/>
          </a:xfrm>
        </p:grpSpPr>
        <p:sp>
          <p:nvSpPr>
            <p:cNvPr id="163" name="Rectangle 162"/>
            <p:cNvSpPr/>
            <p:nvPr/>
          </p:nvSpPr>
          <p:spPr bwMode="auto">
            <a:xfrm>
              <a:off x="385730" y="1003496"/>
              <a:ext cx="11289309" cy="5412121"/>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164" name="Rectangle 163"/>
            <p:cNvSpPr/>
            <p:nvPr/>
          </p:nvSpPr>
          <p:spPr bwMode="auto">
            <a:xfrm>
              <a:off x="385730" y="6496019"/>
              <a:ext cx="11301412" cy="457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grpSp>
      <p:grpSp>
        <p:nvGrpSpPr>
          <p:cNvPr id="166" name="Group 165"/>
          <p:cNvGrpSpPr/>
          <p:nvPr/>
        </p:nvGrpSpPr>
        <p:grpSpPr>
          <a:xfrm>
            <a:off x="8535218" y="2273821"/>
            <a:ext cx="2620246" cy="2521359"/>
            <a:chOff x="8948001" y="3799610"/>
            <a:chExt cx="2341419" cy="2341419"/>
          </a:xfrm>
          <a:solidFill>
            <a:schemeClr val="tx2"/>
          </a:solidFill>
        </p:grpSpPr>
        <p:sp>
          <p:nvSpPr>
            <p:cNvPr id="350" name="Rectangle 349"/>
            <p:cNvSpPr/>
            <p:nvPr/>
          </p:nvSpPr>
          <p:spPr bwMode="auto">
            <a:xfrm>
              <a:off x="8948001" y="3799610"/>
              <a:ext cx="2341419" cy="234141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3529" fontAlgn="base">
                <a:lnSpc>
                  <a:spcPct val="90000"/>
                </a:lnSpc>
                <a:spcBef>
                  <a:spcPct val="0"/>
                </a:spcBef>
                <a:spcAft>
                  <a:spcPct val="0"/>
                </a:spcAft>
              </a:pPr>
              <a:r>
                <a:rPr lang="en-US" sz="1600" dirty="0">
                  <a:gradFill>
                    <a:gsLst>
                      <a:gs pos="0">
                        <a:srgbClr val="FFFFFF"/>
                      </a:gs>
                      <a:gs pos="100000">
                        <a:srgbClr val="FFFFFF"/>
                      </a:gs>
                    </a:gsLst>
                    <a:lin ang="5400000" scaled="0"/>
                  </a:gradFill>
                </a:rPr>
                <a:t>The Virtual Network</a:t>
              </a:r>
            </a:p>
            <a:p>
              <a:pPr algn="ctr" defTabSz="913529" fontAlgn="base">
                <a:lnSpc>
                  <a:spcPct val="90000"/>
                </a:lnSpc>
                <a:spcBef>
                  <a:spcPct val="0"/>
                </a:spcBef>
                <a:spcAft>
                  <a:spcPct val="0"/>
                </a:spcAft>
              </a:pPr>
              <a:r>
                <a:rPr lang="en-US" sz="1600" dirty="0">
                  <a:gradFill>
                    <a:gsLst>
                      <a:gs pos="0">
                        <a:srgbClr val="FFFFFF"/>
                      </a:gs>
                      <a:gs pos="100000">
                        <a:srgbClr val="FFFFFF"/>
                      </a:gs>
                    </a:gsLst>
                    <a:lin ang="5400000" scaled="0"/>
                  </a:gradFill>
                </a:rPr>
                <a:t>in Windows Azure</a:t>
              </a:r>
            </a:p>
          </p:txBody>
        </p:sp>
        <p:sp>
          <p:nvSpPr>
            <p:cNvPr id="351" name="Freeform 40"/>
            <p:cNvSpPr>
              <a:spLocks noEditPoints="1"/>
            </p:cNvSpPr>
            <p:nvPr/>
          </p:nvSpPr>
          <p:spPr bwMode="black">
            <a:xfrm>
              <a:off x="10800520" y="4218423"/>
              <a:ext cx="450183" cy="433343"/>
            </a:xfrm>
            <a:custGeom>
              <a:avLst/>
              <a:gdLst>
                <a:gd name="T0" fmla="*/ 461 w 891"/>
                <a:gd name="T1" fmla="*/ 470 h 859"/>
                <a:gd name="T2" fmla="*/ 793 w 891"/>
                <a:gd name="T3" fmla="*/ 489 h 859"/>
                <a:gd name="T4" fmla="*/ 707 w 891"/>
                <a:gd name="T5" fmla="*/ 787 h 859"/>
                <a:gd name="T6" fmla="*/ 375 w 891"/>
                <a:gd name="T7" fmla="*/ 767 h 859"/>
                <a:gd name="T8" fmla="*/ 461 w 891"/>
                <a:gd name="T9" fmla="*/ 470 h 859"/>
                <a:gd name="T10" fmla="*/ 430 w 891"/>
                <a:gd name="T11" fmla="*/ 387 h 859"/>
                <a:gd name="T12" fmla="*/ 517 w 891"/>
                <a:gd name="T13" fmla="*/ 90 h 859"/>
                <a:gd name="T14" fmla="*/ 184 w 891"/>
                <a:gd name="T15" fmla="*/ 71 h 859"/>
                <a:gd name="T16" fmla="*/ 98 w 891"/>
                <a:gd name="T17" fmla="*/ 368 h 859"/>
                <a:gd name="T18" fmla="*/ 430 w 891"/>
                <a:gd name="T19" fmla="*/ 387 h 859"/>
                <a:gd name="T20" fmla="*/ 83 w 891"/>
                <a:gd name="T21" fmla="*/ 421 h 859"/>
                <a:gd name="T22" fmla="*/ 0 w 891"/>
                <a:gd name="T23" fmla="*/ 703 h 859"/>
                <a:gd name="T24" fmla="*/ 0 w 891"/>
                <a:gd name="T25" fmla="*/ 706 h 859"/>
                <a:gd name="T26" fmla="*/ 7 w 891"/>
                <a:gd name="T27" fmla="*/ 712 h 859"/>
                <a:gd name="T28" fmla="*/ 9 w 891"/>
                <a:gd name="T29" fmla="*/ 712 h 859"/>
                <a:gd name="T30" fmla="*/ 329 w 891"/>
                <a:gd name="T31" fmla="*/ 737 h 859"/>
                <a:gd name="T32" fmla="*/ 415 w 891"/>
                <a:gd name="T33" fmla="*/ 440 h 859"/>
                <a:gd name="T34" fmla="*/ 83 w 891"/>
                <a:gd name="T35" fmla="*/ 421 h 859"/>
                <a:gd name="T36" fmla="*/ 883 w 891"/>
                <a:gd name="T37" fmla="*/ 147 h 859"/>
                <a:gd name="T38" fmla="*/ 882 w 891"/>
                <a:gd name="T39" fmla="*/ 147 h 859"/>
                <a:gd name="T40" fmla="*/ 561 w 891"/>
                <a:gd name="T41" fmla="*/ 122 h 859"/>
                <a:gd name="T42" fmla="*/ 475 w 891"/>
                <a:gd name="T43" fmla="*/ 419 h 859"/>
                <a:gd name="T44" fmla="*/ 808 w 891"/>
                <a:gd name="T45" fmla="*/ 438 h 859"/>
                <a:gd name="T46" fmla="*/ 891 w 891"/>
                <a:gd name="T47" fmla="*/ 154 h 859"/>
                <a:gd name="T48" fmla="*/ 891 w 891"/>
                <a:gd name="T49" fmla="*/ 153 h 859"/>
                <a:gd name="T50" fmla="*/ 883 w 891"/>
                <a:gd name="T51" fmla="*/ 147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91" h="859">
                  <a:moveTo>
                    <a:pt x="461" y="470"/>
                  </a:moveTo>
                  <a:cubicBezTo>
                    <a:pt x="535" y="522"/>
                    <a:pt x="620" y="562"/>
                    <a:pt x="793" y="489"/>
                  </a:cubicBezTo>
                  <a:cubicBezTo>
                    <a:pt x="793" y="489"/>
                    <a:pt x="793" y="489"/>
                    <a:pt x="707" y="787"/>
                  </a:cubicBezTo>
                  <a:cubicBezTo>
                    <a:pt x="534" y="859"/>
                    <a:pt x="449" y="818"/>
                    <a:pt x="375" y="767"/>
                  </a:cubicBezTo>
                  <a:cubicBezTo>
                    <a:pt x="375" y="767"/>
                    <a:pt x="375" y="767"/>
                    <a:pt x="461" y="470"/>
                  </a:cubicBezTo>
                  <a:close/>
                  <a:moveTo>
                    <a:pt x="430" y="387"/>
                  </a:moveTo>
                  <a:cubicBezTo>
                    <a:pt x="517" y="90"/>
                    <a:pt x="517" y="90"/>
                    <a:pt x="517" y="90"/>
                  </a:cubicBezTo>
                  <a:cubicBezTo>
                    <a:pt x="441" y="41"/>
                    <a:pt x="357" y="0"/>
                    <a:pt x="184" y="71"/>
                  </a:cubicBezTo>
                  <a:cubicBezTo>
                    <a:pt x="98" y="368"/>
                    <a:pt x="98" y="368"/>
                    <a:pt x="98" y="368"/>
                  </a:cubicBezTo>
                  <a:cubicBezTo>
                    <a:pt x="271" y="297"/>
                    <a:pt x="354" y="337"/>
                    <a:pt x="430" y="387"/>
                  </a:cubicBezTo>
                  <a:close/>
                  <a:moveTo>
                    <a:pt x="83" y="421"/>
                  </a:moveTo>
                  <a:cubicBezTo>
                    <a:pt x="0" y="703"/>
                    <a:pt x="0" y="703"/>
                    <a:pt x="0" y="703"/>
                  </a:cubicBezTo>
                  <a:cubicBezTo>
                    <a:pt x="0" y="704"/>
                    <a:pt x="0" y="704"/>
                    <a:pt x="0" y="706"/>
                  </a:cubicBezTo>
                  <a:cubicBezTo>
                    <a:pt x="0" y="709"/>
                    <a:pt x="3" y="712"/>
                    <a:pt x="7" y="712"/>
                  </a:cubicBezTo>
                  <a:cubicBezTo>
                    <a:pt x="9" y="712"/>
                    <a:pt x="9" y="712"/>
                    <a:pt x="9" y="712"/>
                  </a:cubicBezTo>
                  <a:cubicBezTo>
                    <a:pt x="175" y="646"/>
                    <a:pt x="256" y="687"/>
                    <a:pt x="329" y="737"/>
                  </a:cubicBezTo>
                  <a:cubicBezTo>
                    <a:pt x="415" y="440"/>
                    <a:pt x="415" y="440"/>
                    <a:pt x="415" y="440"/>
                  </a:cubicBezTo>
                  <a:cubicBezTo>
                    <a:pt x="339" y="389"/>
                    <a:pt x="256" y="348"/>
                    <a:pt x="83" y="421"/>
                  </a:cubicBezTo>
                  <a:close/>
                  <a:moveTo>
                    <a:pt x="883" y="147"/>
                  </a:moveTo>
                  <a:cubicBezTo>
                    <a:pt x="882" y="147"/>
                    <a:pt x="882" y="147"/>
                    <a:pt x="882" y="147"/>
                  </a:cubicBezTo>
                  <a:cubicBezTo>
                    <a:pt x="716" y="212"/>
                    <a:pt x="634" y="172"/>
                    <a:pt x="561" y="122"/>
                  </a:cubicBezTo>
                  <a:cubicBezTo>
                    <a:pt x="475" y="419"/>
                    <a:pt x="475" y="419"/>
                    <a:pt x="475" y="419"/>
                  </a:cubicBezTo>
                  <a:cubicBezTo>
                    <a:pt x="551" y="468"/>
                    <a:pt x="634" y="509"/>
                    <a:pt x="808" y="438"/>
                  </a:cubicBezTo>
                  <a:cubicBezTo>
                    <a:pt x="891" y="154"/>
                    <a:pt x="891" y="154"/>
                    <a:pt x="891" y="154"/>
                  </a:cubicBezTo>
                  <a:cubicBezTo>
                    <a:pt x="891" y="153"/>
                    <a:pt x="891" y="153"/>
                    <a:pt x="891" y="153"/>
                  </a:cubicBezTo>
                  <a:cubicBezTo>
                    <a:pt x="891" y="150"/>
                    <a:pt x="888" y="147"/>
                    <a:pt x="883"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grpSp>
      <p:sp>
        <p:nvSpPr>
          <p:cNvPr id="167" name="Freeform 128"/>
          <p:cNvSpPr>
            <a:spLocks noChangeAspect="1"/>
          </p:cNvSpPr>
          <p:nvPr/>
        </p:nvSpPr>
        <p:spPr bwMode="black">
          <a:xfrm>
            <a:off x="4509361" y="2518102"/>
            <a:ext cx="3346261" cy="1848523"/>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accent4"/>
          </a:solidFill>
          <a:ln>
            <a:noFill/>
          </a:ln>
          <a:extLst/>
        </p:spPr>
        <p:txBody>
          <a:bodyPr vert="horz" wrap="square" lIns="91380" tIns="45691" rIns="91380" bIns="45691" numCol="1" anchor="t" anchorCtr="0" compatLnSpc="1">
            <a:prstTxWarp prst="textNoShape">
              <a:avLst/>
            </a:prstTxWarp>
          </a:bodyPr>
          <a:lstStyle/>
          <a:p>
            <a:pPr defTabSz="913793"/>
            <a:endParaRPr lang="en-US" sz="1600" dirty="0">
              <a:solidFill>
                <a:srgbClr val="292929"/>
              </a:solidFill>
            </a:endParaRPr>
          </a:p>
        </p:txBody>
      </p:sp>
      <p:grpSp>
        <p:nvGrpSpPr>
          <p:cNvPr id="168" name="Group 167"/>
          <p:cNvGrpSpPr/>
          <p:nvPr/>
        </p:nvGrpSpPr>
        <p:grpSpPr>
          <a:xfrm>
            <a:off x="8522182" y="2846293"/>
            <a:ext cx="864528" cy="903396"/>
            <a:chOff x="9068431" y="4345563"/>
            <a:chExt cx="965110" cy="1008499"/>
          </a:xfrm>
        </p:grpSpPr>
        <p:grpSp>
          <p:nvGrpSpPr>
            <p:cNvPr id="346" name="Group 345"/>
            <p:cNvGrpSpPr/>
            <p:nvPr/>
          </p:nvGrpSpPr>
          <p:grpSpPr>
            <a:xfrm>
              <a:off x="9068431" y="4345563"/>
              <a:ext cx="965110" cy="1008499"/>
              <a:chOff x="1809804" y="4442923"/>
              <a:chExt cx="965110" cy="1008499"/>
            </a:xfrm>
          </p:grpSpPr>
          <p:pic>
            <p:nvPicPr>
              <p:cNvPr id="348" name="Picture 2"/>
              <p:cNvPicPr>
                <a:picLocks noChangeAspect="1" noChangeArrowheads="1"/>
              </p:cNvPicPr>
              <p:nvPr/>
            </p:nvPicPr>
            <p:blipFill>
              <a:blip r:embed="rId3" cstate="print">
                <a:lum bright="100000" contrast="100000"/>
              </a:blip>
              <a:srcRect/>
              <a:stretch>
                <a:fillRect/>
              </a:stretch>
            </p:blipFill>
            <p:spPr bwMode="auto">
              <a:xfrm>
                <a:off x="1809804" y="4442923"/>
                <a:ext cx="965110" cy="884298"/>
              </a:xfrm>
              <a:prstGeom prst="rect">
                <a:avLst/>
              </a:prstGeom>
              <a:noFill/>
              <a:ln w="9525">
                <a:noFill/>
                <a:miter lim="800000"/>
                <a:headEnd/>
                <a:tailEnd/>
              </a:ln>
              <a:effectLst/>
            </p:spPr>
          </p:pic>
          <p:sp>
            <p:nvSpPr>
              <p:cNvPr id="349" name="Rectangle 348"/>
              <p:cNvSpPr/>
              <p:nvPr/>
            </p:nvSpPr>
            <p:spPr>
              <a:xfrm>
                <a:off x="1857053" y="5178273"/>
                <a:ext cx="802055" cy="273149"/>
              </a:xfrm>
              <a:prstGeom prst="rect">
                <a:avLst/>
              </a:prstGeom>
            </p:spPr>
            <p:txBody>
              <a:bodyPr wrap="none">
                <a:spAutoFit/>
              </a:bodyPr>
              <a:lstStyle/>
              <a:p>
                <a:pPr algn="ctr" defTabSz="913529" fontAlgn="base">
                  <a:lnSpc>
                    <a:spcPct val="90000"/>
                  </a:lnSpc>
                  <a:spcBef>
                    <a:spcPct val="0"/>
                  </a:spcBef>
                  <a:spcAft>
                    <a:spcPct val="0"/>
                  </a:spcAft>
                </a:pPr>
                <a:r>
                  <a:rPr lang="en-US" sz="1100" dirty="0">
                    <a:gradFill>
                      <a:gsLst>
                        <a:gs pos="0">
                          <a:srgbClr val="FFFFFF"/>
                        </a:gs>
                        <a:gs pos="100000">
                          <a:srgbClr val="FFFFFF"/>
                        </a:gs>
                      </a:gsLst>
                      <a:lin ang="5400000" scaled="0"/>
                    </a:gradFill>
                  </a:rPr>
                  <a:t>Gateway</a:t>
                </a:r>
              </a:p>
            </p:txBody>
          </p:sp>
        </p:grpSp>
        <p:sp>
          <p:nvSpPr>
            <p:cNvPr id="347" name="Freeform 92"/>
            <p:cNvSpPr>
              <a:spLocks noEditPoints="1"/>
            </p:cNvSpPr>
            <p:nvPr/>
          </p:nvSpPr>
          <p:spPr bwMode="black">
            <a:xfrm>
              <a:off x="9842233" y="4787711"/>
              <a:ext cx="191307" cy="260655"/>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grpSp>
      <p:grpSp>
        <p:nvGrpSpPr>
          <p:cNvPr id="169" name="Group 168"/>
          <p:cNvGrpSpPr/>
          <p:nvPr/>
        </p:nvGrpSpPr>
        <p:grpSpPr>
          <a:xfrm>
            <a:off x="6311999" y="4468253"/>
            <a:ext cx="385590" cy="969111"/>
            <a:chOff x="4159000" y="1676776"/>
            <a:chExt cx="510347" cy="1282665"/>
          </a:xfrm>
        </p:grpSpPr>
        <p:sp>
          <p:nvSpPr>
            <p:cNvPr id="343" name="Freeform 27"/>
            <p:cNvSpPr>
              <a:spLocks noChangeAspect="1" noEditPoints="1"/>
            </p:cNvSpPr>
            <p:nvPr/>
          </p:nvSpPr>
          <p:spPr bwMode="black">
            <a:xfrm>
              <a:off x="4159000" y="1676776"/>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accent2"/>
            </a:solidFill>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sp>
          <p:nvSpPr>
            <p:cNvPr id="344" name="Freeform 27"/>
            <p:cNvSpPr>
              <a:spLocks noChangeAspect="1" noEditPoints="1"/>
            </p:cNvSpPr>
            <p:nvPr/>
          </p:nvSpPr>
          <p:spPr bwMode="black">
            <a:xfrm>
              <a:off x="4159000" y="2153732"/>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accent2"/>
            </a:solidFill>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sp>
          <p:nvSpPr>
            <p:cNvPr id="345" name="Freeform 27"/>
            <p:cNvSpPr>
              <a:spLocks noChangeAspect="1" noEditPoints="1"/>
            </p:cNvSpPr>
            <p:nvPr/>
          </p:nvSpPr>
          <p:spPr bwMode="black">
            <a:xfrm>
              <a:off x="4159000" y="2630689"/>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accent2"/>
            </a:solidFill>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grpSp>
      <p:grpSp>
        <p:nvGrpSpPr>
          <p:cNvPr id="170" name="Group 169"/>
          <p:cNvGrpSpPr/>
          <p:nvPr/>
        </p:nvGrpSpPr>
        <p:grpSpPr>
          <a:xfrm>
            <a:off x="6726565" y="4574754"/>
            <a:ext cx="885293" cy="738433"/>
            <a:chOff x="8184640" y="5569527"/>
            <a:chExt cx="988291" cy="824345"/>
          </a:xfrm>
        </p:grpSpPr>
        <p:cxnSp>
          <p:nvCxnSpPr>
            <p:cNvPr id="340" name="Straight Arrow Connector 339"/>
            <p:cNvCxnSpPr/>
            <p:nvPr/>
          </p:nvCxnSpPr>
          <p:spPr>
            <a:xfrm>
              <a:off x="8184640" y="5569527"/>
              <a:ext cx="988291" cy="123159"/>
            </a:xfrm>
            <a:prstGeom prst="straightConnector1">
              <a:avLst/>
            </a:prstGeom>
            <a:ln w="19050">
              <a:solidFill>
                <a:schemeClr val="tx2"/>
              </a:solidFill>
              <a:headEnd type="none" w="med" len="sm"/>
              <a:tailEnd type="none"/>
            </a:ln>
          </p:spPr>
          <p:style>
            <a:lnRef idx="1">
              <a:schemeClr val="accent1"/>
            </a:lnRef>
            <a:fillRef idx="0">
              <a:schemeClr val="accent1"/>
            </a:fillRef>
            <a:effectRef idx="0">
              <a:schemeClr val="accent1"/>
            </a:effectRef>
            <a:fontRef idx="minor">
              <a:schemeClr val="tx1"/>
            </a:fontRef>
          </p:style>
        </p:cxnSp>
        <p:cxnSp>
          <p:nvCxnSpPr>
            <p:cNvPr id="341" name="Straight Arrow Connector 340"/>
            <p:cNvCxnSpPr/>
            <p:nvPr/>
          </p:nvCxnSpPr>
          <p:spPr>
            <a:xfrm flipV="1">
              <a:off x="8184640" y="5692688"/>
              <a:ext cx="988291" cy="298897"/>
            </a:xfrm>
            <a:prstGeom prst="straightConnector1">
              <a:avLst/>
            </a:prstGeom>
            <a:ln w="19050">
              <a:solidFill>
                <a:schemeClr val="tx2"/>
              </a:solidFill>
              <a:headEnd type="none" w="med" len="sm"/>
              <a:tailEnd type="none"/>
            </a:ln>
          </p:spPr>
          <p:style>
            <a:lnRef idx="1">
              <a:schemeClr val="accent1"/>
            </a:lnRef>
            <a:fillRef idx="0">
              <a:schemeClr val="accent1"/>
            </a:fillRef>
            <a:effectRef idx="0">
              <a:schemeClr val="accent1"/>
            </a:effectRef>
            <a:fontRef idx="minor">
              <a:schemeClr val="tx1"/>
            </a:fontRef>
          </p:style>
        </p:cxnSp>
        <p:cxnSp>
          <p:nvCxnSpPr>
            <p:cNvPr id="342" name="Straight Arrow Connector 341"/>
            <p:cNvCxnSpPr/>
            <p:nvPr/>
          </p:nvCxnSpPr>
          <p:spPr>
            <a:xfrm flipV="1">
              <a:off x="8184640" y="5692688"/>
              <a:ext cx="988291" cy="701184"/>
            </a:xfrm>
            <a:prstGeom prst="straightConnector1">
              <a:avLst/>
            </a:prstGeom>
            <a:ln w="19050">
              <a:solidFill>
                <a:schemeClr val="tx2"/>
              </a:solidFill>
              <a:headEnd type="none" w="med" len="sm"/>
              <a:tailEnd type="none"/>
            </a:ln>
          </p:spPr>
          <p:style>
            <a:lnRef idx="1">
              <a:schemeClr val="accent1"/>
            </a:lnRef>
            <a:fillRef idx="0">
              <a:schemeClr val="accent1"/>
            </a:fillRef>
            <a:effectRef idx="0">
              <a:schemeClr val="accent1"/>
            </a:effectRef>
            <a:fontRef idx="minor">
              <a:schemeClr val="tx1"/>
            </a:fontRef>
          </p:style>
        </p:cxnSp>
      </p:grpSp>
      <p:sp>
        <p:nvSpPr>
          <p:cNvPr id="175" name="Rectangle 174"/>
          <p:cNvSpPr/>
          <p:nvPr/>
        </p:nvSpPr>
        <p:spPr>
          <a:xfrm>
            <a:off x="10115405" y="4531484"/>
            <a:ext cx="918721" cy="244624"/>
          </a:xfrm>
          <a:prstGeom prst="rect">
            <a:avLst/>
          </a:prstGeom>
        </p:spPr>
        <p:txBody>
          <a:bodyPr wrap="none" lIns="91380" tIns="45691" rIns="91380" bIns="45691">
            <a:spAutoFit/>
          </a:bodyPr>
          <a:lstStyle/>
          <a:p>
            <a:pPr algn="ctr" defTabSz="913529" fontAlgn="base">
              <a:lnSpc>
                <a:spcPct val="90000"/>
              </a:lnSpc>
              <a:spcBef>
                <a:spcPct val="0"/>
              </a:spcBef>
              <a:spcAft>
                <a:spcPct val="0"/>
              </a:spcAft>
            </a:pPr>
            <a:r>
              <a:rPr lang="en-US" sz="1100" dirty="0">
                <a:gradFill>
                  <a:gsLst>
                    <a:gs pos="0">
                      <a:srgbClr val="FFFFFF"/>
                    </a:gs>
                    <a:gs pos="100000">
                      <a:srgbClr val="FFFFFF"/>
                    </a:gs>
                  </a:gsLst>
                  <a:lin ang="5400000" scaled="0"/>
                </a:gradFill>
              </a:rPr>
              <a:t>SQL Servers</a:t>
            </a:r>
          </a:p>
        </p:txBody>
      </p:sp>
      <p:sp>
        <p:nvSpPr>
          <p:cNvPr id="176" name="Rectangle 175"/>
          <p:cNvSpPr/>
          <p:nvPr/>
        </p:nvSpPr>
        <p:spPr>
          <a:xfrm>
            <a:off x="9064089" y="4540334"/>
            <a:ext cx="820937" cy="244624"/>
          </a:xfrm>
          <a:prstGeom prst="rect">
            <a:avLst/>
          </a:prstGeom>
        </p:spPr>
        <p:txBody>
          <a:bodyPr wrap="none" lIns="91380" tIns="45691" rIns="91380" bIns="45691">
            <a:spAutoFit/>
          </a:bodyPr>
          <a:lstStyle/>
          <a:p>
            <a:pPr algn="ctr" defTabSz="913529" fontAlgn="base">
              <a:lnSpc>
                <a:spcPct val="90000"/>
              </a:lnSpc>
              <a:spcBef>
                <a:spcPct val="0"/>
              </a:spcBef>
              <a:spcAft>
                <a:spcPct val="0"/>
              </a:spcAft>
            </a:pPr>
            <a:r>
              <a:rPr lang="en-US" sz="1100" dirty="0">
                <a:gradFill>
                  <a:gsLst>
                    <a:gs pos="0">
                      <a:srgbClr val="FFFFFF"/>
                    </a:gs>
                    <a:gs pos="100000">
                      <a:srgbClr val="FFFFFF"/>
                    </a:gs>
                  </a:gsLst>
                  <a:lin ang="5400000" scaled="0"/>
                </a:gradFill>
              </a:rPr>
              <a:t>IIS Servers</a:t>
            </a:r>
          </a:p>
        </p:txBody>
      </p:sp>
      <p:sp>
        <p:nvSpPr>
          <p:cNvPr id="178" name="Rectangle 177"/>
          <p:cNvSpPr/>
          <p:nvPr/>
        </p:nvSpPr>
        <p:spPr>
          <a:xfrm>
            <a:off x="7395973" y="4999117"/>
            <a:ext cx="1054976" cy="396973"/>
          </a:xfrm>
          <a:prstGeom prst="rect">
            <a:avLst/>
          </a:prstGeom>
        </p:spPr>
        <p:txBody>
          <a:bodyPr wrap="none" lIns="91380" tIns="45691" rIns="91380" bIns="45691">
            <a:spAutoFit/>
          </a:bodyPr>
          <a:lstStyle/>
          <a:p>
            <a:pPr algn="ctr" defTabSz="913529" fontAlgn="base">
              <a:lnSpc>
                <a:spcPct val="90000"/>
              </a:lnSpc>
              <a:spcBef>
                <a:spcPct val="0"/>
              </a:spcBef>
              <a:spcAft>
                <a:spcPct val="0"/>
              </a:spcAft>
            </a:pPr>
            <a:r>
              <a:rPr lang="en-US" sz="1100" dirty="0">
                <a:solidFill>
                  <a:schemeClr val="tx2"/>
                </a:solidFill>
              </a:rPr>
              <a:t>Load Balancer</a:t>
            </a:r>
          </a:p>
          <a:p>
            <a:pPr algn="ctr" defTabSz="913529" fontAlgn="base">
              <a:lnSpc>
                <a:spcPct val="90000"/>
              </a:lnSpc>
              <a:spcBef>
                <a:spcPct val="0"/>
              </a:spcBef>
              <a:spcAft>
                <a:spcPct val="0"/>
              </a:spcAft>
            </a:pPr>
            <a:r>
              <a:rPr lang="en-US" sz="1100" dirty="0">
                <a:solidFill>
                  <a:schemeClr val="tx2"/>
                </a:solidFill>
              </a:rPr>
              <a:t>Public IP</a:t>
            </a:r>
          </a:p>
        </p:txBody>
      </p:sp>
      <p:sp>
        <p:nvSpPr>
          <p:cNvPr id="179" name="Rectangle 178"/>
          <p:cNvSpPr/>
          <p:nvPr/>
        </p:nvSpPr>
        <p:spPr>
          <a:xfrm>
            <a:off x="5428633" y="3176495"/>
            <a:ext cx="1852182" cy="258474"/>
          </a:xfrm>
          <a:prstGeom prst="rect">
            <a:avLst/>
          </a:prstGeom>
        </p:spPr>
        <p:txBody>
          <a:bodyPr wrap="none" lIns="91380" tIns="45691" rIns="91380" bIns="45691">
            <a:spAutoFit/>
          </a:bodyPr>
          <a:lstStyle/>
          <a:p>
            <a:pPr algn="ctr" defTabSz="913529" fontAlgn="base">
              <a:lnSpc>
                <a:spcPct val="90000"/>
              </a:lnSpc>
              <a:spcBef>
                <a:spcPct val="0"/>
              </a:spcBef>
              <a:spcAft>
                <a:spcPct val="0"/>
              </a:spcAft>
            </a:pPr>
            <a:r>
              <a:rPr lang="en-US" sz="1200" b="1" dirty="0">
                <a:solidFill>
                  <a:schemeClr val="bg2">
                    <a:lumMod val="25000"/>
                    <a:alpha val="99000"/>
                  </a:schemeClr>
                </a:solidFill>
              </a:rPr>
              <a:t>Site to Site VPN Tunnel</a:t>
            </a:r>
          </a:p>
        </p:txBody>
      </p:sp>
      <p:sp>
        <p:nvSpPr>
          <p:cNvPr id="229" name="Rectangle 228"/>
          <p:cNvSpPr/>
          <p:nvPr/>
        </p:nvSpPr>
        <p:spPr>
          <a:xfrm>
            <a:off x="5402643" y="3602736"/>
            <a:ext cx="1745486" cy="258474"/>
          </a:xfrm>
          <a:prstGeom prst="rect">
            <a:avLst/>
          </a:prstGeom>
        </p:spPr>
        <p:txBody>
          <a:bodyPr wrap="none" lIns="91380" tIns="45691" rIns="91380" bIns="45691">
            <a:spAutoFit/>
          </a:bodyPr>
          <a:lstStyle/>
          <a:p>
            <a:pPr algn="ctr" defTabSz="913529" fontAlgn="base">
              <a:lnSpc>
                <a:spcPct val="90000"/>
              </a:lnSpc>
              <a:spcBef>
                <a:spcPct val="0"/>
              </a:spcBef>
              <a:spcAft>
                <a:spcPct val="0"/>
              </a:spcAft>
            </a:pPr>
            <a:r>
              <a:rPr lang="en-US" sz="1200" dirty="0" smtClean="0">
                <a:solidFill>
                  <a:schemeClr val="bg1">
                    <a:alpha val="99000"/>
                  </a:schemeClr>
                </a:solidFill>
              </a:rPr>
              <a:t>On Premises Resources</a:t>
            </a:r>
            <a:endParaRPr lang="en-US" sz="1200" dirty="0">
              <a:solidFill>
                <a:schemeClr val="bg1">
                  <a:alpha val="99000"/>
                </a:schemeClr>
              </a:solidFill>
            </a:endParaRPr>
          </a:p>
        </p:txBody>
      </p:sp>
      <p:sp>
        <p:nvSpPr>
          <p:cNvPr id="231" name="Rectangle 230"/>
          <p:cNvSpPr/>
          <p:nvPr/>
        </p:nvSpPr>
        <p:spPr bwMode="auto">
          <a:xfrm>
            <a:off x="8443624" y="1697036"/>
            <a:ext cx="2807066" cy="4057416"/>
          </a:xfrm>
          <a:prstGeom prst="rect">
            <a:avLst/>
          </a:prstGeom>
          <a:noFill/>
          <a:ln w="15875">
            <a:solidFill>
              <a:schemeClr val="accent4"/>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6" tIns="45689" rIns="91376" bIns="45689" numCol="1" rtlCol="0" anchor="ctr" anchorCtr="0" compatLnSpc="1">
            <a:prstTxWarp prst="textNoShape">
              <a:avLst/>
            </a:prstTxWarp>
          </a:bodyPr>
          <a:lstStyle/>
          <a:p>
            <a:pPr algn="ctr" defTabSz="913529"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235" name="Group 234"/>
          <p:cNvGrpSpPr/>
          <p:nvPr/>
        </p:nvGrpSpPr>
        <p:grpSpPr>
          <a:xfrm>
            <a:off x="754750" y="1697020"/>
            <a:ext cx="4076301" cy="4057432"/>
            <a:chOff x="382773" y="1562987"/>
            <a:chExt cx="4550553" cy="4529489"/>
          </a:xfrm>
        </p:grpSpPr>
        <p:grpSp>
          <p:nvGrpSpPr>
            <p:cNvPr id="236" name="Group 235"/>
            <p:cNvGrpSpPr/>
            <p:nvPr/>
          </p:nvGrpSpPr>
          <p:grpSpPr>
            <a:xfrm>
              <a:off x="591318" y="1865904"/>
              <a:ext cx="3465948" cy="3465951"/>
              <a:chOff x="897789" y="1992744"/>
              <a:chExt cx="3465948" cy="3465948"/>
            </a:xfrm>
          </p:grpSpPr>
          <p:sp>
            <p:nvSpPr>
              <p:cNvPr id="262" name="Rectangle 261"/>
              <p:cNvSpPr/>
              <p:nvPr/>
            </p:nvSpPr>
            <p:spPr bwMode="auto">
              <a:xfrm>
                <a:off x="897789" y="1992744"/>
                <a:ext cx="3465948" cy="346594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3529" fontAlgn="base">
                  <a:lnSpc>
                    <a:spcPct val="90000"/>
                  </a:lnSpc>
                  <a:spcBef>
                    <a:spcPct val="0"/>
                  </a:spcBef>
                  <a:spcAft>
                    <a:spcPct val="0"/>
                  </a:spcAft>
                </a:pPr>
                <a:r>
                  <a:rPr lang="en-US" sz="2000" dirty="0">
                    <a:gradFill>
                      <a:gsLst>
                        <a:gs pos="0">
                          <a:srgbClr val="FFFFFF"/>
                        </a:gs>
                        <a:gs pos="100000">
                          <a:srgbClr val="FFFFFF"/>
                        </a:gs>
                      </a:gsLst>
                      <a:lin ang="5400000" scaled="0"/>
                    </a:gradFill>
                  </a:rPr>
                  <a:t>Contoso Corp Network</a:t>
                </a:r>
              </a:p>
            </p:txBody>
          </p:sp>
          <p:pic>
            <p:nvPicPr>
              <p:cNvPr id="263" name="Picture 2"/>
              <p:cNvPicPr>
                <a:picLocks noChangeAspect="1" noChangeArrowheads="1"/>
              </p:cNvPicPr>
              <p:nvPr/>
            </p:nvPicPr>
            <p:blipFill>
              <a:blip r:embed="rId3" cstate="print">
                <a:lum bright="100000" contrast="100000"/>
              </a:blip>
              <a:srcRect/>
              <a:stretch>
                <a:fillRect/>
              </a:stretch>
            </p:blipFill>
            <p:spPr bwMode="auto">
              <a:xfrm>
                <a:off x="3298179" y="4442923"/>
                <a:ext cx="965110" cy="884298"/>
              </a:xfrm>
              <a:prstGeom prst="rect">
                <a:avLst/>
              </a:prstGeom>
              <a:noFill/>
              <a:ln w="9525">
                <a:noFill/>
                <a:miter lim="800000"/>
                <a:headEnd/>
                <a:tailEnd/>
              </a:ln>
              <a:effectLst/>
            </p:spPr>
          </p:pic>
          <p:grpSp>
            <p:nvGrpSpPr>
              <p:cNvPr id="264" name="Group 263"/>
              <p:cNvGrpSpPr/>
              <p:nvPr/>
            </p:nvGrpSpPr>
            <p:grpSpPr>
              <a:xfrm>
                <a:off x="2717713" y="2401459"/>
                <a:ext cx="869945" cy="629380"/>
                <a:chOff x="2870782" y="2512291"/>
                <a:chExt cx="791194" cy="572406"/>
              </a:xfrm>
            </p:grpSpPr>
            <p:pic>
              <p:nvPicPr>
                <p:cNvPr id="287" name="Picture 2"/>
                <p:cNvPicPr>
                  <a:picLocks noChangeAspect="1" noChangeArrowheads="1"/>
                </p:cNvPicPr>
                <p:nvPr/>
              </p:nvPicPr>
              <p:blipFill rotWithShape="1">
                <a:blip r:embed="rId3" cstate="print">
                  <a:lum bright="100000" contrast="100000"/>
                </a:blip>
                <a:srcRect l="9422" t="9591" r="8195" b="13220"/>
                <a:stretch/>
              </p:blipFill>
              <p:spPr bwMode="auto">
                <a:xfrm>
                  <a:off x="2870782" y="2512291"/>
                  <a:ext cx="666746" cy="572406"/>
                </a:xfrm>
                <a:prstGeom prst="rect">
                  <a:avLst/>
                </a:prstGeom>
                <a:noFill/>
                <a:ln w="9525">
                  <a:noFill/>
                  <a:miter lim="800000"/>
                  <a:headEnd/>
                  <a:tailEnd/>
                </a:ln>
                <a:effectLst/>
              </p:spPr>
            </p:pic>
            <p:sp>
              <p:nvSpPr>
                <p:cNvPr id="288" name="Freeform 6"/>
                <p:cNvSpPr>
                  <a:spLocks noChangeAspect="1" noEditPoints="1"/>
                </p:cNvSpPr>
                <p:nvPr/>
              </p:nvSpPr>
              <p:spPr bwMode="black">
                <a:xfrm>
                  <a:off x="3363172" y="2782146"/>
                  <a:ext cx="298804" cy="302551"/>
                </a:xfrm>
                <a:custGeom>
                  <a:avLst/>
                  <a:gdLst>
                    <a:gd name="T0" fmla="*/ 84 w 84"/>
                    <a:gd name="T1" fmla="*/ 43 h 85"/>
                    <a:gd name="T2" fmla="*/ 0 w 84"/>
                    <a:gd name="T3" fmla="*/ 43 h 85"/>
                    <a:gd name="T4" fmla="*/ 76 w 84"/>
                    <a:gd name="T5" fmla="*/ 27 h 85"/>
                    <a:gd name="T6" fmla="*/ 65 w 84"/>
                    <a:gd name="T7" fmla="*/ 40 h 85"/>
                    <a:gd name="T8" fmla="*/ 76 w 84"/>
                    <a:gd name="T9" fmla="*/ 27 h 85"/>
                    <a:gd name="T10" fmla="*/ 45 w 84"/>
                    <a:gd name="T11" fmla="*/ 27 h 85"/>
                    <a:gd name="T12" fmla="*/ 62 w 84"/>
                    <a:gd name="T13" fmla="*/ 40 h 85"/>
                    <a:gd name="T14" fmla="*/ 40 w 84"/>
                    <a:gd name="T15" fmla="*/ 27 h 85"/>
                    <a:gd name="T16" fmla="*/ 21 w 84"/>
                    <a:gd name="T17" fmla="*/ 40 h 85"/>
                    <a:gd name="T18" fmla="*/ 40 w 84"/>
                    <a:gd name="T19" fmla="*/ 27 h 85"/>
                    <a:gd name="T20" fmla="*/ 8 w 84"/>
                    <a:gd name="T21" fmla="*/ 27 h 85"/>
                    <a:gd name="T22" fmla="*/ 19 w 84"/>
                    <a:gd name="T23" fmla="*/ 40 h 85"/>
                    <a:gd name="T24" fmla="*/ 10 w 84"/>
                    <a:gd name="T25" fmla="*/ 21 h 85"/>
                    <a:gd name="T26" fmla="*/ 30 w 84"/>
                    <a:gd name="T27" fmla="*/ 6 h 85"/>
                    <a:gd name="T28" fmla="*/ 25 w 84"/>
                    <a:gd name="T29" fmla="*/ 21 h 85"/>
                    <a:gd name="T30" fmla="*/ 40 w 84"/>
                    <a:gd name="T31" fmla="*/ 4 h 85"/>
                    <a:gd name="T32" fmla="*/ 45 w 84"/>
                    <a:gd name="T33" fmla="*/ 21 h 85"/>
                    <a:gd name="T34" fmla="*/ 45 w 84"/>
                    <a:gd name="T35" fmla="*/ 5 h 85"/>
                    <a:gd name="T36" fmla="*/ 62 w 84"/>
                    <a:gd name="T37" fmla="*/ 21 h 85"/>
                    <a:gd name="T38" fmla="*/ 54 w 84"/>
                    <a:gd name="T39" fmla="*/ 6 h 85"/>
                    <a:gd name="T40" fmla="*/ 80 w 84"/>
                    <a:gd name="T41" fmla="*/ 45 h 85"/>
                    <a:gd name="T42" fmla="*/ 63 w 84"/>
                    <a:gd name="T43" fmla="*/ 59 h 85"/>
                    <a:gd name="T44" fmla="*/ 80 w 84"/>
                    <a:gd name="T45" fmla="*/ 45 h 85"/>
                    <a:gd name="T46" fmla="*/ 45 w 84"/>
                    <a:gd name="T47" fmla="*/ 45 h 85"/>
                    <a:gd name="T48" fmla="*/ 61 w 84"/>
                    <a:gd name="T49" fmla="*/ 59 h 85"/>
                    <a:gd name="T50" fmla="*/ 40 w 84"/>
                    <a:gd name="T51" fmla="*/ 45 h 85"/>
                    <a:gd name="T52" fmla="*/ 23 w 84"/>
                    <a:gd name="T53" fmla="*/ 59 h 85"/>
                    <a:gd name="T54" fmla="*/ 40 w 84"/>
                    <a:gd name="T55" fmla="*/ 45 h 85"/>
                    <a:gd name="T56" fmla="*/ 4 w 84"/>
                    <a:gd name="T57" fmla="*/ 45 h 85"/>
                    <a:gd name="T58" fmla="*/ 21 w 84"/>
                    <a:gd name="T59" fmla="*/ 59 h 85"/>
                    <a:gd name="T60" fmla="*/ 45 w 84"/>
                    <a:gd name="T61" fmla="*/ 64 h 85"/>
                    <a:gd name="T62" fmla="*/ 59 w 84"/>
                    <a:gd name="T63" fmla="*/ 64 h 85"/>
                    <a:gd name="T64" fmla="*/ 40 w 84"/>
                    <a:gd name="T65" fmla="*/ 81 h 85"/>
                    <a:gd name="T66" fmla="*/ 25 w 84"/>
                    <a:gd name="T67" fmla="*/ 64 h 85"/>
                    <a:gd name="T68" fmla="*/ 73 w 84"/>
                    <a:gd name="T69" fmla="*/ 64 h 85"/>
                    <a:gd name="T70" fmla="*/ 54 w 84"/>
                    <a:gd name="T71" fmla="*/ 79 h 85"/>
                    <a:gd name="T72" fmla="*/ 22 w 84"/>
                    <a:gd name="T73" fmla="*/ 64 h 85"/>
                    <a:gd name="T74" fmla="*/ 30 w 84"/>
                    <a:gd name="T75" fmla="*/ 7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5">
                      <a:moveTo>
                        <a:pt x="42" y="0"/>
                      </a:moveTo>
                      <a:cubicBezTo>
                        <a:pt x="65" y="0"/>
                        <a:pt x="84" y="19"/>
                        <a:pt x="84" y="43"/>
                      </a:cubicBezTo>
                      <a:cubicBezTo>
                        <a:pt x="84" y="66"/>
                        <a:pt x="65" y="85"/>
                        <a:pt x="42" y="85"/>
                      </a:cubicBezTo>
                      <a:cubicBezTo>
                        <a:pt x="19" y="85"/>
                        <a:pt x="0" y="66"/>
                        <a:pt x="0" y="43"/>
                      </a:cubicBezTo>
                      <a:cubicBezTo>
                        <a:pt x="0" y="19"/>
                        <a:pt x="19" y="0"/>
                        <a:pt x="42" y="0"/>
                      </a:cubicBezTo>
                      <a:close/>
                      <a:moveTo>
                        <a:pt x="76" y="27"/>
                      </a:moveTo>
                      <a:cubicBezTo>
                        <a:pt x="63" y="27"/>
                        <a:pt x="63" y="27"/>
                        <a:pt x="63" y="27"/>
                      </a:cubicBezTo>
                      <a:cubicBezTo>
                        <a:pt x="64" y="31"/>
                        <a:pt x="65" y="35"/>
                        <a:pt x="65" y="40"/>
                      </a:cubicBezTo>
                      <a:cubicBezTo>
                        <a:pt x="80" y="40"/>
                        <a:pt x="80" y="40"/>
                        <a:pt x="80" y="40"/>
                      </a:cubicBezTo>
                      <a:cubicBezTo>
                        <a:pt x="79" y="35"/>
                        <a:pt x="78" y="31"/>
                        <a:pt x="76" y="27"/>
                      </a:cubicBezTo>
                      <a:close/>
                      <a:moveTo>
                        <a:pt x="61" y="27"/>
                      </a:moveTo>
                      <a:cubicBezTo>
                        <a:pt x="45" y="27"/>
                        <a:pt x="45" y="27"/>
                        <a:pt x="45" y="27"/>
                      </a:cubicBezTo>
                      <a:cubicBezTo>
                        <a:pt x="45" y="40"/>
                        <a:pt x="45" y="40"/>
                        <a:pt x="45" y="40"/>
                      </a:cubicBezTo>
                      <a:cubicBezTo>
                        <a:pt x="62" y="40"/>
                        <a:pt x="62" y="40"/>
                        <a:pt x="62" y="40"/>
                      </a:cubicBezTo>
                      <a:cubicBezTo>
                        <a:pt x="62" y="35"/>
                        <a:pt x="62" y="31"/>
                        <a:pt x="61" y="27"/>
                      </a:cubicBezTo>
                      <a:close/>
                      <a:moveTo>
                        <a:pt x="40" y="27"/>
                      </a:moveTo>
                      <a:cubicBezTo>
                        <a:pt x="23" y="27"/>
                        <a:pt x="23" y="27"/>
                        <a:pt x="23" y="27"/>
                      </a:cubicBezTo>
                      <a:cubicBezTo>
                        <a:pt x="22" y="31"/>
                        <a:pt x="22" y="35"/>
                        <a:pt x="21" y="40"/>
                      </a:cubicBezTo>
                      <a:cubicBezTo>
                        <a:pt x="40" y="40"/>
                        <a:pt x="40" y="40"/>
                        <a:pt x="40" y="40"/>
                      </a:cubicBezTo>
                      <a:cubicBezTo>
                        <a:pt x="40" y="27"/>
                        <a:pt x="40" y="27"/>
                        <a:pt x="40" y="27"/>
                      </a:cubicBezTo>
                      <a:close/>
                      <a:moveTo>
                        <a:pt x="21" y="27"/>
                      </a:moveTo>
                      <a:cubicBezTo>
                        <a:pt x="8" y="27"/>
                        <a:pt x="8" y="27"/>
                        <a:pt x="8" y="27"/>
                      </a:cubicBezTo>
                      <a:cubicBezTo>
                        <a:pt x="6" y="31"/>
                        <a:pt x="5" y="35"/>
                        <a:pt x="4" y="40"/>
                      </a:cubicBezTo>
                      <a:cubicBezTo>
                        <a:pt x="19" y="40"/>
                        <a:pt x="19" y="40"/>
                        <a:pt x="19" y="40"/>
                      </a:cubicBezTo>
                      <a:cubicBezTo>
                        <a:pt x="19" y="35"/>
                        <a:pt x="20" y="31"/>
                        <a:pt x="21" y="27"/>
                      </a:cubicBezTo>
                      <a:close/>
                      <a:moveTo>
                        <a:pt x="10" y="21"/>
                      </a:moveTo>
                      <a:cubicBezTo>
                        <a:pt x="22" y="21"/>
                        <a:pt x="22" y="21"/>
                        <a:pt x="22" y="21"/>
                      </a:cubicBezTo>
                      <a:cubicBezTo>
                        <a:pt x="24" y="15"/>
                        <a:pt x="27" y="10"/>
                        <a:pt x="30" y="6"/>
                      </a:cubicBezTo>
                      <a:cubicBezTo>
                        <a:pt x="22" y="9"/>
                        <a:pt x="15" y="14"/>
                        <a:pt x="10" y="21"/>
                      </a:cubicBezTo>
                      <a:close/>
                      <a:moveTo>
                        <a:pt x="25" y="21"/>
                      </a:moveTo>
                      <a:cubicBezTo>
                        <a:pt x="40" y="21"/>
                        <a:pt x="40" y="21"/>
                        <a:pt x="40" y="21"/>
                      </a:cubicBezTo>
                      <a:cubicBezTo>
                        <a:pt x="40" y="4"/>
                        <a:pt x="40" y="4"/>
                        <a:pt x="40" y="4"/>
                      </a:cubicBezTo>
                      <a:cubicBezTo>
                        <a:pt x="33" y="6"/>
                        <a:pt x="28" y="12"/>
                        <a:pt x="25" y="21"/>
                      </a:cubicBezTo>
                      <a:close/>
                      <a:moveTo>
                        <a:pt x="45" y="21"/>
                      </a:moveTo>
                      <a:cubicBezTo>
                        <a:pt x="59" y="21"/>
                        <a:pt x="59" y="21"/>
                        <a:pt x="59" y="21"/>
                      </a:cubicBezTo>
                      <a:cubicBezTo>
                        <a:pt x="56" y="12"/>
                        <a:pt x="51" y="6"/>
                        <a:pt x="45" y="5"/>
                      </a:cubicBezTo>
                      <a:cubicBezTo>
                        <a:pt x="45" y="21"/>
                        <a:pt x="45" y="21"/>
                        <a:pt x="45" y="21"/>
                      </a:cubicBezTo>
                      <a:close/>
                      <a:moveTo>
                        <a:pt x="62" y="21"/>
                      </a:moveTo>
                      <a:cubicBezTo>
                        <a:pt x="73" y="21"/>
                        <a:pt x="73" y="21"/>
                        <a:pt x="73" y="21"/>
                      </a:cubicBezTo>
                      <a:cubicBezTo>
                        <a:pt x="69" y="14"/>
                        <a:pt x="62" y="9"/>
                        <a:pt x="54" y="6"/>
                      </a:cubicBezTo>
                      <a:cubicBezTo>
                        <a:pt x="57" y="10"/>
                        <a:pt x="60" y="15"/>
                        <a:pt x="62" y="21"/>
                      </a:cubicBezTo>
                      <a:close/>
                      <a:moveTo>
                        <a:pt x="80" y="45"/>
                      </a:moveTo>
                      <a:cubicBezTo>
                        <a:pt x="65" y="45"/>
                        <a:pt x="65" y="45"/>
                        <a:pt x="65" y="45"/>
                      </a:cubicBezTo>
                      <a:cubicBezTo>
                        <a:pt x="65" y="50"/>
                        <a:pt x="64" y="54"/>
                        <a:pt x="63" y="59"/>
                      </a:cubicBezTo>
                      <a:cubicBezTo>
                        <a:pt x="76" y="59"/>
                        <a:pt x="76" y="59"/>
                        <a:pt x="76" y="59"/>
                      </a:cubicBezTo>
                      <a:cubicBezTo>
                        <a:pt x="78" y="54"/>
                        <a:pt x="79" y="50"/>
                        <a:pt x="80" y="45"/>
                      </a:cubicBezTo>
                      <a:close/>
                      <a:moveTo>
                        <a:pt x="62" y="45"/>
                      </a:moveTo>
                      <a:cubicBezTo>
                        <a:pt x="45" y="45"/>
                        <a:pt x="45" y="45"/>
                        <a:pt x="45" y="45"/>
                      </a:cubicBezTo>
                      <a:cubicBezTo>
                        <a:pt x="45" y="59"/>
                        <a:pt x="45" y="59"/>
                        <a:pt x="45" y="59"/>
                      </a:cubicBezTo>
                      <a:cubicBezTo>
                        <a:pt x="61" y="59"/>
                        <a:pt x="61" y="59"/>
                        <a:pt x="61" y="59"/>
                      </a:cubicBezTo>
                      <a:cubicBezTo>
                        <a:pt x="62" y="54"/>
                        <a:pt x="62" y="50"/>
                        <a:pt x="62" y="45"/>
                      </a:cubicBezTo>
                      <a:close/>
                      <a:moveTo>
                        <a:pt x="40" y="45"/>
                      </a:moveTo>
                      <a:cubicBezTo>
                        <a:pt x="21" y="45"/>
                        <a:pt x="21" y="45"/>
                        <a:pt x="21" y="45"/>
                      </a:cubicBezTo>
                      <a:cubicBezTo>
                        <a:pt x="22" y="50"/>
                        <a:pt x="22" y="54"/>
                        <a:pt x="23" y="59"/>
                      </a:cubicBezTo>
                      <a:cubicBezTo>
                        <a:pt x="40" y="59"/>
                        <a:pt x="40" y="59"/>
                        <a:pt x="40" y="59"/>
                      </a:cubicBezTo>
                      <a:cubicBezTo>
                        <a:pt x="40" y="45"/>
                        <a:pt x="40" y="45"/>
                        <a:pt x="40" y="45"/>
                      </a:cubicBezTo>
                      <a:close/>
                      <a:moveTo>
                        <a:pt x="19" y="45"/>
                      </a:moveTo>
                      <a:cubicBezTo>
                        <a:pt x="4" y="45"/>
                        <a:pt x="4" y="45"/>
                        <a:pt x="4" y="45"/>
                      </a:cubicBezTo>
                      <a:cubicBezTo>
                        <a:pt x="5" y="50"/>
                        <a:pt x="6" y="54"/>
                        <a:pt x="8" y="59"/>
                      </a:cubicBezTo>
                      <a:cubicBezTo>
                        <a:pt x="21" y="59"/>
                        <a:pt x="21" y="59"/>
                        <a:pt x="21" y="59"/>
                      </a:cubicBezTo>
                      <a:cubicBezTo>
                        <a:pt x="20" y="54"/>
                        <a:pt x="19" y="50"/>
                        <a:pt x="19" y="45"/>
                      </a:cubicBezTo>
                      <a:close/>
                      <a:moveTo>
                        <a:pt x="45" y="64"/>
                      </a:moveTo>
                      <a:cubicBezTo>
                        <a:pt x="45" y="81"/>
                        <a:pt x="45" y="81"/>
                        <a:pt x="45" y="81"/>
                      </a:cubicBezTo>
                      <a:cubicBezTo>
                        <a:pt x="51" y="79"/>
                        <a:pt x="56" y="73"/>
                        <a:pt x="59" y="64"/>
                      </a:cubicBezTo>
                      <a:cubicBezTo>
                        <a:pt x="45" y="64"/>
                        <a:pt x="45" y="64"/>
                        <a:pt x="45" y="64"/>
                      </a:cubicBezTo>
                      <a:close/>
                      <a:moveTo>
                        <a:pt x="40" y="81"/>
                      </a:moveTo>
                      <a:cubicBezTo>
                        <a:pt x="40" y="64"/>
                        <a:pt x="40" y="64"/>
                        <a:pt x="40" y="64"/>
                      </a:cubicBezTo>
                      <a:cubicBezTo>
                        <a:pt x="25" y="64"/>
                        <a:pt x="25" y="64"/>
                        <a:pt x="25" y="64"/>
                      </a:cubicBezTo>
                      <a:cubicBezTo>
                        <a:pt x="28" y="73"/>
                        <a:pt x="33" y="79"/>
                        <a:pt x="40" y="81"/>
                      </a:cubicBezTo>
                      <a:close/>
                      <a:moveTo>
                        <a:pt x="73" y="64"/>
                      </a:moveTo>
                      <a:cubicBezTo>
                        <a:pt x="62" y="64"/>
                        <a:pt x="62" y="64"/>
                        <a:pt x="62" y="64"/>
                      </a:cubicBezTo>
                      <a:cubicBezTo>
                        <a:pt x="60" y="70"/>
                        <a:pt x="57" y="75"/>
                        <a:pt x="54" y="79"/>
                      </a:cubicBezTo>
                      <a:cubicBezTo>
                        <a:pt x="62" y="76"/>
                        <a:pt x="69" y="71"/>
                        <a:pt x="73" y="64"/>
                      </a:cubicBezTo>
                      <a:close/>
                      <a:moveTo>
                        <a:pt x="22" y="64"/>
                      </a:moveTo>
                      <a:cubicBezTo>
                        <a:pt x="11" y="64"/>
                        <a:pt x="11" y="64"/>
                        <a:pt x="11" y="64"/>
                      </a:cubicBezTo>
                      <a:cubicBezTo>
                        <a:pt x="15" y="71"/>
                        <a:pt x="22" y="76"/>
                        <a:pt x="30" y="79"/>
                      </a:cubicBezTo>
                      <a:cubicBezTo>
                        <a:pt x="27" y="75"/>
                        <a:pt x="24" y="70"/>
                        <a:pt x="22" y="64"/>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grpSp>
          <p:sp>
            <p:nvSpPr>
              <p:cNvPr id="265" name="Rectangle 264"/>
              <p:cNvSpPr/>
              <p:nvPr/>
            </p:nvSpPr>
            <p:spPr>
              <a:xfrm>
                <a:off x="2695298" y="2988957"/>
                <a:ext cx="916584" cy="273149"/>
              </a:xfrm>
              <a:prstGeom prst="rect">
                <a:avLst/>
              </a:prstGeom>
            </p:spPr>
            <p:txBody>
              <a:bodyPr wrap="none">
                <a:spAutoFit/>
              </a:bodyPr>
              <a:lstStyle/>
              <a:p>
                <a:pPr algn="ctr" defTabSz="913529" fontAlgn="base">
                  <a:lnSpc>
                    <a:spcPct val="90000"/>
                  </a:lnSpc>
                  <a:spcBef>
                    <a:spcPct val="0"/>
                  </a:spcBef>
                  <a:spcAft>
                    <a:spcPct val="0"/>
                  </a:spcAft>
                </a:pPr>
                <a:r>
                  <a:rPr lang="en-US" sz="1100" dirty="0">
                    <a:gradFill>
                      <a:gsLst>
                        <a:gs pos="0">
                          <a:srgbClr val="FFFFFF"/>
                        </a:gs>
                        <a:gs pos="100000">
                          <a:srgbClr val="FFFFFF"/>
                        </a:gs>
                      </a:gsLst>
                      <a:lin ang="5400000" scaled="0"/>
                    </a:gradFill>
                  </a:rPr>
                  <a:t>IIS Servers</a:t>
                </a:r>
              </a:p>
            </p:txBody>
          </p:sp>
          <p:grpSp>
            <p:nvGrpSpPr>
              <p:cNvPr id="266" name="Group 265"/>
              <p:cNvGrpSpPr/>
              <p:nvPr/>
            </p:nvGrpSpPr>
            <p:grpSpPr>
              <a:xfrm>
                <a:off x="2191261" y="3451570"/>
                <a:ext cx="879004" cy="946862"/>
                <a:chOff x="1711026" y="3451570"/>
                <a:chExt cx="879004" cy="946862"/>
              </a:xfrm>
            </p:grpSpPr>
            <p:grpSp>
              <p:nvGrpSpPr>
                <p:cNvPr id="278" name="Group 277"/>
                <p:cNvGrpSpPr/>
                <p:nvPr/>
              </p:nvGrpSpPr>
              <p:grpSpPr>
                <a:xfrm>
                  <a:off x="1972774" y="3451570"/>
                  <a:ext cx="479392" cy="712232"/>
                  <a:chOff x="1972774" y="3451570"/>
                  <a:chExt cx="479392" cy="712232"/>
                </a:xfrm>
              </p:grpSpPr>
              <p:pic>
                <p:nvPicPr>
                  <p:cNvPr id="280" name="Picture 6" descr="\\magnum\Projects\Microsoft\Cloud Power FY12\Design\Icons\PNGs\Server_2.png"/>
                  <p:cNvPicPr>
                    <a:picLocks noChangeAspect="1" noChangeArrowheads="1"/>
                  </p:cNvPicPr>
                  <p:nvPr/>
                </p:nvPicPr>
                <p:blipFill rotWithShape="1">
                  <a:blip r:embed="rId4" cstate="print">
                    <a:lum bright="100000"/>
                  </a:blip>
                  <a:srcRect l="24157" r="25929"/>
                  <a:stretch/>
                </p:blipFill>
                <p:spPr bwMode="auto">
                  <a:xfrm>
                    <a:off x="1972774" y="3451570"/>
                    <a:ext cx="355510" cy="712232"/>
                  </a:xfrm>
                  <a:prstGeom prst="rect">
                    <a:avLst/>
                  </a:prstGeom>
                  <a:noFill/>
                </p:spPr>
              </p:pic>
              <p:grpSp>
                <p:nvGrpSpPr>
                  <p:cNvPr id="281" name="Group 280"/>
                  <p:cNvGrpSpPr/>
                  <p:nvPr/>
                </p:nvGrpSpPr>
                <p:grpSpPr>
                  <a:xfrm>
                    <a:off x="2245986" y="3924261"/>
                    <a:ext cx="206180" cy="206424"/>
                    <a:chOff x="2245986" y="3924261"/>
                    <a:chExt cx="206180" cy="206424"/>
                  </a:xfrm>
                </p:grpSpPr>
                <p:grpSp>
                  <p:nvGrpSpPr>
                    <p:cNvPr id="282" name="Group 281"/>
                    <p:cNvGrpSpPr/>
                    <p:nvPr/>
                  </p:nvGrpSpPr>
                  <p:grpSpPr>
                    <a:xfrm>
                      <a:off x="2245986" y="3924261"/>
                      <a:ext cx="206180" cy="206424"/>
                      <a:chOff x="1779323" y="4627897"/>
                      <a:chExt cx="472764" cy="473323"/>
                    </a:xfrm>
                  </p:grpSpPr>
                  <p:sp>
                    <p:nvSpPr>
                      <p:cNvPr id="284" name="Isosceles Triangle 283"/>
                      <p:cNvSpPr/>
                      <p:nvPr/>
                    </p:nvSpPr>
                    <p:spPr bwMode="auto">
                      <a:xfrm>
                        <a:off x="1779323" y="4627897"/>
                        <a:ext cx="472764" cy="407555"/>
                      </a:xfrm>
                      <a:prstGeom prst="triangl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85" name="Rectangle 284"/>
                      <p:cNvSpPr/>
                      <p:nvPr/>
                    </p:nvSpPr>
                    <p:spPr bwMode="auto">
                      <a:xfrm>
                        <a:off x="1779323" y="4824517"/>
                        <a:ext cx="472764" cy="6040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86" name="Rectangle 285"/>
                      <p:cNvSpPr/>
                      <p:nvPr/>
                    </p:nvSpPr>
                    <p:spPr bwMode="auto">
                      <a:xfrm rot="16200000">
                        <a:off x="1881399" y="4936712"/>
                        <a:ext cx="268612" cy="6040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283" name="Isosceles Triangle 282"/>
                    <p:cNvSpPr/>
                    <p:nvPr/>
                  </p:nvSpPr>
                  <p:spPr bwMode="auto">
                    <a:xfrm>
                      <a:off x="2304709" y="3989226"/>
                      <a:ext cx="88734" cy="76495"/>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sp>
              <p:nvSpPr>
                <p:cNvPr id="279" name="Rectangle 278"/>
                <p:cNvSpPr/>
                <p:nvPr/>
              </p:nvSpPr>
              <p:spPr>
                <a:xfrm>
                  <a:off x="1711026" y="4125283"/>
                  <a:ext cx="879004" cy="273149"/>
                </a:xfrm>
                <a:prstGeom prst="rect">
                  <a:avLst/>
                </a:prstGeom>
              </p:spPr>
              <p:txBody>
                <a:bodyPr wrap="none">
                  <a:spAutoFit/>
                </a:bodyPr>
                <a:lstStyle/>
                <a:p>
                  <a:pPr algn="ctr" defTabSz="913529" fontAlgn="base">
                    <a:lnSpc>
                      <a:spcPct val="90000"/>
                    </a:lnSpc>
                    <a:spcBef>
                      <a:spcPct val="0"/>
                    </a:spcBef>
                    <a:spcAft>
                      <a:spcPct val="0"/>
                    </a:spcAft>
                  </a:pPr>
                  <a:r>
                    <a:rPr lang="en-US" sz="1100" dirty="0">
                      <a:gradFill>
                        <a:gsLst>
                          <a:gs pos="0">
                            <a:srgbClr val="FFFFFF"/>
                          </a:gs>
                          <a:gs pos="100000">
                            <a:srgbClr val="FFFFFF"/>
                          </a:gs>
                        </a:gsLst>
                        <a:lin ang="5400000" scaled="0"/>
                      </a:gradFill>
                    </a:rPr>
                    <a:t>AD / DNS</a:t>
                  </a:r>
                </a:p>
              </p:txBody>
            </p:sp>
          </p:grpSp>
          <p:pic>
            <p:nvPicPr>
              <p:cNvPr id="267" name="Picture 2"/>
              <p:cNvPicPr>
                <a:picLocks noChangeAspect="1" noChangeArrowheads="1"/>
              </p:cNvPicPr>
              <p:nvPr/>
            </p:nvPicPr>
            <p:blipFill rotWithShape="1">
              <a:blip r:embed="rId3" cstate="print">
                <a:lum bright="100000" contrast="100000"/>
              </a:blip>
              <a:srcRect l="9422" t="9591" r="8195" b="13220"/>
              <a:stretch/>
            </p:blipFill>
            <p:spPr bwMode="auto">
              <a:xfrm>
                <a:off x="1521605" y="2369636"/>
                <a:ext cx="733110" cy="629380"/>
              </a:xfrm>
              <a:prstGeom prst="rect">
                <a:avLst/>
              </a:prstGeom>
              <a:noFill/>
              <a:ln w="9525">
                <a:noFill/>
                <a:miter lim="800000"/>
                <a:headEnd/>
                <a:tailEnd/>
              </a:ln>
              <a:effectLst/>
            </p:spPr>
          </p:pic>
          <p:sp>
            <p:nvSpPr>
              <p:cNvPr id="268" name="Rectangle 267"/>
              <p:cNvSpPr/>
              <p:nvPr/>
            </p:nvSpPr>
            <p:spPr>
              <a:xfrm>
                <a:off x="1444611" y="2957133"/>
                <a:ext cx="1025743" cy="273149"/>
              </a:xfrm>
              <a:prstGeom prst="rect">
                <a:avLst/>
              </a:prstGeom>
            </p:spPr>
            <p:txBody>
              <a:bodyPr wrap="none">
                <a:spAutoFit/>
              </a:bodyPr>
              <a:lstStyle/>
              <a:p>
                <a:pPr algn="ctr" defTabSz="913529" fontAlgn="base">
                  <a:lnSpc>
                    <a:spcPct val="90000"/>
                  </a:lnSpc>
                  <a:spcBef>
                    <a:spcPct val="0"/>
                  </a:spcBef>
                  <a:spcAft>
                    <a:spcPct val="0"/>
                  </a:spcAft>
                </a:pPr>
                <a:r>
                  <a:rPr lang="en-US" sz="1100" dirty="0">
                    <a:gradFill>
                      <a:gsLst>
                        <a:gs pos="0">
                          <a:srgbClr val="FFFFFF"/>
                        </a:gs>
                        <a:gs pos="100000">
                          <a:srgbClr val="FFFFFF"/>
                        </a:gs>
                      </a:gsLst>
                      <a:lin ang="5400000" scaled="0"/>
                    </a:gradFill>
                  </a:rPr>
                  <a:t>SQL Servers</a:t>
                </a:r>
              </a:p>
            </p:txBody>
          </p:sp>
          <p:pic>
            <p:nvPicPr>
              <p:cNvPr id="269" name="Picture 2"/>
              <p:cNvPicPr>
                <a:picLocks noChangeAspect="1" noChangeArrowheads="1"/>
              </p:cNvPicPr>
              <p:nvPr/>
            </p:nvPicPr>
            <p:blipFill>
              <a:blip r:embed="rId5" cstate="print">
                <a:clrChange>
                  <a:clrFrom>
                    <a:srgbClr val="4EB1E4"/>
                  </a:clrFrom>
                  <a:clrTo>
                    <a:srgbClr val="4EB1E4">
                      <a:alpha val="0"/>
                    </a:srgbClr>
                  </a:clrTo>
                </a:clrChange>
                <a:extLst>
                  <a:ext uri="{28A0092B-C50C-407E-A947-70E740481C1C}">
                    <a14:useLocalDpi xmlns:a14="http://schemas.microsoft.com/office/drawing/2010/main" val="0"/>
                  </a:ext>
                </a:extLst>
              </a:blip>
              <a:srcRect/>
              <a:stretch>
                <a:fillRect/>
              </a:stretch>
            </p:blipFill>
            <p:spPr bwMode="auto">
              <a:xfrm>
                <a:off x="2060071" y="2677961"/>
                <a:ext cx="333337" cy="302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70" name="Group 269"/>
              <p:cNvGrpSpPr/>
              <p:nvPr/>
            </p:nvGrpSpPr>
            <p:grpSpPr>
              <a:xfrm>
                <a:off x="2148208" y="4442923"/>
                <a:ext cx="965110" cy="1008499"/>
                <a:chOff x="1809804" y="4442923"/>
                <a:chExt cx="965110" cy="1008499"/>
              </a:xfrm>
            </p:grpSpPr>
            <p:pic>
              <p:nvPicPr>
                <p:cNvPr id="275" name="Picture 2"/>
                <p:cNvPicPr>
                  <a:picLocks noChangeAspect="1" noChangeArrowheads="1"/>
                </p:cNvPicPr>
                <p:nvPr/>
              </p:nvPicPr>
              <p:blipFill>
                <a:blip r:embed="rId3" cstate="print">
                  <a:lum bright="100000" contrast="100000"/>
                </a:blip>
                <a:srcRect/>
                <a:stretch>
                  <a:fillRect/>
                </a:stretch>
              </p:blipFill>
              <p:spPr bwMode="auto">
                <a:xfrm>
                  <a:off x="1809804" y="4442923"/>
                  <a:ext cx="965110" cy="884298"/>
                </a:xfrm>
                <a:prstGeom prst="rect">
                  <a:avLst/>
                </a:prstGeom>
                <a:noFill/>
                <a:ln w="9525">
                  <a:noFill/>
                  <a:miter lim="800000"/>
                  <a:headEnd/>
                  <a:tailEnd/>
                </a:ln>
                <a:effectLst/>
              </p:spPr>
            </p:pic>
            <p:sp>
              <p:nvSpPr>
                <p:cNvPr id="276" name="Rectangle 275"/>
                <p:cNvSpPr/>
                <p:nvPr/>
              </p:nvSpPr>
              <p:spPr>
                <a:xfrm>
                  <a:off x="1824844" y="5178273"/>
                  <a:ext cx="866478" cy="273149"/>
                </a:xfrm>
                <a:prstGeom prst="rect">
                  <a:avLst/>
                </a:prstGeom>
              </p:spPr>
              <p:txBody>
                <a:bodyPr wrap="none">
                  <a:spAutoFit/>
                </a:bodyPr>
                <a:lstStyle/>
                <a:p>
                  <a:pPr algn="ctr" defTabSz="913529" fontAlgn="base">
                    <a:lnSpc>
                      <a:spcPct val="90000"/>
                    </a:lnSpc>
                    <a:spcBef>
                      <a:spcPct val="0"/>
                    </a:spcBef>
                    <a:spcAft>
                      <a:spcPct val="0"/>
                    </a:spcAft>
                  </a:pPr>
                  <a:r>
                    <a:rPr lang="en-US" sz="1100" dirty="0">
                      <a:gradFill>
                        <a:gsLst>
                          <a:gs pos="0">
                            <a:srgbClr val="FFFFFF"/>
                          </a:gs>
                          <a:gs pos="100000">
                            <a:srgbClr val="FFFFFF"/>
                          </a:gs>
                        </a:gsLst>
                        <a:lin ang="5400000" scaled="0"/>
                      </a:gradFill>
                    </a:rPr>
                    <a:t>Exchange</a:t>
                  </a:r>
                </a:p>
              </p:txBody>
            </p:sp>
            <p:sp>
              <p:nvSpPr>
                <p:cNvPr id="277" name="Freeform 128"/>
                <p:cNvSpPr>
                  <a:spLocks noEditPoints="1"/>
                </p:cNvSpPr>
                <p:nvPr/>
              </p:nvSpPr>
              <p:spPr bwMode="black">
                <a:xfrm>
                  <a:off x="2433694" y="4961317"/>
                  <a:ext cx="322748" cy="225728"/>
                </a:xfrm>
                <a:custGeom>
                  <a:avLst/>
                  <a:gdLst>
                    <a:gd name="T0" fmla="*/ 7 w 300"/>
                    <a:gd name="T1" fmla="*/ 0 h 210"/>
                    <a:gd name="T2" fmla="*/ 293 w 300"/>
                    <a:gd name="T3" fmla="*/ 0 h 210"/>
                    <a:gd name="T4" fmla="*/ 150 w 300"/>
                    <a:gd name="T5" fmla="*/ 120 h 210"/>
                    <a:gd name="T6" fmla="*/ 7 w 300"/>
                    <a:gd name="T7" fmla="*/ 0 h 210"/>
                    <a:gd name="T8" fmla="*/ 153 w 300"/>
                    <a:gd name="T9" fmla="*/ 130 h 210"/>
                    <a:gd name="T10" fmla="*/ 153 w 300"/>
                    <a:gd name="T11" fmla="*/ 130 h 210"/>
                    <a:gd name="T12" fmla="*/ 153 w 300"/>
                    <a:gd name="T13" fmla="*/ 131 h 210"/>
                    <a:gd name="T14" fmla="*/ 152 w 300"/>
                    <a:gd name="T15" fmla="*/ 131 h 210"/>
                    <a:gd name="T16" fmla="*/ 152 w 300"/>
                    <a:gd name="T17" fmla="*/ 131 h 210"/>
                    <a:gd name="T18" fmla="*/ 151 w 300"/>
                    <a:gd name="T19" fmla="*/ 131 h 210"/>
                    <a:gd name="T20" fmla="*/ 151 w 300"/>
                    <a:gd name="T21" fmla="*/ 131 h 210"/>
                    <a:gd name="T22" fmla="*/ 150 w 300"/>
                    <a:gd name="T23" fmla="*/ 131 h 210"/>
                    <a:gd name="T24" fmla="*/ 150 w 300"/>
                    <a:gd name="T25" fmla="*/ 131 h 210"/>
                    <a:gd name="T26" fmla="*/ 150 w 300"/>
                    <a:gd name="T27" fmla="*/ 131 h 210"/>
                    <a:gd name="T28" fmla="*/ 149 w 300"/>
                    <a:gd name="T29" fmla="*/ 131 h 210"/>
                    <a:gd name="T30" fmla="*/ 149 w 300"/>
                    <a:gd name="T31" fmla="*/ 131 h 210"/>
                    <a:gd name="T32" fmla="*/ 148 w 300"/>
                    <a:gd name="T33" fmla="*/ 131 h 210"/>
                    <a:gd name="T34" fmla="*/ 148 w 300"/>
                    <a:gd name="T35" fmla="*/ 131 h 210"/>
                    <a:gd name="T36" fmla="*/ 147 w 300"/>
                    <a:gd name="T37" fmla="*/ 131 h 210"/>
                    <a:gd name="T38" fmla="*/ 147 w 300"/>
                    <a:gd name="T39" fmla="*/ 130 h 210"/>
                    <a:gd name="T40" fmla="*/ 147 w 300"/>
                    <a:gd name="T41" fmla="*/ 130 h 210"/>
                    <a:gd name="T42" fmla="*/ 125 w 300"/>
                    <a:gd name="T43" fmla="*/ 112 h 210"/>
                    <a:gd name="T44" fmla="*/ 8 w 300"/>
                    <a:gd name="T45" fmla="*/ 210 h 210"/>
                    <a:gd name="T46" fmla="*/ 293 w 300"/>
                    <a:gd name="T47" fmla="*/ 210 h 210"/>
                    <a:gd name="T48" fmla="*/ 175 w 300"/>
                    <a:gd name="T49" fmla="*/ 112 h 210"/>
                    <a:gd name="T50" fmla="*/ 153 w 300"/>
                    <a:gd name="T51" fmla="*/ 130 h 210"/>
                    <a:gd name="T52" fmla="*/ 0 w 300"/>
                    <a:gd name="T53" fmla="*/ 6 h 210"/>
                    <a:gd name="T54" fmla="*/ 0 w 300"/>
                    <a:gd name="T55" fmla="*/ 204 h 210"/>
                    <a:gd name="T56" fmla="*/ 118 w 300"/>
                    <a:gd name="T57" fmla="*/ 106 h 210"/>
                    <a:gd name="T58" fmla="*/ 0 w 300"/>
                    <a:gd name="T59" fmla="*/ 6 h 210"/>
                    <a:gd name="T60" fmla="*/ 182 w 300"/>
                    <a:gd name="T61" fmla="*/ 106 h 210"/>
                    <a:gd name="T62" fmla="*/ 300 w 300"/>
                    <a:gd name="T63" fmla="*/ 204 h 210"/>
                    <a:gd name="T64" fmla="*/ 300 w 300"/>
                    <a:gd name="T65" fmla="*/ 6 h 210"/>
                    <a:gd name="T66" fmla="*/ 182 w 300"/>
                    <a:gd name="T67" fmla="*/ 10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0" h="210">
                      <a:moveTo>
                        <a:pt x="7" y="0"/>
                      </a:moveTo>
                      <a:cubicBezTo>
                        <a:pt x="293" y="0"/>
                        <a:pt x="293" y="0"/>
                        <a:pt x="293" y="0"/>
                      </a:cubicBezTo>
                      <a:cubicBezTo>
                        <a:pt x="150" y="120"/>
                        <a:pt x="150" y="120"/>
                        <a:pt x="150" y="120"/>
                      </a:cubicBezTo>
                      <a:lnTo>
                        <a:pt x="7" y="0"/>
                      </a:lnTo>
                      <a:close/>
                      <a:moveTo>
                        <a:pt x="153" y="130"/>
                      </a:moveTo>
                      <a:cubicBezTo>
                        <a:pt x="153" y="130"/>
                        <a:pt x="153" y="130"/>
                        <a:pt x="153" y="130"/>
                      </a:cubicBezTo>
                      <a:cubicBezTo>
                        <a:pt x="153" y="130"/>
                        <a:pt x="153" y="130"/>
                        <a:pt x="153" y="131"/>
                      </a:cubicBezTo>
                      <a:cubicBezTo>
                        <a:pt x="153" y="131"/>
                        <a:pt x="152" y="131"/>
                        <a:pt x="152" y="131"/>
                      </a:cubicBezTo>
                      <a:cubicBezTo>
                        <a:pt x="152" y="131"/>
                        <a:pt x="152" y="131"/>
                        <a:pt x="152" y="131"/>
                      </a:cubicBezTo>
                      <a:cubicBezTo>
                        <a:pt x="152" y="131"/>
                        <a:pt x="151" y="131"/>
                        <a:pt x="151" y="131"/>
                      </a:cubicBezTo>
                      <a:cubicBezTo>
                        <a:pt x="151" y="131"/>
                        <a:pt x="151" y="131"/>
                        <a:pt x="151" y="131"/>
                      </a:cubicBezTo>
                      <a:cubicBezTo>
                        <a:pt x="151" y="131"/>
                        <a:pt x="150" y="131"/>
                        <a:pt x="150" y="131"/>
                      </a:cubicBezTo>
                      <a:cubicBezTo>
                        <a:pt x="150" y="131"/>
                        <a:pt x="150" y="131"/>
                        <a:pt x="150" y="131"/>
                      </a:cubicBezTo>
                      <a:cubicBezTo>
                        <a:pt x="150" y="131"/>
                        <a:pt x="150" y="131"/>
                        <a:pt x="150" y="131"/>
                      </a:cubicBezTo>
                      <a:cubicBezTo>
                        <a:pt x="150" y="131"/>
                        <a:pt x="149" y="131"/>
                        <a:pt x="149" y="131"/>
                      </a:cubicBezTo>
                      <a:cubicBezTo>
                        <a:pt x="149" y="131"/>
                        <a:pt x="149" y="131"/>
                        <a:pt x="149" y="131"/>
                      </a:cubicBezTo>
                      <a:cubicBezTo>
                        <a:pt x="149" y="131"/>
                        <a:pt x="148" y="131"/>
                        <a:pt x="148" y="131"/>
                      </a:cubicBezTo>
                      <a:cubicBezTo>
                        <a:pt x="148" y="131"/>
                        <a:pt x="148" y="131"/>
                        <a:pt x="148" y="131"/>
                      </a:cubicBezTo>
                      <a:cubicBezTo>
                        <a:pt x="148" y="131"/>
                        <a:pt x="148" y="131"/>
                        <a:pt x="147" y="131"/>
                      </a:cubicBezTo>
                      <a:cubicBezTo>
                        <a:pt x="147" y="130"/>
                        <a:pt x="147" y="130"/>
                        <a:pt x="147" y="130"/>
                      </a:cubicBezTo>
                      <a:cubicBezTo>
                        <a:pt x="147" y="130"/>
                        <a:pt x="147" y="130"/>
                        <a:pt x="147" y="130"/>
                      </a:cubicBezTo>
                      <a:cubicBezTo>
                        <a:pt x="125" y="112"/>
                        <a:pt x="125" y="112"/>
                        <a:pt x="125" y="112"/>
                      </a:cubicBezTo>
                      <a:cubicBezTo>
                        <a:pt x="8" y="210"/>
                        <a:pt x="8" y="210"/>
                        <a:pt x="8" y="210"/>
                      </a:cubicBezTo>
                      <a:cubicBezTo>
                        <a:pt x="293" y="210"/>
                        <a:pt x="293" y="210"/>
                        <a:pt x="293" y="210"/>
                      </a:cubicBezTo>
                      <a:cubicBezTo>
                        <a:pt x="175" y="112"/>
                        <a:pt x="175" y="112"/>
                        <a:pt x="175" y="112"/>
                      </a:cubicBezTo>
                      <a:lnTo>
                        <a:pt x="153" y="130"/>
                      </a:lnTo>
                      <a:close/>
                      <a:moveTo>
                        <a:pt x="0" y="6"/>
                      </a:moveTo>
                      <a:cubicBezTo>
                        <a:pt x="0" y="204"/>
                        <a:pt x="0" y="204"/>
                        <a:pt x="0" y="204"/>
                      </a:cubicBezTo>
                      <a:cubicBezTo>
                        <a:pt x="118" y="106"/>
                        <a:pt x="118" y="106"/>
                        <a:pt x="118" y="106"/>
                      </a:cubicBezTo>
                      <a:lnTo>
                        <a:pt x="0" y="6"/>
                      </a:lnTo>
                      <a:close/>
                      <a:moveTo>
                        <a:pt x="182" y="106"/>
                      </a:moveTo>
                      <a:cubicBezTo>
                        <a:pt x="300" y="204"/>
                        <a:pt x="300" y="204"/>
                        <a:pt x="300" y="204"/>
                      </a:cubicBezTo>
                      <a:cubicBezTo>
                        <a:pt x="300" y="6"/>
                        <a:pt x="300" y="6"/>
                        <a:pt x="300" y="6"/>
                      </a:cubicBezTo>
                      <a:lnTo>
                        <a:pt x="182"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pPr defTabSz="913793"/>
                  <a:endParaRPr lang="en-US" sz="1400" dirty="0">
                    <a:solidFill>
                      <a:srgbClr val="292929"/>
                    </a:solidFill>
                  </a:endParaRPr>
                </a:p>
              </p:txBody>
            </p:sp>
          </p:grpSp>
          <p:sp>
            <p:nvSpPr>
              <p:cNvPr id="271" name="Freeform 27"/>
              <p:cNvSpPr>
                <a:spLocks noChangeAspect="1" noEditPoints="1"/>
              </p:cNvSpPr>
              <p:nvPr/>
            </p:nvSpPr>
            <p:spPr bwMode="black">
              <a:xfrm>
                <a:off x="1187931" y="3478935"/>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bg1"/>
              </a:solidFill>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sp>
            <p:nvSpPr>
              <p:cNvPr id="272" name="Freeform 27"/>
              <p:cNvSpPr>
                <a:spLocks noChangeAspect="1" noEditPoints="1"/>
              </p:cNvSpPr>
              <p:nvPr/>
            </p:nvSpPr>
            <p:spPr bwMode="black">
              <a:xfrm>
                <a:off x="1187931" y="3955892"/>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bg1"/>
              </a:solidFill>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sp>
            <p:nvSpPr>
              <p:cNvPr id="273" name="Freeform 27"/>
              <p:cNvSpPr>
                <a:spLocks noChangeAspect="1" noEditPoints="1"/>
              </p:cNvSpPr>
              <p:nvPr/>
            </p:nvSpPr>
            <p:spPr bwMode="black">
              <a:xfrm>
                <a:off x="1187931" y="4432849"/>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bg1"/>
              </a:solidFill>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sp>
            <p:nvSpPr>
              <p:cNvPr id="274" name="Freeform 27"/>
              <p:cNvSpPr>
                <a:spLocks noChangeAspect="1" noEditPoints="1"/>
              </p:cNvSpPr>
              <p:nvPr/>
            </p:nvSpPr>
            <p:spPr bwMode="black">
              <a:xfrm>
                <a:off x="1187931" y="4909805"/>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bg1"/>
              </a:solidFill>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grpSp>
        <p:grpSp>
          <p:nvGrpSpPr>
            <p:cNvPr id="237" name="Group 236"/>
            <p:cNvGrpSpPr/>
            <p:nvPr/>
          </p:nvGrpSpPr>
          <p:grpSpPr>
            <a:xfrm>
              <a:off x="3071258" y="3223773"/>
              <a:ext cx="848582" cy="1082539"/>
              <a:chOff x="3356443" y="3425018"/>
              <a:chExt cx="848582" cy="1082537"/>
            </a:xfrm>
          </p:grpSpPr>
          <p:pic>
            <p:nvPicPr>
              <p:cNvPr id="260" name="Picture 6" descr="\\magnum\Projects\Microsoft\Cloud Power FY12\Design\Icons\PNGs\Server_2.png"/>
              <p:cNvPicPr>
                <a:picLocks noChangeAspect="1" noChangeArrowheads="1"/>
              </p:cNvPicPr>
              <p:nvPr/>
            </p:nvPicPr>
            <p:blipFill rotWithShape="1">
              <a:blip r:embed="rId4" cstate="print">
                <a:lum bright="100000"/>
              </a:blip>
              <a:srcRect l="24157" r="25929"/>
              <a:stretch/>
            </p:blipFill>
            <p:spPr bwMode="auto">
              <a:xfrm>
                <a:off x="3602978" y="3425018"/>
                <a:ext cx="355510" cy="712232"/>
              </a:xfrm>
              <a:prstGeom prst="rect">
                <a:avLst/>
              </a:prstGeom>
              <a:noFill/>
            </p:spPr>
          </p:pic>
          <p:sp>
            <p:nvSpPr>
              <p:cNvPr id="261" name="Rectangle 260"/>
              <p:cNvSpPr/>
              <p:nvPr/>
            </p:nvSpPr>
            <p:spPr>
              <a:xfrm>
                <a:off x="3356443" y="4064332"/>
                <a:ext cx="848582" cy="443223"/>
              </a:xfrm>
              <a:prstGeom prst="rect">
                <a:avLst/>
              </a:prstGeom>
            </p:spPr>
            <p:txBody>
              <a:bodyPr wrap="none">
                <a:spAutoFit/>
              </a:bodyPr>
              <a:lstStyle/>
              <a:p>
                <a:pPr algn="ctr" defTabSz="913529" fontAlgn="base">
                  <a:lnSpc>
                    <a:spcPct val="90000"/>
                  </a:lnSpc>
                  <a:spcBef>
                    <a:spcPct val="0"/>
                  </a:spcBef>
                  <a:spcAft>
                    <a:spcPct val="0"/>
                  </a:spcAft>
                </a:pPr>
                <a:r>
                  <a:rPr lang="en-US" sz="1100" dirty="0">
                    <a:gradFill>
                      <a:gsLst>
                        <a:gs pos="0">
                          <a:srgbClr val="FFFFFF"/>
                        </a:gs>
                        <a:gs pos="100000">
                          <a:srgbClr val="FFFFFF"/>
                        </a:gs>
                      </a:gsLst>
                      <a:lin ang="5400000" scaled="0"/>
                    </a:gradFill>
                  </a:rPr>
                  <a:t>S2S VPN </a:t>
                </a:r>
                <a:br>
                  <a:rPr lang="en-US" sz="1100" dirty="0">
                    <a:gradFill>
                      <a:gsLst>
                        <a:gs pos="0">
                          <a:srgbClr val="FFFFFF"/>
                        </a:gs>
                        <a:gs pos="100000">
                          <a:srgbClr val="FFFFFF"/>
                        </a:gs>
                      </a:gsLst>
                      <a:lin ang="5400000" scaled="0"/>
                    </a:gradFill>
                  </a:rPr>
                </a:br>
                <a:r>
                  <a:rPr lang="en-US" sz="1100" dirty="0">
                    <a:gradFill>
                      <a:gsLst>
                        <a:gs pos="0">
                          <a:srgbClr val="FFFFFF"/>
                        </a:gs>
                        <a:gs pos="100000">
                          <a:srgbClr val="FFFFFF"/>
                        </a:gs>
                      </a:gsLst>
                      <a:lin ang="5400000" scaled="0"/>
                    </a:gradFill>
                  </a:rPr>
                  <a:t>Device</a:t>
                </a:r>
              </a:p>
            </p:txBody>
          </p:sp>
        </p:grpSp>
        <p:grpSp>
          <p:nvGrpSpPr>
            <p:cNvPr id="238" name="Group 237"/>
            <p:cNvGrpSpPr/>
            <p:nvPr/>
          </p:nvGrpSpPr>
          <p:grpSpPr>
            <a:xfrm>
              <a:off x="4502875" y="1767148"/>
              <a:ext cx="430451" cy="1081861"/>
              <a:chOff x="4409404" y="1676776"/>
              <a:chExt cx="510347" cy="1282665"/>
            </a:xfrm>
          </p:grpSpPr>
          <p:sp>
            <p:nvSpPr>
              <p:cNvPr id="257" name="Freeform 27"/>
              <p:cNvSpPr>
                <a:spLocks noChangeAspect="1" noEditPoints="1"/>
              </p:cNvSpPr>
              <p:nvPr/>
            </p:nvSpPr>
            <p:spPr bwMode="black">
              <a:xfrm>
                <a:off x="4409404" y="1676776"/>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accent2"/>
              </a:solidFill>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sp>
            <p:nvSpPr>
              <p:cNvPr id="258" name="Freeform 27"/>
              <p:cNvSpPr>
                <a:spLocks noChangeAspect="1" noEditPoints="1"/>
              </p:cNvSpPr>
              <p:nvPr/>
            </p:nvSpPr>
            <p:spPr bwMode="black">
              <a:xfrm>
                <a:off x="4409404" y="2153733"/>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accent2"/>
              </a:solidFill>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sp>
            <p:nvSpPr>
              <p:cNvPr id="259" name="Freeform 27"/>
              <p:cNvSpPr>
                <a:spLocks noChangeAspect="1" noEditPoints="1"/>
              </p:cNvSpPr>
              <p:nvPr/>
            </p:nvSpPr>
            <p:spPr bwMode="black">
              <a:xfrm>
                <a:off x="4409404" y="2630689"/>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accent2"/>
              </a:solidFill>
              <a:extLst/>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grpSp>
        <p:grpSp>
          <p:nvGrpSpPr>
            <p:cNvPr id="239" name="Group 238"/>
            <p:cNvGrpSpPr/>
            <p:nvPr/>
          </p:nvGrpSpPr>
          <p:grpSpPr>
            <a:xfrm>
              <a:off x="3302455" y="1905787"/>
              <a:ext cx="1200422" cy="804576"/>
              <a:chOff x="3587658" y="2107080"/>
              <a:chExt cx="1200422" cy="804576"/>
            </a:xfrm>
          </p:grpSpPr>
          <p:cxnSp>
            <p:nvCxnSpPr>
              <p:cNvPr id="254" name="Straight Arrow Connector 253"/>
              <p:cNvCxnSpPr/>
              <p:nvPr/>
            </p:nvCxnSpPr>
            <p:spPr>
              <a:xfrm flipH="1">
                <a:off x="3602978" y="2107080"/>
                <a:ext cx="1185102" cy="609069"/>
              </a:xfrm>
              <a:prstGeom prst="straightConnector1">
                <a:avLst/>
              </a:prstGeom>
              <a:ln w="19050">
                <a:solidFill>
                  <a:schemeClr val="tx2"/>
                </a:solidFill>
                <a:headEnd type="none" w="med" len="sm"/>
                <a:tailEnd type="none"/>
              </a:ln>
            </p:spPr>
            <p:style>
              <a:lnRef idx="1">
                <a:schemeClr val="accent1"/>
              </a:lnRef>
              <a:fillRef idx="0">
                <a:schemeClr val="accent1"/>
              </a:fillRef>
              <a:effectRef idx="0">
                <a:schemeClr val="accent1"/>
              </a:effectRef>
              <a:fontRef idx="minor">
                <a:schemeClr val="tx1"/>
              </a:fontRef>
            </p:style>
          </p:cxnSp>
          <p:cxnSp>
            <p:nvCxnSpPr>
              <p:cNvPr id="255" name="Straight Arrow Connector 254"/>
              <p:cNvCxnSpPr/>
              <p:nvPr/>
            </p:nvCxnSpPr>
            <p:spPr>
              <a:xfrm flipH="1">
                <a:off x="3602978" y="2509368"/>
                <a:ext cx="1185102" cy="206782"/>
              </a:xfrm>
              <a:prstGeom prst="straightConnector1">
                <a:avLst/>
              </a:prstGeom>
              <a:ln w="19050">
                <a:solidFill>
                  <a:schemeClr val="tx2"/>
                </a:solidFill>
                <a:headEnd type="none" w="med" len="sm"/>
                <a:tailEnd type="none"/>
              </a:ln>
            </p:spPr>
            <p:style>
              <a:lnRef idx="1">
                <a:schemeClr val="accent1"/>
              </a:lnRef>
              <a:fillRef idx="0">
                <a:schemeClr val="accent1"/>
              </a:fillRef>
              <a:effectRef idx="0">
                <a:schemeClr val="accent1"/>
              </a:effectRef>
              <a:fontRef idx="minor">
                <a:schemeClr val="tx1"/>
              </a:fontRef>
            </p:style>
          </p:cxnSp>
          <p:cxnSp>
            <p:nvCxnSpPr>
              <p:cNvPr id="256" name="Straight Arrow Connector 255"/>
              <p:cNvCxnSpPr/>
              <p:nvPr/>
            </p:nvCxnSpPr>
            <p:spPr>
              <a:xfrm flipH="1" flipV="1">
                <a:off x="3587658" y="2716150"/>
                <a:ext cx="1200422" cy="195506"/>
              </a:xfrm>
              <a:prstGeom prst="straightConnector1">
                <a:avLst/>
              </a:prstGeom>
              <a:ln w="19050">
                <a:solidFill>
                  <a:schemeClr val="tx2"/>
                </a:solidFill>
                <a:headEnd type="none" w="med" len="sm"/>
                <a:tailEnd type="none"/>
              </a:ln>
            </p:spPr>
            <p:style>
              <a:lnRef idx="1">
                <a:schemeClr val="accent1"/>
              </a:lnRef>
              <a:fillRef idx="0">
                <a:schemeClr val="accent1"/>
              </a:fillRef>
              <a:effectRef idx="0">
                <a:schemeClr val="accent1"/>
              </a:effectRef>
              <a:fontRef idx="minor">
                <a:schemeClr val="tx1"/>
              </a:fontRef>
            </p:style>
          </p:cxnSp>
        </p:grpSp>
        <p:grpSp>
          <p:nvGrpSpPr>
            <p:cNvPr id="240" name="Group 239"/>
            <p:cNvGrpSpPr/>
            <p:nvPr/>
          </p:nvGrpSpPr>
          <p:grpSpPr>
            <a:xfrm>
              <a:off x="2713792" y="2231852"/>
              <a:ext cx="576145" cy="712232"/>
              <a:chOff x="9944860" y="5187045"/>
              <a:chExt cx="576144" cy="712232"/>
            </a:xfrm>
          </p:grpSpPr>
          <p:sp>
            <p:nvSpPr>
              <p:cNvPr id="252" name="Freeform 6"/>
              <p:cNvSpPr>
                <a:spLocks noChangeAspect="1" noEditPoints="1"/>
              </p:cNvSpPr>
              <p:nvPr/>
            </p:nvSpPr>
            <p:spPr bwMode="black">
              <a:xfrm>
                <a:off x="10192459" y="5526355"/>
                <a:ext cx="328545" cy="332665"/>
              </a:xfrm>
              <a:custGeom>
                <a:avLst/>
                <a:gdLst>
                  <a:gd name="T0" fmla="*/ 84 w 84"/>
                  <a:gd name="T1" fmla="*/ 43 h 85"/>
                  <a:gd name="T2" fmla="*/ 0 w 84"/>
                  <a:gd name="T3" fmla="*/ 43 h 85"/>
                  <a:gd name="T4" fmla="*/ 76 w 84"/>
                  <a:gd name="T5" fmla="*/ 27 h 85"/>
                  <a:gd name="T6" fmla="*/ 65 w 84"/>
                  <a:gd name="T7" fmla="*/ 40 h 85"/>
                  <a:gd name="T8" fmla="*/ 76 w 84"/>
                  <a:gd name="T9" fmla="*/ 27 h 85"/>
                  <a:gd name="T10" fmla="*/ 45 w 84"/>
                  <a:gd name="T11" fmla="*/ 27 h 85"/>
                  <a:gd name="T12" fmla="*/ 62 w 84"/>
                  <a:gd name="T13" fmla="*/ 40 h 85"/>
                  <a:gd name="T14" fmla="*/ 40 w 84"/>
                  <a:gd name="T15" fmla="*/ 27 h 85"/>
                  <a:gd name="T16" fmla="*/ 21 w 84"/>
                  <a:gd name="T17" fmla="*/ 40 h 85"/>
                  <a:gd name="T18" fmla="*/ 40 w 84"/>
                  <a:gd name="T19" fmla="*/ 27 h 85"/>
                  <a:gd name="T20" fmla="*/ 8 w 84"/>
                  <a:gd name="T21" fmla="*/ 27 h 85"/>
                  <a:gd name="T22" fmla="*/ 19 w 84"/>
                  <a:gd name="T23" fmla="*/ 40 h 85"/>
                  <a:gd name="T24" fmla="*/ 10 w 84"/>
                  <a:gd name="T25" fmla="*/ 21 h 85"/>
                  <a:gd name="T26" fmla="*/ 30 w 84"/>
                  <a:gd name="T27" fmla="*/ 6 h 85"/>
                  <a:gd name="T28" fmla="*/ 25 w 84"/>
                  <a:gd name="T29" fmla="*/ 21 h 85"/>
                  <a:gd name="T30" fmla="*/ 40 w 84"/>
                  <a:gd name="T31" fmla="*/ 4 h 85"/>
                  <a:gd name="T32" fmla="*/ 45 w 84"/>
                  <a:gd name="T33" fmla="*/ 21 h 85"/>
                  <a:gd name="T34" fmla="*/ 45 w 84"/>
                  <a:gd name="T35" fmla="*/ 5 h 85"/>
                  <a:gd name="T36" fmla="*/ 62 w 84"/>
                  <a:gd name="T37" fmla="*/ 21 h 85"/>
                  <a:gd name="T38" fmla="*/ 54 w 84"/>
                  <a:gd name="T39" fmla="*/ 6 h 85"/>
                  <a:gd name="T40" fmla="*/ 80 w 84"/>
                  <a:gd name="T41" fmla="*/ 45 h 85"/>
                  <a:gd name="T42" fmla="*/ 63 w 84"/>
                  <a:gd name="T43" fmla="*/ 59 h 85"/>
                  <a:gd name="T44" fmla="*/ 80 w 84"/>
                  <a:gd name="T45" fmla="*/ 45 h 85"/>
                  <a:gd name="T46" fmla="*/ 45 w 84"/>
                  <a:gd name="T47" fmla="*/ 45 h 85"/>
                  <a:gd name="T48" fmla="*/ 61 w 84"/>
                  <a:gd name="T49" fmla="*/ 59 h 85"/>
                  <a:gd name="T50" fmla="*/ 40 w 84"/>
                  <a:gd name="T51" fmla="*/ 45 h 85"/>
                  <a:gd name="T52" fmla="*/ 23 w 84"/>
                  <a:gd name="T53" fmla="*/ 59 h 85"/>
                  <a:gd name="T54" fmla="*/ 40 w 84"/>
                  <a:gd name="T55" fmla="*/ 45 h 85"/>
                  <a:gd name="T56" fmla="*/ 4 w 84"/>
                  <a:gd name="T57" fmla="*/ 45 h 85"/>
                  <a:gd name="T58" fmla="*/ 21 w 84"/>
                  <a:gd name="T59" fmla="*/ 59 h 85"/>
                  <a:gd name="T60" fmla="*/ 45 w 84"/>
                  <a:gd name="T61" fmla="*/ 64 h 85"/>
                  <a:gd name="T62" fmla="*/ 59 w 84"/>
                  <a:gd name="T63" fmla="*/ 64 h 85"/>
                  <a:gd name="T64" fmla="*/ 40 w 84"/>
                  <a:gd name="T65" fmla="*/ 81 h 85"/>
                  <a:gd name="T66" fmla="*/ 25 w 84"/>
                  <a:gd name="T67" fmla="*/ 64 h 85"/>
                  <a:gd name="T68" fmla="*/ 73 w 84"/>
                  <a:gd name="T69" fmla="*/ 64 h 85"/>
                  <a:gd name="T70" fmla="*/ 54 w 84"/>
                  <a:gd name="T71" fmla="*/ 79 h 85"/>
                  <a:gd name="T72" fmla="*/ 22 w 84"/>
                  <a:gd name="T73" fmla="*/ 64 h 85"/>
                  <a:gd name="T74" fmla="*/ 30 w 84"/>
                  <a:gd name="T75" fmla="*/ 7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5">
                    <a:moveTo>
                      <a:pt x="42" y="0"/>
                    </a:moveTo>
                    <a:cubicBezTo>
                      <a:pt x="65" y="0"/>
                      <a:pt x="84" y="19"/>
                      <a:pt x="84" y="43"/>
                    </a:cubicBezTo>
                    <a:cubicBezTo>
                      <a:pt x="84" y="66"/>
                      <a:pt x="65" y="85"/>
                      <a:pt x="42" y="85"/>
                    </a:cubicBezTo>
                    <a:cubicBezTo>
                      <a:pt x="19" y="85"/>
                      <a:pt x="0" y="66"/>
                      <a:pt x="0" y="43"/>
                    </a:cubicBezTo>
                    <a:cubicBezTo>
                      <a:pt x="0" y="19"/>
                      <a:pt x="19" y="0"/>
                      <a:pt x="42" y="0"/>
                    </a:cubicBezTo>
                    <a:close/>
                    <a:moveTo>
                      <a:pt x="76" y="27"/>
                    </a:moveTo>
                    <a:cubicBezTo>
                      <a:pt x="63" y="27"/>
                      <a:pt x="63" y="27"/>
                      <a:pt x="63" y="27"/>
                    </a:cubicBezTo>
                    <a:cubicBezTo>
                      <a:pt x="64" y="31"/>
                      <a:pt x="65" y="35"/>
                      <a:pt x="65" y="40"/>
                    </a:cubicBezTo>
                    <a:cubicBezTo>
                      <a:pt x="80" y="40"/>
                      <a:pt x="80" y="40"/>
                      <a:pt x="80" y="40"/>
                    </a:cubicBezTo>
                    <a:cubicBezTo>
                      <a:pt x="79" y="35"/>
                      <a:pt x="78" y="31"/>
                      <a:pt x="76" y="27"/>
                    </a:cubicBezTo>
                    <a:close/>
                    <a:moveTo>
                      <a:pt x="61" y="27"/>
                    </a:moveTo>
                    <a:cubicBezTo>
                      <a:pt x="45" y="27"/>
                      <a:pt x="45" y="27"/>
                      <a:pt x="45" y="27"/>
                    </a:cubicBezTo>
                    <a:cubicBezTo>
                      <a:pt x="45" y="40"/>
                      <a:pt x="45" y="40"/>
                      <a:pt x="45" y="40"/>
                    </a:cubicBezTo>
                    <a:cubicBezTo>
                      <a:pt x="62" y="40"/>
                      <a:pt x="62" y="40"/>
                      <a:pt x="62" y="40"/>
                    </a:cubicBezTo>
                    <a:cubicBezTo>
                      <a:pt x="62" y="35"/>
                      <a:pt x="62" y="31"/>
                      <a:pt x="61" y="27"/>
                    </a:cubicBezTo>
                    <a:close/>
                    <a:moveTo>
                      <a:pt x="40" y="27"/>
                    </a:moveTo>
                    <a:cubicBezTo>
                      <a:pt x="23" y="27"/>
                      <a:pt x="23" y="27"/>
                      <a:pt x="23" y="27"/>
                    </a:cubicBezTo>
                    <a:cubicBezTo>
                      <a:pt x="22" y="31"/>
                      <a:pt x="22" y="35"/>
                      <a:pt x="21" y="40"/>
                    </a:cubicBezTo>
                    <a:cubicBezTo>
                      <a:pt x="40" y="40"/>
                      <a:pt x="40" y="40"/>
                      <a:pt x="40" y="40"/>
                    </a:cubicBezTo>
                    <a:cubicBezTo>
                      <a:pt x="40" y="27"/>
                      <a:pt x="40" y="27"/>
                      <a:pt x="40" y="27"/>
                    </a:cubicBezTo>
                    <a:close/>
                    <a:moveTo>
                      <a:pt x="21" y="27"/>
                    </a:moveTo>
                    <a:cubicBezTo>
                      <a:pt x="8" y="27"/>
                      <a:pt x="8" y="27"/>
                      <a:pt x="8" y="27"/>
                    </a:cubicBezTo>
                    <a:cubicBezTo>
                      <a:pt x="6" y="31"/>
                      <a:pt x="5" y="35"/>
                      <a:pt x="4" y="40"/>
                    </a:cubicBezTo>
                    <a:cubicBezTo>
                      <a:pt x="19" y="40"/>
                      <a:pt x="19" y="40"/>
                      <a:pt x="19" y="40"/>
                    </a:cubicBezTo>
                    <a:cubicBezTo>
                      <a:pt x="19" y="35"/>
                      <a:pt x="20" y="31"/>
                      <a:pt x="21" y="27"/>
                    </a:cubicBezTo>
                    <a:close/>
                    <a:moveTo>
                      <a:pt x="10" y="21"/>
                    </a:moveTo>
                    <a:cubicBezTo>
                      <a:pt x="22" y="21"/>
                      <a:pt x="22" y="21"/>
                      <a:pt x="22" y="21"/>
                    </a:cubicBezTo>
                    <a:cubicBezTo>
                      <a:pt x="24" y="15"/>
                      <a:pt x="27" y="10"/>
                      <a:pt x="30" y="6"/>
                    </a:cubicBezTo>
                    <a:cubicBezTo>
                      <a:pt x="22" y="9"/>
                      <a:pt x="15" y="14"/>
                      <a:pt x="10" y="21"/>
                    </a:cubicBezTo>
                    <a:close/>
                    <a:moveTo>
                      <a:pt x="25" y="21"/>
                    </a:moveTo>
                    <a:cubicBezTo>
                      <a:pt x="40" y="21"/>
                      <a:pt x="40" y="21"/>
                      <a:pt x="40" y="21"/>
                    </a:cubicBezTo>
                    <a:cubicBezTo>
                      <a:pt x="40" y="4"/>
                      <a:pt x="40" y="4"/>
                      <a:pt x="40" y="4"/>
                    </a:cubicBezTo>
                    <a:cubicBezTo>
                      <a:pt x="33" y="6"/>
                      <a:pt x="28" y="12"/>
                      <a:pt x="25" y="21"/>
                    </a:cubicBezTo>
                    <a:close/>
                    <a:moveTo>
                      <a:pt x="45" y="21"/>
                    </a:moveTo>
                    <a:cubicBezTo>
                      <a:pt x="59" y="21"/>
                      <a:pt x="59" y="21"/>
                      <a:pt x="59" y="21"/>
                    </a:cubicBezTo>
                    <a:cubicBezTo>
                      <a:pt x="56" y="12"/>
                      <a:pt x="51" y="6"/>
                      <a:pt x="45" y="5"/>
                    </a:cubicBezTo>
                    <a:cubicBezTo>
                      <a:pt x="45" y="21"/>
                      <a:pt x="45" y="21"/>
                      <a:pt x="45" y="21"/>
                    </a:cubicBezTo>
                    <a:close/>
                    <a:moveTo>
                      <a:pt x="62" y="21"/>
                    </a:moveTo>
                    <a:cubicBezTo>
                      <a:pt x="73" y="21"/>
                      <a:pt x="73" y="21"/>
                      <a:pt x="73" y="21"/>
                    </a:cubicBezTo>
                    <a:cubicBezTo>
                      <a:pt x="69" y="14"/>
                      <a:pt x="62" y="9"/>
                      <a:pt x="54" y="6"/>
                    </a:cubicBezTo>
                    <a:cubicBezTo>
                      <a:pt x="57" y="10"/>
                      <a:pt x="60" y="15"/>
                      <a:pt x="62" y="21"/>
                    </a:cubicBezTo>
                    <a:close/>
                    <a:moveTo>
                      <a:pt x="80" y="45"/>
                    </a:moveTo>
                    <a:cubicBezTo>
                      <a:pt x="65" y="45"/>
                      <a:pt x="65" y="45"/>
                      <a:pt x="65" y="45"/>
                    </a:cubicBezTo>
                    <a:cubicBezTo>
                      <a:pt x="65" y="50"/>
                      <a:pt x="64" y="54"/>
                      <a:pt x="63" y="59"/>
                    </a:cubicBezTo>
                    <a:cubicBezTo>
                      <a:pt x="76" y="59"/>
                      <a:pt x="76" y="59"/>
                      <a:pt x="76" y="59"/>
                    </a:cubicBezTo>
                    <a:cubicBezTo>
                      <a:pt x="78" y="54"/>
                      <a:pt x="79" y="50"/>
                      <a:pt x="80" y="45"/>
                    </a:cubicBezTo>
                    <a:close/>
                    <a:moveTo>
                      <a:pt x="62" y="45"/>
                    </a:moveTo>
                    <a:cubicBezTo>
                      <a:pt x="45" y="45"/>
                      <a:pt x="45" y="45"/>
                      <a:pt x="45" y="45"/>
                    </a:cubicBezTo>
                    <a:cubicBezTo>
                      <a:pt x="45" y="59"/>
                      <a:pt x="45" y="59"/>
                      <a:pt x="45" y="59"/>
                    </a:cubicBezTo>
                    <a:cubicBezTo>
                      <a:pt x="61" y="59"/>
                      <a:pt x="61" y="59"/>
                      <a:pt x="61" y="59"/>
                    </a:cubicBezTo>
                    <a:cubicBezTo>
                      <a:pt x="62" y="54"/>
                      <a:pt x="62" y="50"/>
                      <a:pt x="62" y="45"/>
                    </a:cubicBezTo>
                    <a:close/>
                    <a:moveTo>
                      <a:pt x="40" y="45"/>
                    </a:moveTo>
                    <a:cubicBezTo>
                      <a:pt x="21" y="45"/>
                      <a:pt x="21" y="45"/>
                      <a:pt x="21" y="45"/>
                    </a:cubicBezTo>
                    <a:cubicBezTo>
                      <a:pt x="22" y="50"/>
                      <a:pt x="22" y="54"/>
                      <a:pt x="23" y="59"/>
                    </a:cubicBezTo>
                    <a:cubicBezTo>
                      <a:pt x="40" y="59"/>
                      <a:pt x="40" y="59"/>
                      <a:pt x="40" y="59"/>
                    </a:cubicBezTo>
                    <a:cubicBezTo>
                      <a:pt x="40" y="45"/>
                      <a:pt x="40" y="45"/>
                      <a:pt x="40" y="45"/>
                    </a:cubicBezTo>
                    <a:close/>
                    <a:moveTo>
                      <a:pt x="19" y="45"/>
                    </a:moveTo>
                    <a:cubicBezTo>
                      <a:pt x="4" y="45"/>
                      <a:pt x="4" y="45"/>
                      <a:pt x="4" y="45"/>
                    </a:cubicBezTo>
                    <a:cubicBezTo>
                      <a:pt x="5" y="50"/>
                      <a:pt x="6" y="54"/>
                      <a:pt x="8" y="59"/>
                    </a:cubicBezTo>
                    <a:cubicBezTo>
                      <a:pt x="21" y="59"/>
                      <a:pt x="21" y="59"/>
                      <a:pt x="21" y="59"/>
                    </a:cubicBezTo>
                    <a:cubicBezTo>
                      <a:pt x="20" y="54"/>
                      <a:pt x="19" y="50"/>
                      <a:pt x="19" y="45"/>
                    </a:cubicBezTo>
                    <a:close/>
                    <a:moveTo>
                      <a:pt x="45" y="64"/>
                    </a:moveTo>
                    <a:cubicBezTo>
                      <a:pt x="45" y="81"/>
                      <a:pt x="45" y="81"/>
                      <a:pt x="45" y="81"/>
                    </a:cubicBezTo>
                    <a:cubicBezTo>
                      <a:pt x="51" y="79"/>
                      <a:pt x="56" y="73"/>
                      <a:pt x="59" y="64"/>
                    </a:cubicBezTo>
                    <a:cubicBezTo>
                      <a:pt x="45" y="64"/>
                      <a:pt x="45" y="64"/>
                      <a:pt x="45" y="64"/>
                    </a:cubicBezTo>
                    <a:close/>
                    <a:moveTo>
                      <a:pt x="40" y="81"/>
                    </a:moveTo>
                    <a:cubicBezTo>
                      <a:pt x="40" y="64"/>
                      <a:pt x="40" y="64"/>
                      <a:pt x="40" y="64"/>
                    </a:cubicBezTo>
                    <a:cubicBezTo>
                      <a:pt x="25" y="64"/>
                      <a:pt x="25" y="64"/>
                      <a:pt x="25" y="64"/>
                    </a:cubicBezTo>
                    <a:cubicBezTo>
                      <a:pt x="28" y="73"/>
                      <a:pt x="33" y="79"/>
                      <a:pt x="40" y="81"/>
                    </a:cubicBezTo>
                    <a:close/>
                    <a:moveTo>
                      <a:pt x="73" y="64"/>
                    </a:moveTo>
                    <a:cubicBezTo>
                      <a:pt x="62" y="64"/>
                      <a:pt x="62" y="64"/>
                      <a:pt x="62" y="64"/>
                    </a:cubicBezTo>
                    <a:cubicBezTo>
                      <a:pt x="60" y="70"/>
                      <a:pt x="57" y="75"/>
                      <a:pt x="54" y="79"/>
                    </a:cubicBezTo>
                    <a:cubicBezTo>
                      <a:pt x="62" y="76"/>
                      <a:pt x="69" y="71"/>
                      <a:pt x="73" y="64"/>
                    </a:cubicBezTo>
                    <a:close/>
                    <a:moveTo>
                      <a:pt x="22" y="64"/>
                    </a:moveTo>
                    <a:cubicBezTo>
                      <a:pt x="11" y="64"/>
                      <a:pt x="11" y="64"/>
                      <a:pt x="11" y="64"/>
                    </a:cubicBezTo>
                    <a:cubicBezTo>
                      <a:pt x="15" y="71"/>
                      <a:pt x="22" y="76"/>
                      <a:pt x="30" y="79"/>
                    </a:cubicBezTo>
                    <a:cubicBezTo>
                      <a:pt x="27" y="75"/>
                      <a:pt x="24" y="70"/>
                      <a:pt x="22" y="64"/>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913793"/>
                <a:endParaRPr lang="en-US" sz="1600" dirty="0">
                  <a:solidFill>
                    <a:srgbClr val="292929"/>
                  </a:solidFill>
                </a:endParaRPr>
              </a:p>
            </p:txBody>
          </p:sp>
          <p:pic>
            <p:nvPicPr>
              <p:cNvPr id="253" name="Picture 6" descr="\\magnum\Projects\Microsoft\Cloud Power FY12\Design\Icons\PNGs\Server_2.png"/>
              <p:cNvPicPr>
                <a:picLocks noChangeAspect="1" noChangeArrowheads="1"/>
              </p:cNvPicPr>
              <p:nvPr/>
            </p:nvPicPr>
            <p:blipFill rotWithShape="1">
              <a:blip r:embed="rId4" cstate="print">
                <a:lum bright="100000"/>
              </a:blip>
              <a:srcRect l="24157" r="25929"/>
              <a:stretch/>
            </p:blipFill>
            <p:spPr bwMode="auto">
              <a:xfrm>
                <a:off x="9944860" y="5187045"/>
                <a:ext cx="355510" cy="712232"/>
              </a:xfrm>
              <a:prstGeom prst="rect">
                <a:avLst/>
              </a:prstGeom>
              <a:noFill/>
            </p:spPr>
          </p:pic>
        </p:grpSp>
        <p:grpSp>
          <p:nvGrpSpPr>
            <p:cNvPr id="241" name="Group 240"/>
            <p:cNvGrpSpPr/>
            <p:nvPr/>
          </p:nvGrpSpPr>
          <p:grpSpPr>
            <a:xfrm>
              <a:off x="1493287" y="2242485"/>
              <a:ext cx="604285" cy="712232"/>
              <a:chOff x="4647795" y="6723311"/>
              <a:chExt cx="604285" cy="712232"/>
            </a:xfrm>
          </p:grpSpPr>
          <p:pic>
            <p:nvPicPr>
              <p:cNvPr id="250" name="Picture 2"/>
              <p:cNvPicPr>
                <a:picLocks noChangeAspect="1" noChangeArrowheads="1"/>
              </p:cNvPicPr>
              <p:nvPr/>
            </p:nvPicPr>
            <p:blipFill>
              <a:blip r:embed="rId5" cstate="print">
                <a:clrChange>
                  <a:clrFrom>
                    <a:srgbClr val="4EB1E4"/>
                  </a:clrFrom>
                  <a:clrTo>
                    <a:srgbClr val="4EB1E4">
                      <a:alpha val="0"/>
                    </a:srgbClr>
                  </a:clrTo>
                </a:clrChange>
                <a:extLst>
                  <a:ext uri="{28A0092B-C50C-407E-A947-70E740481C1C}">
                    <a14:useLocalDpi xmlns:a14="http://schemas.microsoft.com/office/drawing/2010/main" val="0"/>
                  </a:ext>
                </a:extLst>
              </a:blip>
              <a:srcRect/>
              <a:stretch>
                <a:fillRect/>
              </a:stretch>
            </p:blipFill>
            <p:spPr bwMode="auto">
              <a:xfrm>
                <a:off x="4918743" y="7037593"/>
                <a:ext cx="333337" cy="302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1" name="Picture 6" descr="\\magnum\Projects\Microsoft\Cloud Power FY12\Design\Icons\PNGs\Server_2.png"/>
              <p:cNvPicPr>
                <a:picLocks noChangeAspect="1" noChangeArrowheads="1"/>
              </p:cNvPicPr>
              <p:nvPr/>
            </p:nvPicPr>
            <p:blipFill rotWithShape="1">
              <a:blip r:embed="rId4" cstate="print">
                <a:lum bright="100000"/>
              </a:blip>
              <a:srcRect l="24157" r="25929"/>
              <a:stretch/>
            </p:blipFill>
            <p:spPr bwMode="auto">
              <a:xfrm>
                <a:off x="4647795" y="6723311"/>
                <a:ext cx="355510" cy="712232"/>
              </a:xfrm>
              <a:prstGeom prst="rect">
                <a:avLst/>
              </a:prstGeom>
              <a:noFill/>
            </p:spPr>
          </p:pic>
        </p:grpSp>
        <p:grpSp>
          <p:nvGrpSpPr>
            <p:cNvPr id="242" name="Group 241"/>
            <p:cNvGrpSpPr/>
            <p:nvPr/>
          </p:nvGrpSpPr>
          <p:grpSpPr>
            <a:xfrm>
              <a:off x="2151470" y="3327265"/>
              <a:ext cx="479392" cy="712232"/>
              <a:chOff x="4610325" y="6858496"/>
              <a:chExt cx="479392" cy="712232"/>
            </a:xfrm>
          </p:grpSpPr>
          <p:pic>
            <p:nvPicPr>
              <p:cNvPr id="245" name="Picture 6" descr="\\magnum\Projects\Microsoft\Cloud Power FY12\Design\Icons\PNGs\Server_2.png"/>
              <p:cNvPicPr>
                <a:picLocks noChangeAspect="1" noChangeArrowheads="1"/>
              </p:cNvPicPr>
              <p:nvPr/>
            </p:nvPicPr>
            <p:blipFill rotWithShape="1">
              <a:blip r:embed="rId4" cstate="print">
                <a:lum bright="100000"/>
              </a:blip>
              <a:srcRect l="24157" r="25929"/>
              <a:stretch/>
            </p:blipFill>
            <p:spPr bwMode="auto">
              <a:xfrm>
                <a:off x="4610325" y="6858496"/>
                <a:ext cx="355510" cy="712232"/>
              </a:xfrm>
              <a:prstGeom prst="rect">
                <a:avLst/>
              </a:prstGeom>
              <a:noFill/>
            </p:spPr>
          </p:pic>
          <p:sp>
            <p:nvSpPr>
              <p:cNvPr id="246" name="Isosceles Triangle 245"/>
              <p:cNvSpPr/>
              <p:nvPr/>
            </p:nvSpPr>
            <p:spPr bwMode="auto">
              <a:xfrm>
                <a:off x="4883537" y="7331187"/>
                <a:ext cx="206180" cy="177741"/>
              </a:xfrm>
              <a:prstGeom prst="triangl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47" name="Rectangle 246"/>
              <p:cNvSpPr/>
              <p:nvPr/>
            </p:nvSpPr>
            <p:spPr bwMode="auto">
              <a:xfrm>
                <a:off x="4883537" y="7416936"/>
                <a:ext cx="206180" cy="2634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48" name="Rectangle 247"/>
              <p:cNvSpPr/>
              <p:nvPr/>
            </p:nvSpPr>
            <p:spPr bwMode="auto">
              <a:xfrm rot="16200000">
                <a:off x="4928054" y="7465866"/>
                <a:ext cx="117146" cy="2634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49" name="Isosceles Triangle 248"/>
              <p:cNvSpPr/>
              <p:nvPr/>
            </p:nvSpPr>
            <p:spPr bwMode="auto">
              <a:xfrm>
                <a:off x="4942260" y="7396152"/>
                <a:ext cx="88734" cy="76495"/>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243" name="Rectangle 242"/>
            <p:cNvSpPr/>
            <p:nvPr/>
          </p:nvSpPr>
          <p:spPr bwMode="auto">
            <a:xfrm>
              <a:off x="382773" y="1563005"/>
              <a:ext cx="3955312" cy="4529471"/>
            </a:xfrm>
            <a:prstGeom prst="rect">
              <a:avLst/>
            </a:prstGeom>
            <a:noFill/>
            <a:ln w="15875">
              <a:solidFill>
                <a:schemeClr val="accent4"/>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6" tIns="45689" rIns="91376" bIns="45689" numCol="1" rtlCol="0" anchor="ctr" anchorCtr="0" compatLnSpc="1">
              <a:prstTxWarp prst="textNoShape">
                <a:avLst/>
              </a:prstTxWarp>
            </a:bodyPr>
            <a:lstStyle/>
            <a:p>
              <a:pPr algn="ctr" defTabSz="91352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44" name="Rectangle 243"/>
            <p:cNvSpPr/>
            <p:nvPr/>
          </p:nvSpPr>
          <p:spPr>
            <a:xfrm>
              <a:off x="1081095" y="1562987"/>
              <a:ext cx="2417841" cy="273084"/>
            </a:xfrm>
            <a:prstGeom prst="rect">
              <a:avLst/>
            </a:prstGeom>
          </p:spPr>
          <p:txBody>
            <a:bodyPr wrap="none" lIns="91380" tIns="45691" rIns="91380" bIns="45691">
              <a:spAutoFit/>
            </a:bodyPr>
            <a:lstStyle/>
            <a:p>
              <a:pPr algn="ctr" defTabSz="913529" fontAlgn="base">
                <a:lnSpc>
                  <a:spcPct val="90000"/>
                </a:lnSpc>
                <a:spcBef>
                  <a:spcPct val="0"/>
                </a:spcBef>
                <a:spcAft>
                  <a:spcPct val="0"/>
                </a:spcAft>
              </a:pPr>
              <a:r>
                <a:rPr lang="en-US" sz="1100" b="1" dirty="0"/>
                <a:t>Contoso.com Active Directory</a:t>
              </a:r>
            </a:p>
          </p:txBody>
        </p:sp>
      </p:grpSp>
      <p:grpSp>
        <p:nvGrpSpPr>
          <p:cNvPr id="352" name="Group 351"/>
          <p:cNvGrpSpPr/>
          <p:nvPr/>
        </p:nvGrpSpPr>
        <p:grpSpPr>
          <a:xfrm>
            <a:off x="9209081" y="3216661"/>
            <a:ext cx="1688492" cy="816884"/>
            <a:chOff x="22686796" y="3328474"/>
            <a:chExt cx="1688492" cy="816884"/>
          </a:xfrm>
        </p:grpSpPr>
        <p:grpSp>
          <p:nvGrpSpPr>
            <p:cNvPr id="353" name="Group 352"/>
            <p:cNvGrpSpPr/>
            <p:nvPr/>
          </p:nvGrpSpPr>
          <p:grpSpPr>
            <a:xfrm>
              <a:off x="23490046" y="3477067"/>
              <a:ext cx="206180" cy="206424"/>
              <a:chOff x="4883537" y="7331187"/>
              <a:chExt cx="206180" cy="206424"/>
            </a:xfrm>
          </p:grpSpPr>
          <p:sp>
            <p:nvSpPr>
              <p:cNvPr id="360" name="Isosceles Triangle 359"/>
              <p:cNvSpPr/>
              <p:nvPr/>
            </p:nvSpPr>
            <p:spPr bwMode="auto">
              <a:xfrm>
                <a:off x="4883537" y="7331187"/>
                <a:ext cx="206180" cy="177741"/>
              </a:xfrm>
              <a:prstGeom prst="triangle">
                <a:avLst/>
              </a:prstGeom>
              <a:solidFill>
                <a:schemeClr val="bg1"/>
              </a:solidFill>
              <a:ln>
                <a:solidFill>
                  <a:schemeClr val="tx1"/>
                </a:solidFill>
                <a:headEnd type="triangle" w="med" len="med"/>
                <a:tailEnd type="triangl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361" name="Rectangle 360"/>
              <p:cNvSpPr/>
              <p:nvPr/>
            </p:nvSpPr>
            <p:spPr bwMode="auto">
              <a:xfrm>
                <a:off x="4883537" y="7416936"/>
                <a:ext cx="206180" cy="26342"/>
              </a:xfrm>
              <a:prstGeom prst="rect">
                <a:avLst/>
              </a:prstGeom>
              <a:solidFill>
                <a:schemeClr val="bg1"/>
              </a:solidFill>
              <a:ln>
                <a:solidFill>
                  <a:schemeClr val="tx1"/>
                </a:solidFill>
                <a:headEnd type="triangle" w="med" len="med"/>
                <a:tailEnd type="triangl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362" name="Rectangle 361"/>
              <p:cNvSpPr/>
              <p:nvPr/>
            </p:nvSpPr>
            <p:spPr bwMode="auto">
              <a:xfrm rot="16200000">
                <a:off x="4928054" y="7465866"/>
                <a:ext cx="117146" cy="26343"/>
              </a:xfrm>
              <a:prstGeom prst="rect">
                <a:avLst/>
              </a:prstGeom>
              <a:solidFill>
                <a:schemeClr val="bg1"/>
              </a:solidFill>
              <a:ln>
                <a:solidFill>
                  <a:schemeClr val="tx1"/>
                </a:solidFill>
                <a:headEnd type="triangle" w="med" len="med"/>
                <a:tailEnd type="triangl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363" name="Isosceles Triangle 362"/>
              <p:cNvSpPr/>
              <p:nvPr/>
            </p:nvSpPr>
            <p:spPr bwMode="auto">
              <a:xfrm>
                <a:off x="4942260" y="7396152"/>
                <a:ext cx="88734" cy="76495"/>
              </a:xfrm>
              <a:prstGeom prst="triangle">
                <a:avLst/>
              </a:prstGeom>
              <a:solidFill>
                <a:schemeClr val="accent2"/>
              </a:solidFill>
              <a:ln>
                <a:solidFill>
                  <a:schemeClr val="tx1"/>
                </a:solidFill>
                <a:headEnd type="triangle" w="med" len="med"/>
                <a:tailEnd type="triangl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300" dirty="0">
                  <a:gradFill>
                    <a:gsLst>
                      <a:gs pos="0">
                        <a:srgbClr val="FFFFFF"/>
                      </a:gs>
                      <a:gs pos="100000">
                        <a:srgbClr val="FFFFFF"/>
                      </a:gs>
                    </a:gsLst>
                    <a:lin ang="5400000" scaled="0"/>
                  </a:gradFill>
                </a:endParaRPr>
              </a:p>
            </p:txBody>
          </p:sp>
        </p:grpSp>
        <p:sp>
          <p:nvSpPr>
            <p:cNvPr id="354" name="Rectangle 353"/>
            <p:cNvSpPr/>
            <p:nvPr/>
          </p:nvSpPr>
          <p:spPr>
            <a:xfrm>
              <a:off x="23536597" y="3328474"/>
              <a:ext cx="838691" cy="258532"/>
            </a:xfrm>
            <a:prstGeom prst="rect">
              <a:avLst/>
            </a:prstGeom>
            <a:ln>
              <a:noFill/>
              <a:headEnd type="triangle" w="med" len="med"/>
              <a:tailEnd type="triangle" w="med" len="med"/>
            </a:ln>
          </p:spPr>
          <p:txBody>
            <a:bodyPr wrap="none" lIns="91380" tIns="45691" rIns="91380" bIns="45691">
              <a:spAutoFit/>
            </a:bodyPr>
            <a:lstStyle/>
            <a:p>
              <a:pPr algn="ctr" defTabSz="913529" fontAlgn="base">
                <a:lnSpc>
                  <a:spcPct val="90000"/>
                </a:lnSpc>
                <a:spcBef>
                  <a:spcPct val="0"/>
                </a:spcBef>
                <a:spcAft>
                  <a:spcPct val="0"/>
                </a:spcAft>
              </a:pPr>
              <a:r>
                <a:rPr lang="en-US" sz="1200" dirty="0">
                  <a:gradFill>
                    <a:gsLst>
                      <a:gs pos="0">
                        <a:srgbClr val="FFFFFF"/>
                      </a:gs>
                      <a:gs pos="100000">
                        <a:srgbClr val="FFFFFF"/>
                      </a:gs>
                    </a:gsLst>
                    <a:lin ang="5400000" scaled="0"/>
                  </a:gradFill>
                </a:rPr>
                <a:t>AD / DNS</a:t>
              </a:r>
            </a:p>
          </p:txBody>
        </p:sp>
        <p:cxnSp>
          <p:nvCxnSpPr>
            <p:cNvPr id="355" name="Straight Arrow Connector 354"/>
            <p:cNvCxnSpPr/>
            <p:nvPr/>
          </p:nvCxnSpPr>
          <p:spPr>
            <a:xfrm flipV="1">
              <a:off x="22967498" y="3661294"/>
              <a:ext cx="372683" cy="471929"/>
            </a:xfrm>
            <a:prstGeom prst="straightConnector1">
              <a:avLst/>
            </a:prstGeom>
            <a:ln w="254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6" name="Rectangle 355"/>
            <p:cNvSpPr/>
            <p:nvPr/>
          </p:nvSpPr>
          <p:spPr>
            <a:xfrm>
              <a:off x="23099344" y="3818466"/>
              <a:ext cx="758541" cy="258532"/>
            </a:xfrm>
            <a:prstGeom prst="rect">
              <a:avLst/>
            </a:prstGeom>
            <a:ln>
              <a:noFill/>
              <a:headEnd type="triangle" w="med" len="med"/>
              <a:tailEnd type="triangle" w="med" len="med"/>
            </a:ln>
          </p:spPr>
          <p:txBody>
            <a:bodyPr wrap="none" lIns="91380" tIns="45691" rIns="91380" bIns="45691">
              <a:spAutoFit/>
            </a:bodyPr>
            <a:lstStyle/>
            <a:p>
              <a:pPr algn="ctr" defTabSz="913529" fontAlgn="base">
                <a:lnSpc>
                  <a:spcPct val="90000"/>
                </a:lnSpc>
                <a:spcBef>
                  <a:spcPct val="0"/>
                </a:spcBef>
                <a:spcAft>
                  <a:spcPct val="0"/>
                </a:spcAft>
              </a:pPr>
              <a:r>
                <a:rPr lang="en-US" sz="1200" dirty="0">
                  <a:solidFill>
                    <a:schemeClr val="bg1"/>
                  </a:solidFill>
                </a:rPr>
                <a:t>AD Auth</a:t>
              </a:r>
            </a:p>
          </p:txBody>
        </p:sp>
        <p:cxnSp>
          <p:nvCxnSpPr>
            <p:cNvPr id="357" name="Straight Arrow Connector 356"/>
            <p:cNvCxnSpPr>
              <a:endCxn id="360" idx="3"/>
            </p:cNvCxnSpPr>
            <p:nvPr/>
          </p:nvCxnSpPr>
          <p:spPr>
            <a:xfrm flipH="1" flipV="1">
              <a:off x="23593136" y="3654828"/>
              <a:ext cx="362804" cy="458777"/>
            </a:xfrm>
            <a:prstGeom prst="straightConnector1">
              <a:avLst/>
            </a:prstGeom>
            <a:ln w="254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58" name="Straight Arrow Connector 357"/>
            <p:cNvCxnSpPr/>
            <p:nvPr/>
          </p:nvCxnSpPr>
          <p:spPr>
            <a:xfrm flipH="1" flipV="1">
              <a:off x="22686796" y="3537454"/>
              <a:ext cx="280702" cy="607904"/>
            </a:xfrm>
            <a:prstGeom prst="straightConnector1">
              <a:avLst/>
            </a:prstGeom>
            <a:ln w="254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364" name="Straight Arrow Connector 363"/>
          <p:cNvCxnSpPr/>
          <p:nvPr/>
        </p:nvCxnSpPr>
        <p:spPr>
          <a:xfrm>
            <a:off x="4046292" y="3545789"/>
            <a:ext cx="4480560" cy="0"/>
          </a:xfrm>
          <a:prstGeom prst="straightConnector1">
            <a:avLst/>
          </a:prstGeom>
          <a:ln w="254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65" name="Rectangle 364"/>
          <p:cNvSpPr/>
          <p:nvPr/>
        </p:nvSpPr>
        <p:spPr>
          <a:xfrm>
            <a:off x="8906412" y="1782089"/>
            <a:ext cx="1850064" cy="396973"/>
          </a:xfrm>
          <a:prstGeom prst="rect">
            <a:avLst/>
          </a:prstGeom>
        </p:spPr>
        <p:txBody>
          <a:bodyPr wrap="none" lIns="91380" tIns="45691" rIns="91380" bIns="45691">
            <a:spAutoFit/>
          </a:bodyPr>
          <a:lstStyle/>
          <a:p>
            <a:pPr algn="ctr" defTabSz="913529" fontAlgn="base">
              <a:lnSpc>
                <a:spcPct val="90000"/>
              </a:lnSpc>
              <a:spcBef>
                <a:spcPct val="0"/>
              </a:spcBef>
              <a:spcAft>
                <a:spcPct val="0"/>
              </a:spcAft>
            </a:pPr>
            <a:r>
              <a:rPr lang="en-US" sz="1100" b="1" dirty="0"/>
              <a:t>Extranet Active </a:t>
            </a:r>
            <a:r>
              <a:rPr lang="en-US" sz="1100" b="1" dirty="0" smtClean="0"/>
              <a:t>Directory</a:t>
            </a:r>
            <a:br>
              <a:rPr lang="en-US" sz="1100" b="1" dirty="0" smtClean="0"/>
            </a:br>
            <a:r>
              <a:rPr lang="en-US" sz="1100" b="1" dirty="0" smtClean="0"/>
              <a:t>fabrikam.com</a:t>
            </a:r>
            <a:endParaRPr lang="en-US" sz="1100" b="1" dirty="0"/>
          </a:p>
        </p:txBody>
      </p:sp>
      <p:sp>
        <p:nvSpPr>
          <p:cNvPr id="366" name="Freeform 24"/>
          <p:cNvSpPr>
            <a:spLocks noEditPoints="1"/>
          </p:cNvSpPr>
          <p:nvPr/>
        </p:nvSpPr>
        <p:spPr bwMode="black">
          <a:xfrm>
            <a:off x="7547081" y="4326100"/>
            <a:ext cx="885825" cy="684213"/>
          </a:xfrm>
          <a:custGeom>
            <a:avLst/>
            <a:gdLst>
              <a:gd name="T0" fmla="*/ 524 w 1369"/>
              <a:gd name="T1" fmla="*/ 115 h 1057"/>
              <a:gd name="T2" fmla="*/ 373 w 1369"/>
              <a:gd name="T3" fmla="*/ 228 h 1057"/>
              <a:gd name="T4" fmla="*/ 455 w 1369"/>
              <a:gd name="T5" fmla="*/ 153 h 1057"/>
              <a:gd name="T6" fmla="*/ 5 w 1369"/>
              <a:gd name="T7" fmla="*/ 634 h 1057"/>
              <a:gd name="T8" fmla="*/ 149 w 1369"/>
              <a:gd name="T9" fmla="*/ 320 h 1057"/>
              <a:gd name="T10" fmla="*/ 26 w 1369"/>
              <a:gd name="T11" fmla="*/ 509 h 1057"/>
              <a:gd name="T12" fmla="*/ 652 w 1369"/>
              <a:gd name="T13" fmla="*/ 75 h 1057"/>
              <a:gd name="T14" fmla="*/ 36 w 1369"/>
              <a:gd name="T15" fmla="*/ 435 h 1057"/>
              <a:gd name="T16" fmla="*/ 28 w 1369"/>
              <a:gd name="T17" fmla="*/ 478 h 1057"/>
              <a:gd name="T18" fmla="*/ 9 w 1369"/>
              <a:gd name="T19" fmla="*/ 353 h 1057"/>
              <a:gd name="T20" fmla="*/ 1045 w 1369"/>
              <a:gd name="T21" fmla="*/ 157 h 1057"/>
              <a:gd name="T22" fmla="*/ 1251 w 1369"/>
              <a:gd name="T23" fmla="*/ 278 h 1057"/>
              <a:gd name="T24" fmla="*/ 1184 w 1369"/>
              <a:gd name="T25" fmla="*/ 236 h 1057"/>
              <a:gd name="T26" fmla="*/ 1369 w 1369"/>
              <a:gd name="T27" fmla="*/ 439 h 1057"/>
              <a:gd name="T28" fmla="*/ 1349 w 1369"/>
              <a:gd name="T29" fmla="*/ 356 h 1057"/>
              <a:gd name="T30" fmla="*/ 1150 w 1369"/>
              <a:gd name="T31" fmla="*/ 216 h 1057"/>
              <a:gd name="T32" fmla="*/ 859 w 1369"/>
              <a:gd name="T33" fmla="*/ 52 h 1057"/>
              <a:gd name="T34" fmla="*/ 781 w 1369"/>
              <a:gd name="T35" fmla="*/ 39 h 1057"/>
              <a:gd name="T36" fmla="*/ 746 w 1369"/>
              <a:gd name="T37" fmla="*/ 26 h 1057"/>
              <a:gd name="T38" fmla="*/ 682 w 1369"/>
              <a:gd name="T39" fmla="*/ 56 h 1057"/>
              <a:gd name="T40" fmla="*/ 67 w 1369"/>
              <a:gd name="T41" fmla="*/ 682 h 1057"/>
              <a:gd name="T42" fmla="*/ 963 w 1369"/>
              <a:gd name="T43" fmla="*/ 142 h 1057"/>
              <a:gd name="T44" fmla="*/ 906 w 1369"/>
              <a:gd name="T45" fmla="*/ 82 h 1057"/>
              <a:gd name="T46" fmla="*/ 247 w 1369"/>
              <a:gd name="T47" fmla="*/ 268 h 1057"/>
              <a:gd name="T48" fmla="*/ 1073 w 1369"/>
              <a:gd name="T49" fmla="*/ 766 h 1057"/>
              <a:gd name="T50" fmla="*/ 974 w 1369"/>
              <a:gd name="T51" fmla="*/ 824 h 1057"/>
              <a:gd name="T52" fmla="*/ 1048 w 1369"/>
              <a:gd name="T53" fmla="*/ 780 h 1057"/>
              <a:gd name="T54" fmla="*/ 834 w 1369"/>
              <a:gd name="T55" fmla="*/ 948 h 1057"/>
              <a:gd name="T56" fmla="*/ 882 w 1369"/>
              <a:gd name="T57" fmla="*/ 910 h 1057"/>
              <a:gd name="T58" fmla="*/ 1199 w 1369"/>
              <a:gd name="T59" fmla="*/ 723 h 1057"/>
              <a:gd name="T60" fmla="*/ 61 w 1369"/>
              <a:gd name="T61" fmla="*/ 327 h 1057"/>
              <a:gd name="T62" fmla="*/ 1353 w 1369"/>
              <a:gd name="T63" fmla="*/ 606 h 1057"/>
              <a:gd name="T64" fmla="*/ 1342 w 1369"/>
              <a:gd name="T65" fmla="*/ 518 h 1057"/>
              <a:gd name="T66" fmla="*/ 789 w 1369"/>
              <a:gd name="T67" fmla="*/ 977 h 1057"/>
              <a:gd name="T68" fmla="*/ 791 w 1369"/>
              <a:gd name="T69" fmla="*/ 972 h 1057"/>
              <a:gd name="T70" fmla="*/ 1249 w 1369"/>
              <a:gd name="T71" fmla="*/ 662 h 1057"/>
              <a:gd name="T72" fmla="*/ 1318 w 1369"/>
              <a:gd name="T73" fmla="*/ 616 h 1057"/>
              <a:gd name="T74" fmla="*/ 357 w 1369"/>
              <a:gd name="T75" fmla="*/ 821 h 1057"/>
              <a:gd name="T76" fmla="*/ 249 w 1369"/>
              <a:gd name="T77" fmla="*/ 759 h 1057"/>
              <a:gd name="T78" fmla="*/ 179 w 1369"/>
              <a:gd name="T79" fmla="*/ 721 h 1057"/>
              <a:gd name="T80" fmla="*/ 133 w 1369"/>
              <a:gd name="T81" fmla="*/ 704 h 1057"/>
              <a:gd name="T82" fmla="*/ 139 w 1369"/>
              <a:gd name="T83" fmla="*/ 731 h 1057"/>
              <a:gd name="T84" fmla="*/ 711 w 1369"/>
              <a:gd name="T85" fmla="*/ 1056 h 1057"/>
              <a:gd name="T86" fmla="*/ 606 w 1369"/>
              <a:gd name="T87" fmla="*/ 984 h 1057"/>
              <a:gd name="T88" fmla="*/ 614 w 1369"/>
              <a:gd name="T89" fmla="*/ 998 h 1057"/>
              <a:gd name="T90" fmla="*/ 555 w 1369"/>
              <a:gd name="T91" fmla="*/ 933 h 1057"/>
              <a:gd name="T92" fmla="*/ 676 w 1369"/>
              <a:gd name="T93" fmla="*/ 1024 h 1057"/>
              <a:gd name="T94" fmla="*/ 489 w 1369"/>
              <a:gd name="T95" fmla="*/ 898 h 1057"/>
              <a:gd name="T96" fmla="*/ 1274 w 1369"/>
              <a:gd name="T97" fmla="*/ 378 h 1057"/>
              <a:gd name="T98" fmla="*/ 749 w 1369"/>
              <a:gd name="T99" fmla="*/ 729 h 1057"/>
              <a:gd name="T100" fmla="*/ 146 w 1369"/>
              <a:gd name="T101" fmla="*/ 631 h 1057"/>
              <a:gd name="T102" fmla="*/ 600 w 1369"/>
              <a:gd name="T103" fmla="*/ 889 h 1057"/>
              <a:gd name="T104" fmla="*/ 780 w 1369"/>
              <a:gd name="T105" fmla="*/ 741 h 1057"/>
              <a:gd name="T106" fmla="*/ 486 w 1369"/>
              <a:gd name="T107" fmla="*/ 685 h 1057"/>
              <a:gd name="T108" fmla="*/ 587 w 1369"/>
              <a:gd name="T109" fmla="*/ 850 h 1057"/>
              <a:gd name="T110" fmla="*/ 560 w 1369"/>
              <a:gd name="T111" fmla="*/ 881 h 1057"/>
              <a:gd name="T112" fmla="*/ 232 w 1369"/>
              <a:gd name="T113" fmla="*/ 509 h 1057"/>
              <a:gd name="T114" fmla="*/ 233 w 1369"/>
              <a:gd name="T115" fmla="*/ 619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9" h="1057">
                <a:moveTo>
                  <a:pt x="234" y="304"/>
                </a:moveTo>
                <a:cubicBezTo>
                  <a:pt x="234" y="304"/>
                  <a:pt x="234" y="304"/>
                  <a:pt x="234" y="304"/>
                </a:cubicBezTo>
                <a:cubicBezTo>
                  <a:pt x="190" y="329"/>
                  <a:pt x="190" y="329"/>
                  <a:pt x="190" y="329"/>
                </a:cubicBezTo>
                <a:cubicBezTo>
                  <a:pt x="178" y="305"/>
                  <a:pt x="178" y="305"/>
                  <a:pt x="178" y="305"/>
                </a:cubicBezTo>
                <a:cubicBezTo>
                  <a:pt x="222" y="280"/>
                  <a:pt x="222" y="280"/>
                  <a:pt x="222" y="280"/>
                </a:cubicBezTo>
                <a:cubicBezTo>
                  <a:pt x="234" y="304"/>
                  <a:pt x="234" y="304"/>
                  <a:pt x="234" y="304"/>
                </a:cubicBezTo>
                <a:close/>
                <a:moveTo>
                  <a:pt x="581" y="113"/>
                </a:moveTo>
                <a:cubicBezTo>
                  <a:pt x="569" y="91"/>
                  <a:pt x="569" y="91"/>
                  <a:pt x="569" y="91"/>
                </a:cubicBezTo>
                <a:cubicBezTo>
                  <a:pt x="524" y="115"/>
                  <a:pt x="524" y="115"/>
                  <a:pt x="524" y="115"/>
                </a:cubicBezTo>
                <a:cubicBezTo>
                  <a:pt x="537" y="138"/>
                  <a:pt x="537" y="138"/>
                  <a:pt x="537" y="138"/>
                </a:cubicBezTo>
                <a:cubicBezTo>
                  <a:pt x="581" y="113"/>
                  <a:pt x="581" y="113"/>
                  <a:pt x="581" y="113"/>
                </a:cubicBezTo>
                <a:cubicBezTo>
                  <a:pt x="581" y="113"/>
                  <a:pt x="581" y="113"/>
                  <a:pt x="581" y="113"/>
                </a:cubicBezTo>
                <a:close/>
                <a:moveTo>
                  <a:pt x="373" y="228"/>
                </a:moveTo>
                <a:cubicBezTo>
                  <a:pt x="360" y="205"/>
                  <a:pt x="360" y="205"/>
                  <a:pt x="360" y="205"/>
                </a:cubicBezTo>
                <a:cubicBezTo>
                  <a:pt x="316" y="230"/>
                  <a:pt x="316" y="230"/>
                  <a:pt x="316" y="230"/>
                </a:cubicBezTo>
                <a:cubicBezTo>
                  <a:pt x="329" y="252"/>
                  <a:pt x="329" y="252"/>
                  <a:pt x="329" y="252"/>
                </a:cubicBezTo>
                <a:cubicBezTo>
                  <a:pt x="373" y="228"/>
                  <a:pt x="373" y="228"/>
                  <a:pt x="373" y="228"/>
                </a:cubicBezTo>
                <a:cubicBezTo>
                  <a:pt x="373" y="228"/>
                  <a:pt x="373" y="228"/>
                  <a:pt x="373" y="228"/>
                </a:cubicBezTo>
                <a:close/>
                <a:moveTo>
                  <a:pt x="443" y="190"/>
                </a:moveTo>
                <a:cubicBezTo>
                  <a:pt x="430" y="167"/>
                  <a:pt x="430" y="167"/>
                  <a:pt x="430" y="167"/>
                </a:cubicBezTo>
                <a:cubicBezTo>
                  <a:pt x="385" y="190"/>
                  <a:pt x="385" y="190"/>
                  <a:pt x="385" y="190"/>
                </a:cubicBezTo>
                <a:cubicBezTo>
                  <a:pt x="398" y="214"/>
                  <a:pt x="398" y="214"/>
                  <a:pt x="398" y="214"/>
                </a:cubicBezTo>
                <a:cubicBezTo>
                  <a:pt x="443" y="190"/>
                  <a:pt x="443" y="190"/>
                  <a:pt x="443" y="190"/>
                </a:cubicBezTo>
                <a:cubicBezTo>
                  <a:pt x="443" y="190"/>
                  <a:pt x="443" y="190"/>
                  <a:pt x="443" y="190"/>
                </a:cubicBezTo>
                <a:close/>
                <a:moveTo>
                  <a:pt x="513" y="151"/>
                </a:moveTo>
                <a:cubicBezTo>
                  <a:pt x="501" y="129"/>
                  <a:pt x="501" y="129"/>
                  <a:pt x="501" y="129"/>
                </a:cubicBezTo>
                <a:cubicBezTo>
                  <a:pt x="455" y="153"/>
                  <a:pt x="455" y="153"/>
                  <a:pt x="455" y="153"/>
                </a:cubicBezTo>
                <a:cubicBezTo>
                  <a:pt x="468" y="176"/>
                  <a:pt x="468" y="176"/>
                  <a:pt x="468" y="176"/>
                </a:cubicBezTo>
                <a:cubicBezTo>
                  <a:pt x="513" y="151"/>
                  <a:pt x="513" y="151"/>
                  <a:pt x="513" y="151"/>
                </a:cubicBezTo>
                <a:cubicBezTo>
                  <a:pt x="513" y="151"/>
                  <a:pt x="513" y="151"/>
                  <a:pt x="513" y="151"/>
                </a:cubicBezTo>
                <a:close/>
                <a:moveTo>
                  <a:pt x="32" y="631"/>
                </a:moveTo>
                <a:cubicBezTo>
                  <a:pt x="30" y="620"/>
                  <a:pt x="30" y="607"/>
                  <a:pt x="29" y="592"/>
                </a:cubicBezTo>
                <a:cubicBezTo>
                  <a:pt x="28" y="587"/>
                  <a:pt x="28" y="587"/>
                  <a:pt x="28" y="587"/>
                </a:cubicBezTo>
                <a:cubicBezTo>
                  <a:pt x="1" y="589"/>
                  <a:pt x="1" y="589"/>
                  <a:pt x="1" y="589"/>
                </a:cubicBezTo>
                <a:cubicBezTo>
                  <a:pt x="1" y="595"/>
                  <a:pt x="1" y="595"/>
                  <a:pt x="1" y="595"/>
                </a:cubicBezTo>
                <a:cubicBezTo>
                  <a:pt x="3" y="608"/>
                  <a:pt x="3" y="622"/>
                  <a:pt x="5" y="634"/>
                </a:cubicBezTo>
                <a:cubicBezTo>
                  <a:pt x="6" y="639"/>
                  <a:pt x="6" y="639"/>
                  <a:pt x="6" y="639"/>
                </a:cubicBezTo>
                <a:cubicBezTo>
                  <a:pt x="33" y="636"/>
                  <a:pt x="33" y="636"/>
                  <a:pt x="33" y="636"/>
                </a:cubicBezTo>
                <a:cubicBezTo>
                  <a:pt x="32" y="631"/>
                  <a:pt x="32" y="631"/>
                  <a:pt x="32" y="631"/>
                </a:cubicBezTo>
                <a:cubicBezTo>
                  <a:pt x="32" y="631"/>
                  <a:pt x="32" y="631"/>
                  <a:pt x="32" y="631"/>
                </a:cubicBezTo>
                <a:close/>
                <a:moveTo>
                  <a:pt x="143" y="346"/>
                </a:moveTo>
                <a:cubicBezTo>
                  <a:pt x="148" y="346"/>
                  <a:pt x="152" y="346"/>
                  <a:pt x="157" y="344"/>
                </a:cubicBezTo>
                <a:cubicBezTo>
                  <a:pt x="162" y="343"/>
                  <a:pt x="162" y="343"/>
                  <a:pt x="162" y="343"/>
                </a:cubicBezTo>
                <a:cubicBezTo>
                  <a:pt x="154" y="318"/>
                  <a:pt x="154" y="318"/>
                  <a:pt x="154" y="318"/>
                </a:cubicBezTo>
                <a:cubicBezTo>
                  <a:pt x="149" y="320"/>
                  <a:pt x="149" y="320"/>
                  <a:pt x="149" y="320"/>
                </a:cubicBezTo>
                <a:cubicBezTo>
                  <a:pt x="143" y="322"/>
                  <a:pt x="133" y="320"/>
                  <a:pt x="118" y="316"/>
                </a:cubicBezTo>
                <a:cubicBezTo>
                  <a:pt x="113" y="315"/>
                  <a:pt x="113" y="315"/>
                  <a:pt x="113" y="315"/>
                </a:cubicBezTo>
                <a:cubicBezTo>
                  <a:pt x="105" y="338"/>
                  <a:pt x="105" y="338"/>
                  <a:pt x="105" y="338"/>
                </a:cubicBezTo>
                <a:cubicBezTo>
                  <a:pt x="110" y="341"/>
                  <a:pt x="110" y="341"/>
                  <a:pt x="110" y="341"/>
                </a:cubicBezTo>
                <a:cubicBezTo>
                  <a:pt x="124" y="344"/>
                  <a:pt x="134" y="346"/>
                  <a:pt x="143" y="346"/>
                </a:cubicBezTo>
                <a:close/>
                <a:moveTo>
                  <a:pt x="26" y="554"/>
                </a:moveTo>
                <a:cubicBezTo>
                  <a:pt x="26" y="543"/>
                  <a:pt x="26" y="534"/>
                  <a:pt x="26" y="525"/>
                </a:cubicBezTo>
                <a:cubicBezTo>
                  <a:pt x="26" y="521"/>
                  <a:pt x="26" y="518"/>
                  <a:pt x="26" y="514"/>
                </a:cubicBezTo>
                <a:cubicBezTo>
                  <a:pt x="26" y="509"/>
                  <a:pt x="26" y="509"/>
                  <a:pt x="26" y="509"/>
                </a:cubicBezTo>
                <a:cubicBezTo>
                  <a:pt x="0" y="509"/>
                  <a:pt x="0" y="509"/>
                  <a:pt x="0" y="509"/>
                </a:cubicBezTo>
                <a:cubicBezTo>
                  <a:pt x="0" y="514"/>
                  <a:pt x="0" y="514"/>
                  <a:pt x="0" y="514"/>
                </a:cubicBezTo>
                <a:cubicBezTo>
                  <a:pt x="0" y="517"/>
                  <a:pt x="0" y="521"/>
                  <a:pt x="0" y="525"/>
                </a:cubicBezTo>
                <a:cubicBezTo>
                  <a:pt x="0" y="534"/>
                  <a:pt x="0" y="544"/>
                  <a:pt x="0" y="554"/>
                </a:cubicBezTo>
                <a:cubicBezTo>
                  <a:pt x="0" y="560"/>
                  <a:pt x="0" y="560"/>
                  <a:pt x="0" y="560"/>
                </a:cubicBezTo>
                <a:cubicBezTo>
                  <a:pt x="26" y="559"/>
                  <a:pt x="26" y="559"/>
                  <a:pt x="26" y="559"/>
                </a:cubicBezTo>
                <a:cubicBezTo>
                  <a:pt x="26" y="554"/>
                  <a:pt x="26" y="554"/>
                  <a:pt x="26" y="554"/>
                </a:cubicBezTo>
                <a:cubicBezTo>
                  <a:pt x="26" y="554"/>
                  <a:pt x="26" y="554"/>
                  <a:pt x="26" y="554"/>
                </a:cubicBezTo>
                <a:close/>
                <a:moveTo>
                  <a:pt x="652" y="75"/>
                </a:moveTo>
                <a:cubicBezTo>
                  <a:pt x="639" y="54"/>
                  <a:pt x="639" y="54"/>
                  <a:pt x="639" y="54"/>
                </a:cubicBezTo>
                <a:cubicBezTo>
                  <a:pt x="594" y="77"/>
                  <a:pt x="594" y="77"/>
                  <a:pt x="594" y="77"/>
                </a:cubicBezTo>
                <a:cubicBezTo>
                  <a:pt x="606" y="101"/>
                  <a:pt x="606" y="101"/>
                  <a:pt x="606" y="101"/>
                </a:cubicBezTo>
                <a:cubicBezTo>
                  <a:pt x="652" y="75"/>
                  <a:pt x="652" y="75"/>
                  <a:pt x="652" y="75"/>
                </a:cubicBezTo>
                <a:cubicBezTo>
                  <a:pt x="652" y="75"/>
                  <a:pt x="652" y="75"/>
                  <a:pt x="652" y="75"/>
                </a:cubicBezTo>
                <a:close/>
                <a:moveTo>
                  <a:pt x="28" y="478"/>
                </a:moveTo>
                <a:cubicBezTo>
                  <a:pt x="29" y="476"/>
                  <a:pt x="29" y="475"/>
                  <a:pt x="29" y="475"/>
                </a:cubicBezTo>
                <a:cubicBezTo>
                  <a:pt x="34" y="468"/>
                  <a:pt x="36" y="458"/>
                  <a:pt x="36" y="446"/>
                </a:cubicBezTo>
                <a:cubicBezTo>
                  <a:pt x="36" y="443"/>
                  <a:pt x="36" y="439"/>
                  <a:pt x="36" y="435"/>
                </a:cubicBezTo>
                <a:cubicBezTo>
                  <a:pt x="35" y="430"/>
                  <a:pt x="35" y="430"/>
                  <a:pt x="35" y="430"/>
                </a:cubicBezTo>
                <a:cubicBezTo>
                  <a:pt x="9" y="431"/>
                  <a:pt x="9" y="431"/>
                  <a:pt x="9" y="431"/>
                </a:cubicBezTo>
                <a:cubicBezTo>
                  <a:pt x="9" y="437"/>
                  <a:pt x="9" y="437"/>
                  <a:pt x="9" y="437"/>
                </a:cubicBezTo>
                <a:cubicBezTo>
                  <a:pt x="9" y="440"/>
                  <a:pt x="9" y="443"/>
                  <a:pt x="9" y="446"/>
                </a:cubicBezTo>
                <a:cubicBezTo>
                  <a:pt x="9" y="456"/>
                  <a:pt x="8" y="460"/>
                  <a:pt x="7" y="461"/>
                </a:cubicBezTo>
                <a:cubicBezTo>
                  <a:pt x="5" y="464"/>
                  <a:pt x="3" y="467"/>
                  <a:pt x="2" y="472"/>
                </a:cubicBezTo>
                <a:cubicBezTo>
                  <a:pt x="1" y="477"/>
                  <a:pt x="1" y="477"/>
                  <a:pt x="1" y="477"/>
                </a:cubicBezTo>
                <a:cubicBezTo>
                  <a:pt x="27" y="484"/>
                  <a:pt x="27" y="484"/>
                  <a:pt x="27" y="484"/>
                </a:cubicBezTo>
                <a:cubicBezTo>
                  <a:pt x="28" y="478"/>
                  <a:pt x="28" y="478"/>
                  <a:pt x="28" y="478"/>
                </a:cubicBezTo>
                <a:cubicBezTo>
                  <a:pt x="28" y="478"/>
                  <a:pt x="28" y="478"/>
                  <a:pt x="28" y="478"/>
                </a:cubicBezTo>
                <a:close/>
                <a:moveTo>
                  <a:pt x="5" y="404"/>
                </a:moveTo>
                <a:cubicBezTo>
                  <a:pt x="31" y="400"/>
                  <a:pt x="31" y="400"/>
                  <a:pt x="31" y="400"/>
                </a:cubicBezTo>
                <a:cubicBezTo>
                  <a:pt x="30" y="395"/>
                  <a:pt x="30" y="395"/>
                  <a:pt x="30" y="395"/>
                </a:cubicBezTo>
                <a:cubicBezTo>
                  <a:pt x="29" y="391"/>
                  <a:pt x="28" y="384"/>
                  <a:pt x="28" y="382"/>
                </a:cubicBezTo>
                <a:cubicBezTo>
                  <a:pt x="28" y="380"/>
                  <a:pt x="29" y="374"/>
                  <a:pt x="34" y="363"/>
                </a:cubicBezTo>
                <a:cubicBezTo>
                  <a:pt x="36" y="358"/>
                  <a:pt x="36" y="358"/>
                  <a:pt x="36" y="358"/>
                </a:cubicBezTo>
                <a:cubicBezTo>
                  <a:pt x="11" y="348"/>
                  <a:pt x="11" y="348"/>
                  <a:pt x="11" y="348"/>
                </a:cubicBezTo>
                <a:cubicBezTo>
                  <a:pt x="9" y="353"/>
                  <a:pt x="9" y="353"/>
                  <a:pt x="9" y="353"/>
                </a:cubicBezTo>
                <a:cubicBezTo>
                  <a:pt x="6" y="361"/>
                  <a:pt x="1" y="373"/>
                  <a:pt x="1" y="382"/>
                </a:cubicBezTo>
                <a:cubicBezTo>
                  <a:pt x="1" y="386"/>
                  <a:pt x="2" y="391"/>
                  <a:pt x="3" y="399"/>
                </a:cubicBezTo>
                <a:cubicBezTo>
                  <a:pt x="5" y="404"/>
                  <a:pt x="5" y="404"/>
                  <a:pt x="5" y="404"/>
                </a:cubicBezTo>
                <a:cubicBezTo>
                  <a:pt x="5" y="404"/>
                  <a:pt x="5" y="404"/>
                  <a:pt x="5" y="404"/>
                </a:cubicBezTo>
                <a:close/>
                <a:moveTo>
                  <a:pt x="1067" y="199"/>
                </a:moveTo>
                <a:cubicBezTo>
                  <a:pt x="1072" y="201"/>
                  <a:pt x="1072" y="201"/>
                  <a:pt x="1072" y="201"/>
                </a:cubicBezTo>
                <a:cubicBezTo>
                  <a:pt x="1085" y="179"/>
                  <a:pt x="1085" y="179"/>
                  <a:pt x="1085" y="179"/>
                </a:cubicBezTo>
                <a:cubicBezTo>
                  <a:pt x="1080" y="176"/>
                  <a:pt x="1080" y="176"/>
                  <a:pt x="1080" y="176"/>
                </a:cubicBezTo>
                <a:cubicBezTo>
                  <a:pt x="1068" y="170"/>
                  <a:pt x="1057" y="163"/>
                  <a:pt x="1045" y="157"/>
                </a:cubicBezTo>
                <a:cubicBezTo>
                  <a:pt x="1040" y="154"/>
                  <a:pt x="1040" y="154"/>
                  <a:pt x="1040" y="154"/>
                </a:cubicBezTo>
                <a:cubicBezTo>
                  <a:pt x="1027" y="177"/>
                  <a:pt x="1027" y="177"/>
                  <a:pt x="1027" y="177"/>
                </a:cubicBezTo>
                <a:cubicBezTo>
                  <a:pt x="1032" y="180"/>
                  <a:pt x="1032" y="180"/>
                  <a:pt x="1032" y="180"/>
                </a:cubicBezTo>
                <a:cubicBezTo>
                  <a:pt x="1045" y="187"/>
                  <a:pt x="1057" y="193"/>
                  <a:pt x="1067" y="199"/>
                </a:cubicBezTo>
                <a:close/>
                <a:moveTo>
                  <a:pt x="1270" y="323"/>
                </a:moveTo>
                <a:cubicBezTo>
                  <a:pt x="1275" y="326"/>
                  <a:pt x="1275" y="326"/>
                  <a:pt x="1275" y="326"/>
                </a:cubicBezTo>
                <a:cubicBezTo>
                  <a:pt x="1290" y="304"/>
                  <a:pt x="1290" y="304"/>
                  <a:pt x="1290" y="304"/>
                </a:cubicBezTo>
                <a:cubicBezTo>
                  <a:pt x="1286" y="301"/>
                  <a:pt x="1286" y="301"/>
                  <a:pt x="1286" y="301"/>
                </a:cubicBezTo>
                <a:cubicBezTo>
                  <a:pt x="1276" y="294"/>
                  <a:pt x="1264" y="287"/>
                  <a:pt x="1251" y="278"/>
                </a:cubicBezTo>
                <a:cubicBezTo>
                  <a:pt x="1246" y="275"/>
                  <a:pt x="1246" y="275"/>
                  <a:pt x="1246" y="275"/>
                </a:cubicBezTo>
                <a:cubicBezTo>
                  <a:pt x="1232" y="297"/>
                  <a:pt x="1232" y="297"/>
                  <a:pt x="1232" y="297"/>
                </a:cubicBezTo>
                <a:cubicBezTo>
                  <a:pt x="1237" y="300"/>
                  <a:pt x="1237" y="300"/>
                  <a:pt x="1237" y="300"/>
                </a:cubicBezTo>
                <a:cubicBezTo>
                  <a:pt x="1249" y="308"/>
                  <a:pt x="1261" y="316"/>
                  <a:pt x="1270" y="323"/>
                </a:cubicBezTo>
                <a:close/>
                <a:moveTo>
                  <a:pt x="1204" y="279"/>
                </a:moveTo>
                <a:cubicBezTo>
                  <a:pt x="1209" y="282"/>
                  <a:pt x="1209" y="282"/>
                  <a:pt x="1209" y="282"/>
                </a:cubicBezTo>
                <a:cubicBezTo>
                  <a:pt x="1223" y="259"/>
                  <a:pt x="1223" y="259"/>
                  <a:pt x="1223" y="259"/>
                </a:cubicBezTo>
                <a:cubicBezTo>
                  <a:pt x="1217" y="257"/>
                  <a:pt x="1217" y="257"/>
                  <a:pt x="1217" y="257"/>
                </a:cubicBezTo>
                <a:cubicBezTo>
                  <a:pt x="1207" y="250"/>
                  <a:pt x="1196" y="243"/>
                  <a:pt x="1184" y="236"/>
                </a:cubicBezTo>
                <a:cubicBezTo>
                  <a:pt x="1179" y="233"/>
                  <a:pt x="1179" y="233"/>
                  <a:pt x="1179" y="233"/>
                </a:cubicBezTo>
                <a:cubicBezTo>
                  <a:pt x="1166" y="256"/>
                  <a:pt x="1166" y="256"/>
                  <a:pt x="1166" y="256"/>
                </a:cubicBezTo>
                <a:cubicBezTo>
                  <a:pt x="1170" y="259"/>
                  <a:pt x="1170" y="259"/>
                  <a:pt x="1170" y="259"/>
                </a:cubicBezTo>
                <a:cubicBezTo>
                  <a:pt x="1183" y="265"/>
                  <a:pt x="1194" y="272"/>
                  <a:pt x="1204" y="279"/>
                </a:cubicBezTo>
                <a:close/>
                <a:moveTo>
                  <a:pt x="1337" y="403"/>
                </a:moveTo>
                <a:cubicBezTo>
                  <a:pt x="1340" y="414"/>
                  <a:pt x="1341" y="427"/>
                  <a:pt x="1343" y="441"/>
                </a:cubicBezTo>
                <a:cubicBezTo>
                  <a:pt x="1343" y="447"/>
                  <a:pt x="1343" y="447"/>
                  <a:pt x="1343" y="447"/>
                </a:cubicBezTo>
                <a:cubicBezTo>
                  <a:pt x="1369" y="445"/>
                  <a:pt x="1369" y="445"/>
                  <a:pt x="1369" y="445"/>
                </a:cubicBezTo>
                <a:cubicBezTo>
                  <a:pt x="1369" y="439"/>
                  <a:pt x="1369" y="439"/>
                  <a:pt x="1369" y="439"/>
                </a:cubicBezTo>
                <a:cubicBezTo>
                  <a:pt x="1367" y="424"/>
                  <a:pt x="1365" y="410"/>
                  <a:pt x="1363" y="397"/>
                </a:cubicBezTo>
                <a:cubicBezTo>
                  <a:pt x="1362" y="392"/>
                  <a:pt x="1362" y="392"/>
                  <a:pt x="1362" y="392"/>
                </a:cubicBezTo>
                <a:cubicBezTo>
                  <a:pt x="1336" y="397"/>
                  <a:pt x="1336" y="397"/>
                  <a:pt x="1336" y="397"/>
                </a:cubicBezTo>
                <a:cubicBezTo>
                  <a:pt x="1337" y="403"/>
                  <a:pt x="1337" y="403"/>
                  <a:pt x="1337" y="403"/>
                </a:cubicBezTo>
                <a:cubicBezTo>
                  <a:pt x="1337" y="403"/>
                  <a:pt x="1337" y="403"/>
                  <a:pt x="1337" y="403"/>
                </a:cubicBezTo>
                <a:close/>
                <a:moveTo>
                  <a:pt x="1325" y="369"/>
                </a:moveTo>
                <a:cubicBezTo>
                  <a:pt x="1328" y="373"/>
                  <a:pt x="1328" y="373"/>
                  <a:pt x="1328" y="373"/>
                </a:cubicBezTo>
                <a:cubicBezTo>
                  <a:pt x="1352" y="362"/>
                  <a:pt x="1352" y="362"/>
                  <a:pt x="1352" y="362"/>
                </a:cubicBezTo>
                <a:cubicBezTo>
                  <a:pt x="1349" y="356"/>
                  <a:pt x="1349" y="356"/>
                  <a:pt x="1349" y="356"/>
                </a:cubicBezTo>
                <a:cubicBezTo>
                  <a:pt x="1344" y="348"/>
                  <a:pt x="1334" y="338"/>
                  <a:pt x="1318" y="325"/>
                </a:cubicBezTo>
                <a:cubicBezTo>
                  <a:pt x="1313" y="321"/>
                  <a:pt x="1313" y="321"/>
                  <a:pt x="1313" y="321"/>
                </a:cubicBezTo>
                <a:cubicBezTo>
                  <a:pt x="1296" y="342"/>
                  <a:pt x="1296" y="342"/>
                  <a:pt x="1296" y="342"/>
                </a:cubicBezTo>
                <a:cubicBezTo>
                  <a:pt x="1301" y="345"/>
                  <a:pt x="1301" y="345"/>
                  <a:pt x="1301" y="345"/>
                </a:cubicBezTo>
                <a:cubicBezTo>
                  <a:pt x="1319" y="359"/>
                  <a:pt x="1324" y="367"/>
                  <a:pt x="1325" y="369"/>
                </a:cubicBezTo>
                <a:close/>
                <a:moveTo>
                  <a:pt x="1136" y="238"/>
                </a:moveTo>
                <a:cubicBezTo>
                  <a:pt x="1141" y="241"/>
                  <a:pt x="1141" y="241"/>
                  <a:pt x="1141" y="241"/>
                </a:cubicBezTo>
                <a:cubicBezTo>
                  <a:pt x="1155" y="219"/>
                  <a:pt x="1155" y="219"/>
                  <a:pt x="1155" y="219"/>
                </a:cubicBezTo>
                <a:cubicBezTo>
                  <a:pt x="1150" y="216"/>
                  <a:pt x="1150" y="216"/>
                  <a:pt x="1150" y="216"/>
                </a:cubicBezTo>
                <a:cubicBezTo>
                  <a:pt x="1138" y="210"/>
                  <a:pt x="1127" y="203"/>
                  <a:pt x="1115" y="196"/>
                </a:cubicBezTo>
                <a:cubicBezTo>
                  <a:pt x="1109" y="194"/>
                  <a:pt x="1109" y="194"/>
                  <a:pt x="1109" y="194"/>
                </a:cubicBezTo>
                <a:cubicBezTo>
                  <a:pt x="1096" y="216"/>
                  <a:pt x="1096" y="216"/>
                  <a:pt x="1096" y="216"/>
                </a:cubicBezTo>
                <a:cubicBezTo>
                  <a:pt x="1101" y="219"/>
                  <a:pt x="1101" y="219"/>
                  <a:pt x="1101" y="219"/>
                </a:cubicBezTo>
                <a:cubicBezTo>
                  <a:pt x="1113" y="225"/>
                  <a:pt x="1125" y="232"/>
                  <a:pt x="1136" y="238"/>
                </a:cubicBezTo>
                <a:close/>
                <a:moveTo>
                  <a:pt x="844" y="74"/>
                </a:moveTo>
                <a:cubicBezTo>
                  <a:pt x="849" y="77"/>
                  <a:pt x="849" y="77"/>
                  <a:pt x="849" y="77"/>
                </a:cubicBezTo>
                <a:cubicBezTo>
                  <a:pt x="863" y="55"/>
                  <a:pt x="863" y="55"/>
                  <a:pt x="863" y="55"/>
                </a:cubicBezTo>
                <a:cubicBezTo>
                  <a:pt x="859" y="52"/>
                  <a:pt x="859" y="52"/>
                  <a:pt x="859" y="52"/>
                </a:cubicBezTo>
                <a:cubicBezTo>
                  <a:pt x="846" y="44"/>
                  <a:pt x="834" y="37"/>
                  <a:pt x="823" y="31"/>
                </a:cubicBezTo>
                <a:cubicBezTo>
                  <a:pt x="819" y="28"/>
                  <a:pt x="819" y="28"/>
                  <a:pt x="819" y="28"/>
                </a:cubicBezTo>
                <a:cubicBezTo>
                  <a:pt x="805" y="51"/>
                  <a:pt x="805" y="51"/>
                  <a:pt x="805" y="51"/>
                </a:cubicBezTo>
                <a:cubicBezTo>
                  <a:pt x="810" y="54"/>
                  <a:pt x="810" y="54"/>
                  <a:pt x="810" y="54"/>
                </a:cubicBezTo>
                <a:cubicBezTo>
                  <a:pt x="821" y="59"/>
                  <a:pt x="832" y="66"/>
                  <a:pt x="844" y="74"/>
                </a:cubicBezTo>
                <a:close/>
                <a:moveTo>
                  <a:pt x="746" y="26"/>
                </a:moveTo>
                <a:cubicBezTo>
                  <a:pt x="747" y="26"/>
                  <a:pt x="748" y="26"/>
                  <a:pt x="750" y="26"/>
                </a:cubicBezTo>
                <a:cubicBezTo>
                  <a:pt x="753" y="27"/>
                  <a:pt x="761" y="29"/>
                  <a:pt x="776" y="36"/>
                </a:cubicBezTo>
                <a:cubicBezTo>
                  <a:pt x="781" y="39"/>
                  <a:pt x="781" y="39"/>
                  <a:pt x="781" y="39"/>
                </a:cubicBezTo>
                <a:cubicBezTo>
                  <a:pt x="792" y="15"/>
                  <a:pt x="792" y="15"/>
                  <a:pt x="792" y="15"/>
                </a:cubicBezTo>
                <a:cubicBezTo>
                  <a:pt x="787" y="13"/>
                  <a:pt x="787" y="13"/>
                  <a:pt x="787" y="13"/>
                </a:cubicBezTo>
                <a:cubicBezTo>
                  <a:pt x="772" y="5"/>
                  <a:pt x="761" y="1"/>
                  <a:pt x="753" y="0"/>
                </a:cubicBezTo>
                <a:cubicBezTo>
                  <a:pt x="750" y="0"/>
                  <a:pt x="748" y="0"/>
                  <a:pt x="746" y="0"/>
                </a:cubicBezTo>
                <a:cubicBezTo>
                  <a:pt x="746" y="0"/>
                  <a:pt x="746" y="0"/>
                  <a:pt x="746" y="0"/>
                </a:cubicBezTo>
                <a:cubicBezTo>
                  <a:pt x="739" y="0"/>
                  <a:pt x="739" y="0"/>
                  <a:pt x="739" y="0"/>
                </a:cubicBezTo>
                <a:cubicBezTo>
                  <a:pt x="739" y="26"/>
                  <a:pt x="739" y="26"/>
                  <a:pt x="739" y="26"/>
                </a:cubicBezTo>
                <a:cubicBezTo>
                  <a:pt x="746" y="26"/>
                  <a:pt x="746" y="26"/>
                  <a:pt x="746" y="26"/>
                </a:cubicBezTo>
                <a:cubicBezTo>
                  <a:pt x="746" y="26"/>
                  <a:pt x="746" y="26"/>
                  <a:pt x="746" y="26"/>
                </a:cubicBezTo>
                <a:close/>
                <a:moveTo>
                  <a:pt x="682" y="56"/>
                </a:moveTo>
                <a:cubicBezTo>
                  <a:pt x="689" y="51"/>
                  <a:pt x="700" y="43"/>
                  <a:pt x="713" y="37"/>
                </a:cubicBezTo>
                <a:cubicBezTo>
                  <a:pt x="718" y="34"/>
                  <a:pt x="718" y="34"/>
                  <a:pt x="718" y="34"/>
                </a:cubicBezTo>
                <a:cubicBezTo>
                  <a:pt x="706" y="11"/>
                  <a:pt x="706" y="11"/>
                  <a:pt x="706" y="11"/>
                </a:cubicBezTo>
                <a:cubicBezTo>
                  <a:pt x="701" y="13"/>
                  <a:pt x="701" y="13"/>
                  <a:pt x="701" y="13"/>
                </a:cubicBezTo>
                <a:cubicBezTo>
                  <a:pt x="687" y="20"/>
                  <a:pt x="674" y="29"/>
                  <a:pt x="666" y="35"/>
                </a:cubicBezTo>
                <a:cubicBezTo>
                  <a:pt x="661" y="39"/>
                  <a:pt x="661" y="39"/>
                  <a:pt x="661" y="39"/>
                </a:cubicBezTo>
                <a:cubicBezTo>
                  <a:pt x="677" y="60"/>
                  <a:pt x="677" y="60"/>
                  <a:pt x="677" y="60"/>
                </a:cubicBezTo>
                <a:cubicBezTo>
                  <a:pt x="682" y="56"/>
                  <a:pt x="682" y="56"/>
                  <a:pt x="682" y="56"/>
                </a:cubicBezTo>
                <a:cubicBezTo>
                  <a:pt x="682" y="56"/>
                  <a:pt x="682" y="56"/>
                  <a:pt x="682" y="56"/>
                </a:cubicBezTo>
                <a:close/>
                <a:moveTo>
                  <a:pt x="38" y="662"/>
                </a:moveTo>
                <a:cubicBezTo>
                  <a:pt x="35" y="658"/>
                  <a:pt x="35" y="658"/>
                  <a:pt x="35" y="658"/>
                </a:cubicBezTo>
                <a:cubicBezTo>
                  <a:pt x="15" y="675"/>
                  <a:pt x="15" y="675"/>
                  <a:pt x="15" y="675"/>
                </a:cubicBezTo>
                <a:cubicBezTo>
                  <a:pt x="19" y="680"/>
                  <a:pt x="19" y="680"/>
                  <a:pt x="19" y="680"/>
                </a:cubicBezTo>
                <a:cubicBezTo>
                  <a:pt x="29" y="690"/>
                  <a:pt x="44" y="699"/>
                  <a:pt x="55" y="705"/>
                </a:cubicBezTo>
                <a:cubicBezTo>
                  <a:pt x="59" y="707"/>
                  <a:pt x="59" y="707"/>
                  <a:pt x="59" y="707"/>
                </a:cubicBezTo>
                <a:cubicBezTo>
                  <a:pt x="72" y="685"/>
                  <a:pt x="72" y="685"/>
                  <a:pt x="72" y="685"/>
                </a:cubicBezTo>
                <a:cubicBezTo>
                  <a:pt x="67" y="682"/>
                  <a:pt x="67" y="682"/>
                  <a:pt x="67" y="682"/>
                </a:cubicBezTo>
                <a:cubicBezTo>
                  <a:pt x="54" y="675"/>
                  <a:pt x="44" y="669"/>
                  <a:pt x="38" y="662"/>
                </a:cubicBezTo>
                <a:close/>
                <a:moveTo>
                  <a:pt x="997" y="161"/>
                </a:moveTo>
                <a:cubicBezTo>
                  <a:pt x="1002" y="163"/>
                  <a:pt x="1002" y="163"/>
                  <a:pt x="1002" y="163"/>
                </a:cubicBezTo>
                <a:cubicBezTo>
                  <a:pt x="1014" y="141"/>
                  <a:pt x="1014" y="141"/>
                  <a:pt x="1014" y="141"/>
                </a:cubicBezTo>
                <a:cubicBezTo>
                  <a:pt x="1010" y="138"/>
                  <a:pt x="1010" y="138"/>
                  <a:pt x="1010" y="138"/>
                </a:cubicBezTo>
                <a:cubicBezTo>
                  <a:pt x="997" y="131"/>
                  <a:pt x="986" y="125"/>
                  <a:pt x="975" y="119"/>
                </a:cubicBezTo>
                <a:cubicBezTo>
                  <a:pt x="970" y="116"/>
                  <a:pt x="970" y="116"/>
                  <a:pt x="970" y="116"/>
                </a:cubicBezTo>
                <a:cubicBezTo>
                  <a:pt x="958" y="139"/>
                  <a:pt x="958" y="139"/>
                  <a:pt x="958" y="139"/>
                </a:cubicBezTo>
                <a:cubicBezTo>
                  <a:pt x="963" y="142"/>
                  <a:pt x="963" y="142"/>
                  <a:pt x="963" y="142"/>
                </a:cubicBezTo>
                <a:cubicBezTo>
                  <a:pt x="973" y="148"/>
                  <a:pt x="985" y="154"/>
                  <a:pt x="997" y="161"/>
                </a:cubicBezTo>
                <a:close/>
                <a:moveTo>
                  <a:pt x="888" y="102"/>
                </a:moveTo>
                <a:cubicBezTo>
                  <a:pt x="891" y="103"/>
                  <a:pt x="892" y="104"/>
                  <a:pt x="892" y="104"/>
                </a:cubicBezTo>
                <a:cubicBezTo>
                  <a:pt x="893" y="105"/>
                  <a:pt x="893" y="105"/>
                  <a:pt x="893" y="105"/>
                </a:cubicBezTo>
                <a:cubicBezTo>
                  <a:pt x="894" y="106"/>
                  <a:pt x="907" y="112"/>
                  <a:pt x="928" y="124"/>
                </a:cubicBezTo>
                <a:cubicBezTo>
                  <a:pt x="932" y="126"/>
                  <a:pt x="932" y="126"/>
                  <a:pt x="932" y="126"/>
                </a:cubicBezTo>
                <a:cubicBezTo>
                  <a:pt x="945" y="103"/>
                  <a:pt x="945" y="103"/>
                  <a:pt x="945" y="103"/>
                </a:cubicBezTo>
                <a:cubicBezTo>
                  <a:pt x="940" y="100"/>
                  <a:pt x="940" y="100"/>
                  <a:pt x="940" y="100"/>
                </a:cubicBezTo>
                <a:cubicBezTo>
                  <a:pt x="917" y="88"/>
                  <a:pt x="909" y="84"/>
                  <a:pt x="906" y="82"/>
                </a:cubicBezTo>
                <a:cubicBezTo>
                  <a:pt x="906" y="82"/>
                  <a:pt x="906" y="82"/>
                  <a:pt x="906" y="82"/>
                </a:cubicBezTo>
                <a:cubicBezTo>
                  <a:pt x="906" y="82"/>
                  <a:pt x="900" y="78"/>
                  <a:pt x="891" y="73"/>
                </a:cubicBezTo>
                <a:cubicBezTo>
                  <a:pt x="887" y="69"/>
                  <a:pt x="887" y="69"/>
                  <a:pt x="887" y="69"/>
                </a:cubicBezTo>
                <a:cubicBezTo>
                  <a:pt x="873" y="91"/>
                  <a:pt x="873" y="91"/>
                  <a:pt x="873" y="91"/>
                </a:cubicBezTo>
                <a:cubicBezTo>
                  <a:pt x="877" y="94"/>
                  <a:pt x="877" y="94"/>
                  <a:pt x="877" y="94"/>
                </a:cubicBezTo>
                <a:cubicBezTo>
                  <a:pt x="882" y="97"/>
                  <a:pt x="886" y="100"/>
                  <a:pt x="888" y="102"/>
                </a:cubicBezTo>
                <a:close/>
                <a:moveTo>
                  <a:pt x="304" y="266"/>
                </a:moveTo>
                <a:cubicBezTo>
                  <a:pt x="291" y="242"/>
                  <a:pt x="291" y="242"/>
                  <a:pt x="291" y="242"/>
                </a:cubicBezTo>
                <a:cubicBezTo>
                  <a:pt x="247" y="268"/>
                  <a:pt x="247" y="268"/>
                  <a:pt x="247" y="268"/>
                </a:cubicBezTo>
                <a:cubicBezTo>
                  <a:pt x="260" y="290"/>
                  <a:pt x="260" y="290"/>
                  <a:pt x="260" y="290"/>
                </a:cubicBezTo>
                <a:cubicBezTo>
                  <a:pt x="304" y="266"/>
                  <a:pt x="304" y="266"/>
                  <a:pt x="304" y="266"/>
                </a:cubicBezTo>
                <a:cubicBezTo>
                  <a:pt x="304" y="266"/>
                  <a:pt x="304" y="266"/>
                  <a:pt x="304" y="266"/>
                </a:cubicBezTo>
                <a:close/>
                <a:moveTo>
                  <a:pt x="1073" y="766"/>
                </a:moveTo>
                <a:cubicBezTo>
                  <a:pt x="1085" y="787"/>
                  <a:pt x="1085" y="787"/>
                  <a:pt x="1085" y="787"/>
                </a:cubicBezTo>
                <a:cubicBezTo>
                  <a:pt x="1129" y="762"/>
                  <a:pt x="1129" y="762"/>
                  <a:pt x="1129" y="762"/>
                </a:cubicBezTo>
                <a:cubicBezTo>
                  <a:pt x="1117" y="740"/>
                  <a:pt x="1117" y="740"/>
                  <a:pt x="1117" y="740"/>
                </a:cubicBezTo>
                <a:cubicBezTo>
                  <a:pt x="1073" y="766"/>
                  <a:pt x="1073" y="766"/>
                  <a:pt x="1073" y="766"/>
                </a:cubicBezTo>
                <a:cubicBezTo>
                  <a:pt x="1073" y="766"/>
                  <a:pt x="1073" y="766"/>
                  <a:pt x="1073" y="766"/>
                </a:cubicBezTo>
                <a:close/>
                <a:moveTo>
                  <a:pt x="974" y="824"/>
                </a:moveTo>
                <a:cubicBezTo>
                  <a:pt x="961" y="831"/>
                  <a:pt x="950" y="838"/>
                  <a:pt x="940" y="844"/>
                </a:cubicBezTo>
                <a:cubicBezTo>
                  <a:pt x="936" y="847"/>
                  <a:pt x="936" y="847"/>
                  <a:pt x="936" y="847"/>
                </a:cubicBezTo>
                <a:cubicBezTo>
                  <a:pt x="949" y="870"/>
                  <a:pt x="949" y="870"/>
                  <a:pt x="949" y="870"/>
                </a:cubicBezTo>
                <a:cubicBezTo>
                  <a:pt x="953" y="867"/>
                  <a:pt x="953" y="867"/>
                  <a:pt x="953" y="867"/>
                </a:cubicBezTo>
                <a:cubicBezTo>
                  <a:pt x="964" y="860"/>
                  <a:pt x="975" y="853"/>
                  <a:pt x="987" y="846"/>
                </a:cubicBezTo>
                <a:cubicBezTo>
                  <a:pt x="992" y="844"/>
                  <a:pt x="992" y="844"/>
                  <a:pt x="992" y="844"/>
                </a:cubicBezTo>
                <a:cubicBezTo>
                  <a:pt x="979" y="821"/>
                  <a:pt x="979" y="821"/>
                  <a:pt x="979" y="821"/>
                </a:cubicBezTo>
                <a:cubicBezTo>
                  <a:pt x="974" y="824"/>
                  <a:pt x="974" y="824"/>
                  <a:pt x="974" y="824"/>
                </a:cubicBezTo>
                <a:cubicBezTo>
                  <a:pt x="974" y="824"/>
                  <a:pt x="974" y="824"/>
                  <a:pt x="974" y="824"/>
                </a:cubicBezTo>
                <a:close/>
                <a:moveTo>
                  <a:pt x="1043" y="783"/>
                </a:moveTo>
                <a:cubicBezTo>
                  <a:pt x="1031" y="789"/>
                  <a:pt x="1019" y="796"/>
                  <a:pt x="1008" y="803"/>
                </a:cubicBezTo>
                <a:cubicBezTo>
                  <a:pt x="1003" y="806"/>
                  <a:pt x="1003" y="806"/>
                  <a:pt x="1003" y="806"/>
                </a:cubicBezTo>
                <a:cubicBezTo>
                  <a:pt x="1016" y="828"/>
                  <a:pt x="1016" y="828"/>
                  <a:pt x="1016" y="828"/>
                </a:cubicBezTo>
                <a:cubicBezTo>
                  <a:pt x="1021" y="825"/>
                  <a:pt x="1021" y="825"/>
                  <a:pt x="1021" y="825"/>
                </a:cubicBezTo>
                <a:cubicBezTo>
                  <a:pt x="1033" y="819"/>
                  <a:pt x="1045" y="813"/>
                  <a:pt x="1056" y="805"/>
                </a:cubicBezTo>
                <a:cubicBezTo>
                  <a:pt x="1062" y="803"/>
                  <a:pt x="1062" y="803"/>
                  <a:pt x="1062" y="803"/>
                </a:cubicBezTo>
                <a:cubicBezTo>
                  <a:pt x="1048" y="780"/>
                  <a:pt x="1048" y="780"/>
                  <a:pt x="1048" y="780"/>
                </a:cubicBezTo>
                <a:cubicBezTo>
                  <a:pt x="1043" y="783"/>
                  <a:pt x="1043" y="783"/>
                  <a:pt x="1043" y="783"/>
                </a:cubicBezTo>
                <a:cubicBezTo>
                  <a:pt x="1043" y="783"/>
                  <a:pt x="1043" y="783"/>
                  <a:pt x="1043" y="783"/>
                </a:cubicBezTo>
                <a:close/>
                <a:moveTo>
                  <a:pt x="838" y="909"/>
                </a:moveTo>
                <a:cubicBezTo>
                  <a:pt x="824" y="920"/>
                  <a:pt x="816" y="927"/>
                  <a:pt x="812" y="934"/>
                </a:cubicBezTo>
                <a:cubicBezTo>
                  <a:pt x="811" y="936"/>
                  <a:pt x="809" y="938"/>
                  <a:pt x="808" y="941"/>
                </a:cubicBezTo>
                <a:cubicBezTo>
                  <a:pt x="805" y="946"/>
                  <a:pt x="805" y="946"/>
                  <a:pt x="805" y="946"/>
                </a:cubicBezTo>
                <a:cubicBezTo>
                  <a:pt x="827" y="959"/>
                  <a:pt x="827" y="959"/>
                  <a:pt x="827" y="959"/>
                </a:cubicBezTo>
                <a:cubicBezTo>
                  <a:pt x="830" y="955"/>
                  <a:pt x="830" y="955"/>
                  <a:pt x="830" y="955"/>
                </a:cubicBezTo>
                <a:cubicBezTo>
                  <a:pt x="832" y="953"/>
                  <a:pt x="832" y="950"/>
                  <a:pt x="834" y="948"/>
                </a:cubicBezTo>
                <a:cubicBezTo>
                  <a:pt x="835" y="947"/>
                  <a:pt x="838" y="942"/>
                  <a:pt x="854" y="930"/>
                </a:cubicBezTo>
                <a:cubicBezTo>
                  <a:pt x="858" y="926"/>
                  <a:pt x="858" y="926"/>
                  <a:pt x="858" y="926"/>
                </a:cubicBezTo>
                <a:cubicBezTo>
                  <a:pt x="843" y="906"/>
                  <a:pt x="843" y="906"/>
                  <a:pt x="843" y="906"/>
                </a:cubicBezTo>
                <a:cubicBezTo>
                  <a:pt x="838" y="909"/>
                  <a:pt x="838" y="909"/>
                  <a:pt x="838" y="909"/>
                </a:cubicBezTo>
                <a:cubicBezTo>
                  <a:pt x="838" y="909"/>
                  <a:pt x="838" y="909"/>
                  <a:pt x="838" y="909"/>
                </a:cubicBezTo>
                <a:close/>
                <a:moveTo>
                  <a:pt x="905" y="864"/>
                </a:moveTo>
                <a:cubicBezTo>
                  <a:pt x="894" y="872"/>
                  <a:pt x="882" y="879"/>
                  <a:pt x="872" y="886"/>
                </a:cubicBezTo>
                <a:cubicBezTo>
                  <a:pt x="868" y="889"/>
                  <a:pt x="868" y="889"/>
                  <a:pt x="868" y="889"/>
                </a:cubicBezTo>
                <a:cubicBezTo>
                  <a:pt x="882" y="910"/>
                  <a:pt x="882" y="910"/>
                  <a:pt x="882" y="910"/>
                </a:cubicBezTo>
                <a:cubicBezTo>
                  <a:pt x="886" y="907"/>
                  <a:pt x="886" y="907"/>
                  <a:pt x="886" y="907"/>
                </a:cubicBezTo>
                <a:cubicBezTo>
                  <a:pt x="897" y="901"/>
                  <a:pt x="908" y="894"/>
                  <a:pt x="919" y="887"/>
                </a:cubicBezTo>
                <a:cubicBezTo>
                  <a:pt x="924" y="884"/>
                  <a:pt x="924" y="884"/>
                  <a:pt x="924" y="884"/>
                </a:cubicBezTo>
                <a:cubicBezTo>
                  <a:pt x="911" y="861"/>
                  <a:pt x="911" y="861"/>
                  <a:pt x="911" y="861"/>
                </a:cubicBezTo>
                <a:cubicBezTo>
                  <a:pt x="905" y="864"/>
                  <a:pt x="905" y="864"/>
                  <a:pt x="905" y="864"/>
                </a:cubicBezTo>
                <a:cubicBezTo>
                  <a:pt x="905" y="864"/>
                  <a:pt x="905" y="864"/>
                  <a:pt x="905" y="864"/>
                </a:cubicBezTo>
                <a:close/>
                <a:moveTo>
                  <a:pt x="1140" y="726"/>
                </a:moveTo>
                <a:cubicBezTo>
                  <a:pt x="1155" y="748"/>
                  <a:pt x="1155" y="748"/>
                  <a:pt x="1155" y="748"/>
                </a:cubicBezTo>
                <a:cubicBezTo>
                  <a:pt x="1199" y="723"/>
                  <a:pt x="1199" y="723"/>
                  <a:pt x="1199" y="723"/>
                </a:cubicBezTo>
                <a:cubicBezTo>
                  <a:pt x="1184" y="701"/>
                  <a:pt x="1184" y="701"/>
                  <a:pt x="1184" y="701"/>
                </a:cubicBezTo>
                <a:cubicBezTo>
                  <a:pt x="1140" y="726"/>
                  <a:pt x="1140" y="726"/>
                  <a:pt x="1140" y="726"/>
                </a:cubicBezTo>
                <a:cubicBezTo>
                  <a:pt x="1140" y="726"/>
                  <a:pt x="1140" y="726"/>
                  <a:pt x="1140" y="726"/>
                </a:cubicBezTo>
                <a:close/>
                <a:moveTo>
                  <a:pt x="48" y="303"/>
                </a:moveTo>
                <a:cubicBezTo>
                  <a:pt x="43" y="306"/>
                  <a:pt x="37" y="310"/>
                  <a:pt x="32" y="317"/>
                </a:cubicBezTo>
                <a:cubicBezTo>
                  <a:pt x="28" y="322"/>
                  <a:pt x="28" y="322"/>
                  <a:pt x="28" y="322"/>
                </a:cubicBezTo>
                <a:cubicBezTo>
                  <a:pt x="48" y="339"/>
                  <a:pt x="48" y="339"/>
                  <a:pt x="48" y="339"/>
                </a:cubicBezTo>
                <a:cubicBezTo>
                  <a:pt x="51" y="334"/>
                  <a:pt x="51" y="334"/>
                  <a:pt x="51" y="334"/>
                </a:cubicBezTo>
                <a:cubicBezTo>
                  <a:pt x="54" y="330"/>
                  <a:pt x="58" y="328"/>
                  <a:pt x="61" y="327"/>
                </a:cubicBezTo>
                <a:cubicBezTo>
                  <a:pt x="61" y="327"/>
                  <a:pt x="63" y="325"/>
                  <a:pt x="74" y="328"/>
                </a:cubicBezTo>
                <a:cubicBezTo>
                  <a:pt x="80" y="330"/>
                  <a:pt x="80" y="330"/>
                  <a:pt x="80" y="330"/>
                </a:cubicBezTo>
                <a:cubicBezTo>
                  <a:pt x="86" y="305"/>
                  <a:pt x="86" y="305"/>
                  <a:pt x="86" y="305"/>
                </a:cubicBezTo>
                <a:cubicBezTo>
                  <a:pt x="81" y="304"/>
                  <a:pt x="81" y="304"/>
                  <a:pt x="81" y="304"/>
                </a:cubicBezTo>
                <a:cubicBezTo>
                  <a:pt x="67" y="299"/>
                  <a:pt x="57" y="299"/>
                  <a:pt x="48" y="303"/>
                </a:cubicBezTo>
                <a:close/>
                <a:moveTo>
                  <a:pt x="1338" y="556"/>
                </a:moveTo>
                <a:cubicBezTo>
                  <a:pt x="1336" y="570"/>
                  <a:pt x="1333" y="583"/>
                  <a:pt x="1330" y="593"/>
                </a:cubicBezTo>
                <a:cubicBezTo>
                  <a:pt x="1328" y="598"/>
                  <a:pt x="1328" y="598"/>
                  <a:pt x="1328" y="598"/>
                </a:cubicBezTo>
                <a:cubicBezTo>
                  <a:pt x="1353" y="606"/>
                  <a:pt x="1353" y="606"/>
                  <a:pt x="1353" y="606"/>
                </a:cubicBezTo>
                <a:cubicBezTo>
                  <a:pt x="1355" y="601"/>
                  <a:pt x="1355" y="601"/>
                  <a:pt x="1355" y="601"/>
                </a:cubicBezTo>
                <a:cubicBezTo>
                  <a:pt x="1358" y="590"/>
                  <a:pt x="1361" y="576"/>
                  <a:pt x="1363" y="561"/>
                </a:cubicBezTo>
                <a:cubicBezTo>
                  <a:pt x="1364" y="555"/>
                  <a:pt x="1364" y="555"/>
                  <a:pt x="1364" y="555"/>
                </a:cubicBezTo>
                <a:cubicBezTo>
                  <a:pt x="1339" y="551"/>
                  <a:pt x="1339" y="551"/>
                  <a:pt x="1339" y="551"/>
                </a:cubicBezTo>
                <a:cubicBezTo>
                  <a:pt x="1338" y="556"/>
                  <a:pt x="1338" y="556"/>
                  <a:pt x="1338" y="556"/>
                </a:cubicBezTo>
                <a:cubicBezTo>
                  <a:pt x="1338" y="556"/>
                  <a:pt x="1338" y="556"/>
                  <a:pt x="1338" y="556"/>
                </a:cubicBezTo>
                <a:close/>
                <a:moveTo>
                  <a:pt x="1344" y="474"/>
                </a:moveTo>
                <a:cubicBezTo>
                  <a:pt x="1344" y="480"/>
                  <a:pt x="1344" y="480"/>
                  <a:pt x="1344" y="480"/>
                </a:cubicBezTo>
                <a:cubicBezTo>
                  <a:pt x="1344" y="493"/>
                  <a:pt x="1344" y="506"/>
                  <a:pt x="1342" y="518"/>
                </a:cubicBezTo>
                <a:cubicBezTo>
                  <a:pt x="1342" y="524"/>
                  <a:pt x="1342" y="524"/>
                  <a:pt x="1342" y="524"/>
                </a:cubicBezTo>
                <a:cubicBezTo>
                  <a:pt x="1367" y="526"/>
                  <a:pt x="1367" y="526"/>
                  <a:pt x="1367" y="526"/>
                </a:cubicBezTo>
                <a:cubicBezTo>
                  <a:pt x="1367" y="520"/>
                  <a:pt x="1367" y="520"/>
                  <a:pt x="1367" y="520"/>
                </a:cubicBezTo>
                <a:cubicBezTo>
                  <a:pt x="1368" y="507"/>
                  <a:pt x="1369" y="493"/>
                  <a:pt x="1369" y="480"/>
                </a:cubicBezTo>
                <a:cubicBezTo>
                  <a:pt x="1369" y="474"/>
                  <a:pt x="1369" y="474"/>
                  <a:pt x="1369" y="474"/>
                </a:cubicBezTo>
                <a:cubicBezTo>
                  <a:pt x="1344" y="474"/>
                  <a:pt x="1344" y="474"/>
                  <a:pt x="1344" y="474"/>
                </a:cubicBezTo>
                <a:cubicBezTo>
                  <a:pt x="1344" y="474"/>
                  <a:pt x="1344" y="474"/>
                  <a:pt x="1344" y="474"/>
                </a:cubicBezTo>
                <a:close/>
                <a:moveTo>
                  <a:pt x="791" y="972"/>
                </a:moveTo>
                <a:cubicBezTo>
                  <a:pt x="789" y="977"/>
                  <a:pt x="789" y="977"/>
                  <a:pt x="789" y="977"/>
                </a:cubicBezTo>
                <a:cubicBezTo>
                  <a:pt x="782" y="989"/>
                  <a:pt x="777" y="1000"/>
                  <a:pt x="771" y="1009"/>
                </a:cubicBezTo>
                <a:cubicBezTo>
                  <a:pt x="767" y="1014"/>
                  <a:pt x="767" y="1014"/>
                  <a:pt x="767" y="1014"/>
                </a:cubicBezTo>
                <a:cubicBezTo>
                  <a:pt x="789" y="1028"/>
                  <a:pt x="789" y="1028"/>
                  <a:pt x="789" y="1028"/>
                </a:cubicBezTo>
                <a:cubicBezTo>
                  <a:pt x="792" y="1024"/>
                  <a:pt x="792" y="1024"/>
                  <a:pt x="792" y="1024"/>
                </a:cubicBezTo>
                <a:cubicBezTo>
                  <a:pt x="799" y="1014"/>
                  <a:pt x="805" y="1002"/>
                  <a:pt x="812" y="988"/>
                </a:cubicBezTo>
                <a:cubicBezTo>
                  <a:pt x="814" y="984"/>
                  <a:pt x="814" y="984"/>
                  <a:pt x="814" y="984"/>
                </a:cubicBezTo>
                <a:cubicBezTo>
                  <a:pt x="804" y="977"/>
                  <a:pt x="804" y="977"/>
                  <a:pt x="804" y="977"/>
                </a:cubicBezTo>
                <a:cubicBezTo>
                  <a:pt x="791" y="972"/>
                  <a:pt x="791" y="972"/>
                  <a:pt x="791" y="972"/>
                </a:cubicBezTo>
                <a:cubicBezTo>
                  <a:pt x="791" y="972"/>
                  <a:pt x="791" y="972"/>
                  <a:pt x="791" y="972"/>
                </a:cubicBezTo>
                <a:close/>
                <a:moveTo>
                  <a:pt x="1249" y="662"/>
                </a:moveTo>
                <a:cubicBezTo>
                  <a:pt x="1238" y="669"/>
                  <a:pt x="1226" y="676"/>
                  <a:pt x="1214" y="683"/>
                </a:cubicBezTo>
                <a:cubicBezTo>
                  <a:pt x="1210" y="686"/>
                  <a:pt x="1210" y="686"/>
                  <a:pt x="1210" y="686"/>
                </a:cubicBezTo>
                <a:cubicBezTo>
                  <a:pt x="1222" y="709"/>
                  <a:pt x="1222" y="709"/>
                  <a:pt x="1222" y="709"/>
                </a:cubicBezTo>
                <a:cubicBezTo>
                  <a:pt x="1228" y="706"/>
                  <a:pt x="1228" y="706"/>
                  <a:pt x="1228" y="706"/>
                </a:cubicBezTo>
                <a:cubicBezTo>
                  <a:pt x="1240" y="698"/>
                  <a:pt x="1252" y="691"/>
                  <a:pt x="1262" y="685"/>
                </a:cubicBezTo>
                <a:cubicBezTo>
                  <a:pt x="1267" y="682"/>
                  <a:pt x="1267" y="682"/>
                  <a:pt x="1267" y="682"/>
                </a:cubicBezTo>
                <a:cubicBezTo>
                  <a:pt x="1253" y="660"/>
                  <a:pt x="1253" y="660"/>
                  <a:pt x="1253" y="660"/>
                </a:cubicBezTo>
                <a:cubicBezTo>
                  <a:pt x="1249" y="662"/>
                  <a:pt x="1249" y="662"/>
                  <a:pt x="1249" y="662"/>
                </a:cubicBezTo>
                <a:cubicBezTo>
                  <a:pt x="1249" y="662"/>
                  <a:pt x="1249" y="662"/>
                  <a:pt x="1249" y="662"/>
                </a:cubicBezTo>
                <a:close/>
                <a:moveTo>
                  <a:pt x="1314" y="619"/>
                </a:moveTo>
                <a:cubicBezTo>
                  <a:pt x="1307" y="625"/>
                  <a:pt x="1297" y="632"/>
                  <a:pt x="1283" y="641"/>
                </a:cubicBezTo>
                <a:cubicBezTo>
                  <a:pt x="1278" y="645"/>
                  <a:pt x="1278" y="645"/>
                  <a:pt x="1278" y="645"/>
                </a:cubicBezTo>
                <a:cubicBezTo>
                  <a:pt x="1292" y="666"/>
                  <a:pt x="1292" y="666"/>
                  <a:pt x="1292" y="666"/>
                </a:cubicBezTo>
                <a:cubicBezTo>
                  <a:pt x="1297" y="663"/>
                  <a:pt x="1297" y="663"/>
                  <a:pt x="1297" y="663"/>
                </a:cubicBezTo>
                <a:cubicBezTo>
                  <a:pt x="1312" y="653"/>
                  <a:pt x="1323" y="646"/>
                  <a:pt x="1330" y="640"/>
                </a:cubicBezTo>
                <a:cubicBezTo>
                  <a:pt x="1334" y="636"/>
                  <a:pt x="1334" y="636"/>
                  <a:pt x="1334" y="636"/>
                </a:cubicBezTo>
                <a:cubicBezTo>
                  <a:pt x="1318" y="616"/>
                  <a:pt x="1318" y="616"/>
                  <a:pt x="1318" y="616"/>
                </a:cubicBezTo>
                <a:cubicBezTo>
                  <a:pt x="1314" y="619"/>
                  <a:pt x="1314" y="619"/>
                  <a:pt x="1314" y="619"/>
                </a:cubicBezTo>
                <a:cubicBezTo>
                  <a:pt x="1314" y="619"/>
                  <a:pt x="1314" y="619"/>
                  <a:pt x="1314" y="619"/>
                </a:cubicBezTo>
                <a:close/>
                <a:moveTo>
                  <a:pt x="318" y="798"/>
                </a:moveTo>
                <a:cubicBezTo>
                  <a:pt x="314" y="795"/>
                  <a:pt x="314" y="795"/>
                  <a:pt x="314" y="795"/>
                </a:cubicBezTo>
                <a:cubicBezTo>
                  <a:pt x="300" y="818"/>
                  <a:pt x="300" y="818"/>
                  <a:pt x="300" y="818"/>
                </a:cubicBezTo>
                <a:cubicBezTo>
                  <a:pt x="306" y="821"/>
                  <a:pt x="306" y="821"/>
                  <a:pt x="306" y="821"/>
                </a:cubicBezTo>
                <a:cubicBezTo>
                  <a:pt x="317" y="828"/>
                  <a:pt x="328" y="834"/>
                  <a:pt x="339" y="841"/>
                </a:cubicBezTo>
                <a:cubicBezTo>
                  <a:pt x="344" y="844"/>
                  <a:pt x="344" y="844"/>
                  <a:pt x="344" y="844"/>
                </a:cubicBezTo>
                <a:cubicBezTo>
                  <a:pt x="357" y="821"/>
                  <a:pt x="357" y="821"/>
                  <a:pt x="357" y="821"/>
                </a:cubicBezTo>
                <a:cubicBezTo>
                  <a:pt x="353" y="818"/>
                  <a:pt x="353" y="818"/>
                  <a:pt x="353" y="818"/>
                </a:cubicBezTo>
                <a:cubicBezTo>
                  <a:pt x="341" y="812"/>
                  <a:pt x="330" y="805"/>
                  <a:pt x="318" y="798"/>
                </a:cubicBezTo>
                <a:close/>
                <a:moveTo>
                  <a:pt x="368" y="858"/>
                </a:moveTo>
                <a:cubicBezTo>
                  <a:pt x="413" y="883"/>
                  <a:pt x="413" y="883"/>
                  <a:pt x="413" y="883"/>
                </a:cubicBezTo>
                <a:cubicBezTo>
                  <a:pt x="425" y="861"/>
                  <a:pt x="425" y="861"/>
                  <a:pt x="425" y="861"/>
                </a:cubicBezTo>
                <a:cubicBezTo>
                  <a:pt x="381" y="834"/>
                  <a:pt x="381" y="834"/>
                  <a:pt x="381" y="834"/>
                </a:cubicBezTo>
                <a:cubicBezTo>
                  <a:pt x="368" y="858"/>
                  <a:pt x="368" y="858"/>
                  <a:pt x="368" y="858"/>
                </a:cubicBezTo>
                <a:cubicBezTo>
                  <a:pt x="368" y="858"/>
                  <a:pt x="368" y="858"/>
                  <a:pt x="368" y="858"/>
                </a:cubicBezTo>
                <a:close/>
                <a:moveTo>
                  <a:pt x="249" y="759"/>
                </a:moveTo>
                <a:cubicBezTo>
                  <a:pt x="244" y="756"/>
                  <a:pt x="244" y="756"/>
                  <a:pt x="244" y="756"/>
                </a:cubicBezTo>
                <a:cubicBezTo>
                  <a:pt x="231" y="779"/>
                  <a:pt x="231" y="779"/>
                  <a:pt x="231" y="779"/>
                </a:cubicBezTo>
                <a:cubicBezTo>
                  <a:pt x="236" y="781"/>
                  <a:pt x="236" y="781"/>
                  <a:pt x="236" y="781"/>
                </a:cubicBezTo>
                <a:cubicBezTo>
                  <a:pt x="247" y="787"/>
                  <a:pt x="259" y="794"/>
                  <a:pt x="271" y="801"/>
                </a:cubicBezTo>
                <a:cubicBezTo>
                  <a:pt x="276" y="803"/>
                  <a:pt x="276" y="803"/>
                  <a:pt x="276" y="803"/>
                </a:cubicBezTo>
                <a:cubicBezTo>
                  <a:pt x="289" y="781"/>
                  <a:pt x="289" y="781"/>
                  <a:pt x="289" y="781"/>
                </a:cubicBezTo>
                <a:cubicBezTo>
                  <a:pt x="284" y="778"/>
                  <a:pt x="284" y="778"/>
                  <a:pt x="284" y="778"/>
                </a:cubicBezTo>
                <a:cubicBezTo>
                  <a:pt x="271" y="771"/>
                  <a:pt x="260" y="765"/>
                  <a:pt x="249" y="759"/>
                </a:cubicBezTo>
                <a:close/>
                <a:moveTo>
                  <a:pt x="179" y="721"/>
                </a:moveTo>
                <a:cubicBezTo>
                  <a:pt x="174" y="718"/>
                  <a:pt x="174" y="718"/>
                  <a:pt x="174" y="718"/>
                </a:cubicBezTo>
                <a:cubicBezTo>
                  <a:pt x="162" y="741"/>
                  <a:pt x="162" y="741"/>
                  <a:pt x="162" y="741"/>
                </a:cubicBezTo>
                <a:cubicBezTo>
                  <a:pt x="167" y="744"/>
                  <a:pt x="167" y="744"/>
                  <a:pt x="167" y="744"/>
                </a:cubicBezTo>
                <a:cubicBezTo>
                  <a:pt x="177" y="749"/>
                  <a:pt x="188" y="756"/>
                  <a:pt x="202" y="762"/>
                </a:cubicBezTo>
                <a:cubicBezTo>
                  <a:pt x="206" y="765"/>
                  <a:pt x="206" y="765"/>
                  <a:pt x="206" y="765"/>
                </a:cubicBezTo>
                <a:cubicBezTo>
                  <a:pt x="219" y="742"/>
                  <a:pt x="219" y="742"/>
                  <a:pt x="219" y="742"/>
                </a:cubicBezTo>
                <a:cubicBezTo>
                  <a:pt x="214" y="740"/>
                  <a:pt x="214" y="740"/>
                  <a:pt x="214" y="740"/>
                </a:cubicBezTo>
                <a:cubicBezTo>
                  <a:pt x="200" y="732"/>
                  <a:pt x="188" y="726"/>
                  <a:pt x="179" y="721"/>
                </a:cubicBezTo>
                <a:close/>
                <a:moveTo>
                  <a:pt x="133" y="704"/>
                </a:moveTo>
                <a:cubicBezTo>
                  <a:pt x="131" y="704"/>
                  <a:pt x="131" y="704"/>
                  <a:pt x="131" y="704"/>
                </a:cubicBezTo>
                <a:cubicBezTo>
                  <a:pt x="124" y="704"/>
                  <a:pt x="114" y="702"/>
                  <a:pt x="101" y="698"/>
                </a:cubicBezTo>
                <a:cubicBezTo>
                  <a:pt x="96" y="696"/>
                  <a:pt x="96" y="696"/>
                  <a:pt x="96" y="696"/>
                </a:cubicBezTo>
                <a:cubicBezTo>
                  <a:pt x="88" y="721"/>
                  <a:pt x="88" y="721"/>
                  <a:pt x="88" y="721"/>
                </a:cubicBezTo>
                <a:cubicBezTo>
                  <a:pt x="93" y="722"/>
                  <a:pt x="93" y="722"/>
                  <a:pt x="93" y="722"/>
                </a:cubicBezTo>
                <a:cubicBezTo>
                  <a:pt x="103" y="726"/>
                  <a:pt x="117" y="729"/>
                  <a:pt x="129" y="729"/>
                </a:cubicBezTo>
                <a:cubicBezTo>
                  <a:pt x="130" y="729"/>
                  <a:pt x="132" y="729"/>
                  <a:pt x="133" y="729"/>
                </a:cubicBezTo>
                <a:cubicBezTo>
                  <a:pt x="133" y="729"/>
                  <a:pt x="133" y="729"/>
                  <a:pt x="133" y="729"/>
                </a:cubicBezTo>
                <a:cubicBezTo>
                  <a:pt x="139" y="731"/>
                  <a:pt x="139" y="731"/>
                  <a:pt x="139" y="731"/>
                </a:cubicBezTo>
                <a:cubicBezTo>
                  <a:pt x="144" y="706"/>
                  <a:pt x="144" y="706"/>
                  <a:pt x="144" y="706"/>
                </a:cubicBezTo>
                <a:cubicBezTo>
                  <a:pt x="139" y="704"/>
                  <a:pt x="139" y="704"/>
                  <a:pt x="139" y="704"/>
                </a:cubicBezTo>
                <a:cubicBezTo>
                  <a:pt x="137" y="704"/>
                  <a:pt x="135" y="704"/>
                  <a:pt x="133" y="704"/>
                </a:cubicBezTo>
                <a:close/>
                <a:moveTo>
                  <a:pt x="748" y="1029"/>
                </a:moveTo>
                <a:cubicBezTo>
                  <a:pt x="747" y="1029"/>
                  <a:pt x="747" y="1029"/>
                  <a:pt x="745" y="1030"/>
                </a:cubicBezTo>
                <a:cubicBezTo>
                  <a:pt x="738" y="1031"/>
                  <a:pt x="726" y="1031"/>
                  <a:pt x="714" y="1030"/>
                </a:cubicBezTo>
                <a:cubicBezTo>
                  <a:pt x="708" y="1029"/>
                  <a:pt x="708" y="1029"/>
                  <a:pt x="708" y="1029"/>
                </a:cubicBezTo>
                <a:cubicBezTo>
                  <a:pt x="706" y="1055"/>
                  <a:pt x="706" y="1055"/>
                  <a:pt x="706" y="1055"/>
                </a:cubicBezTo>
                <a:cubicBezTo>
                  <a:pt x="711" y="1056"/>
                  <a:pt x="711" y="1056"/>
                  <a:pt x="711" y="1056"/>
                </a:cubicBezTo>
                <a:cubicBezTo>
                  <a:pt x="718" y="1057"/>
                  <a:pt x="724" y="1057"/>
                  <a:pt x="729" y="1057"/>
                </a:cubicBezTo>
                <a:cubicBezTo>
                  <a:pt x="738" y="1057"/>
                  <a:pt x="744" y="1057"/>
                  <a:pt x="750" y="1055"/>
                </a:cubicBezTo>
                <a:cubicBezTo>
                  <a:pt x="752" y="1055"/>
                  <a:pt x="754" y="1055"/>
                  <a:pt x="756" y="1054"/>
                </a:cubicBezTo>
                <a:cubicBezTo>
                  <a:pt x="761" y="1052"/>
                  <a:pt x="761" y="1052"/>
                  <a:pt x="761" y="1052"/>
                </a:cubicBezTo>
                <a:cubicBezTo>
                  <a:pt x="753" y="1027"/>
                  <a:pt x="753" y="1027"/>
                  <a:pt x="753" y="1027"/>
                </a:cubicBezTo>
                <a:cubicBezTo>
                  <a:pt x="748" y="1029"/>
                  <a:pt x="748" y="1029"/>
                  <a:pt x="748" y="1029"/>
                </a:cubicBezTo>
                <a:cubicBezTo>
                  <a:pt x="748" y="1029"/>
                  <a:pt x="748" y="1029"/>
                  <a:pt x="748" y="1029"/>
                </a:cubicBezTo>
                <a:close/>
                <a:moveTo>
                  <a:pt x="606" y="985"/>
                </a:moveTo>
                <a:cubicBezTo>
                  <a:pt x="606" y="984"/>
                  <a:pt x="606" y="984"/>
                  <a:pt x="606" y="984"/>
                </a:cubicBezTo>
                <a:cubicBezTo>
                  <a:pt x="602" y="978"/>
                  <a:pt x="598" y="970"/>
                  <a:pt x="594" y="964"/>
                </a:cubicBezTo>
                <a:cubicBezTo>
                  <a:pt x="591" y="959"/>
                  <a:pt x="591" y="959"/>
                  <a:pt x="591" y="959"/>
                </a:cubicBezTo>
                <a:cubicBezTo>
                  <a:pt x="568" y="973"/>
                  <a:pt x="568" y="973"/>
                  <a:pt x="568" y="973"/>
                </a:cubicBezTo>
                <a:cubicBezTo>
                  <a:pt x="571" y="979"/>
                  <a:pt x="571" y="979"/>
                  <a:pt x="571" y="979"/>
                </a:cubicBezTo>
                <a:cubicBezTo>
                  <a:pt x="575" y="985"/>
                  <a:pt x="579" y="991"/>
                  <a:pt x="582" y="997"/>
                </a:cubicBezTo>
                <a:cubicBezTo>
                  <a:pt x="585" y="1002"/>
                  <a:pt x="589" y="1008"/>
                  <a:pt x="592" y="1013"/>
                </a:cubicBezTo>
                <a:cubicBezTo>
                  <a:pt x="595" y="1017"/>
                  <a:pt x="595" y="1017"/>
                  <a:pt x="595" y="1017"/>
                </a:cubicBezTo>
                <a:cubicBezTo>
                  <a:pt x="617" y="1003"/>
                  <a:pt x="617" y="1003"/>
                  <a:pt x="617" y="1003"/>
                </a:cubicBezTo>
                <a:cubicBezTo>
                  <a:pt x="614" y="998"/>
                  <a:pt x="614" y="998"/>
                  <a:pt x="614" y="998"/>
                </a:cubicBezTo>
                <a:cubicBezTo>
                  <a:pt x="612" y="994"/>
                  <a:pt x="609" y="990"/>
                  <a:pt x="606" y="985"/>
                </a:cubicBezTo>
                <a:close/>
                <a:moveTo>
                  <a:pt x="524" y="917"/>
                </a:moveTo>
                <a:cubicBezTo>
                  <a:pt x="519" y="914"/>
                  <a:pt x="519" y="914"/>
                  <a:pt x="519" y="914"/>
                </a:cubicBezTo>
                <a:cubicBezTo>
                  <a:pt x="507" y="937"/>
                  <a:pt x="507" y="937"/>
                  <a:pt x="507" y="937"/>
                </a:cubicBezTo>
                <a:cubicBezTo>
                  <a:pt x="511" y="940"/>
                  <a:pt x="511" y="940"/>
                  <a:pt x="511" y="940"/>
                </a:cubicBezTo>
                <a:cubicBezTo>
                  <a:pt x="538" y="955"/>
                  <a:pt x="545" y="958"/>
                  <a:pt x="549" y="958"/>
                </a:cubicBezTo>
                <a:cubicBezTo>
                  <a:pt x="555" y="961"/>
                  <a:pt x="555" y="961"/>
                  <a:pt x="555" y="961"/>
                </a:cubicBezTo>
                <a:cubicBezTo>
                  <a:pt x="562" y="935"/>
                  <a:pt x="562" y="935"/>
                  <a:pt x="562" y="935"/>
                </a:cubicBezTo>
                <a:cubicBezTo>
                  <a:pt x="555" y="933"/>
                  <a:pt x="555" y="933"/>
                  <a:pt x="555" y="933"/>
                </a:cubicBezTo>
                <a:cubicBezTo>
                  <a:pt x="555" y="933"/>
                  <a:pt x="550" y="931"/>
                  <a:pt x="524" y="917"/>
                </a:cubicBezTo>
                <a:close/>
                <a:moveTo>
                  <a:pt x="639" y="1015"/>
                </a:moveTo>
                <a:cubicBezTo>
                  <a:pt x="634" y="1013"/>
                  <a:pt x="634" y="1013"/>
                  <a:pt x="634" y="1013"/>
                </a:cubicBezTo>
                <a:cubicBezTo>
                  <a:pt x="625" y="1037"/>
                  <a:pt x="625" y="1037"/>
                  <a:pt x="625" y="1037"/>
                </a:cubicBezTo>
                <a:cubicBezTo>
                  <a:pt x="630" y="1039"/>
                  <a:pt x="630" y="1039"/>
                  <a:pt x="630" y="1039"/>
                </a:cubicBezTo>
                <a:cubicBezTo>
                  <a:pt x="642" y="1042"/>
                  <a:pt x="656" y="1046"/>
                  <a:pt x="671" y="1050"/>
                </a:cubicBezTo>
                <a:cubicBezTo>
                  <a:pt x="676" y="1050"/>
                  <a:pt x="676" y="1050"/>
                  <a:pt x="676" y="1050"/>
                </a:cubicBezTo>
                <a:cubicBezTo>
                  <a:pt x="682" y="1026"/>
                  <a:pt x="682" y="1026"/>
                  <a:pt x="682" y="1026"/>
                </a:cubicBezTo>
                <a:cubicBezTo>
                  <a:pt x="676" y="1024"/>
                  <a:pt x="676" y="1024"/>
                  <a:pt x="676" y="1024"/>
                </a:cubicBezTo>
                <a:cubicBezTo>
                  <a:pt x="663" y="1021"/>
                  <a:pt x="650" y="1018"/>
                  <a:pt x="639" y="1015"/>
                </a:cubicBezTo>
                <a:close/>
                <a:moveTo>
                  <a:pt x="455" y="878"/>
                </a:moveTo>
                <a:cubicBezTo>
                  <a:pt x="450" y="876"/>
                  <a:pt x="450" y="876"/>
                  <a:pt x="450" y="876"/>
                </a:cubicBezTo>
                <a:cubicBezTo>
                  <a:pt x="438" y="898"/>
                  <a:pt x="438" y="898"/>
                  <a:pt x="438" y="898"/>
                </a:cubicBezTo>
                <a:cubicBezTo>
                  <a:pt x="442" y="901"/>
                  <a:pt x="442" y="901"/>
                  <a:pt x="442" y="901"/>
                </a:cubicBezTo>
                <a:cubicBezTo>
                  <a:pt x="455" y="907"/>
                  <a:pt x="466" y="914"/>
                  <a:pt x="477" y="921"/>
                </a:cubicBezTo>
                <a:cubicBezTo>
                  <a:pt x="481" y="923"/>
                  <a:pt x="481" y="923"/>
                  <a:pt x="481" y="923"/>
                </a:cubicBezTo>
                <a:cubicBezTo>
                  <a:pt x="494" y="901"/>
                  <a:pt x="494" y="901"/>
                  <a:pt x="494" y="901"/>
                </a:cubicBezTo>
                <a:cubicBezTo>
                  <a:pt x="489" y="898"/>
                  <a:pt x="489" y="898"/>
                  <a:pt x="489" y="898"/>
                </a:cubicBezTo>
                <a:cubicBezTo>
                  <a:pt x="479" y="892"/>
                  <a:pt x="468" y="885"/>
                  <a:pt x="455" y="878"/>
                </a:cubicBezTo>
                <a:close/>
                <a:moveTo>
                  <a:pt x="737" y="694"/>
                </a:moveTo>
                <a:cubicBezTo>
                  <a:pt x="737" y="694"/>
                  <a:pt x="737" y="694"/>
                  <a:pt x="737" y="694"/>
                </a:cubicBezTo>
                <a:cubicBezTo>
                  <a:pt x="194" y="387"/>
                  <a:pt x="194" y="387"/>
                  <a:pt x="194" y="387"/>
                </a:cubicBezTo>
                <a:cubicBezTo>
                  <a:pt x="194" y="387"/>
                  <a:pt x="194" y="387"/>
                  <a:pt x="722" y="78"/>
                </a:cubicBezTo>
                <a:cubicBezTo>
                  <a:pt x="727" y="75"/>
                  <a:pt x="734" y="74"/>
                  <a:pt x="741" y="74"/>
                </a:cubicBezTo>
                <a:cubicBezTo>
                  <a:pt x="748" y="74"/>
                  <a:pt x="754" y="75"/>
                  <a:pt x="759" y="78"/>
                </a:cubicBezTo>
                <a:cubicBezTo>
                  <a:pt x="759" y="78"/>
                  <a:pt x="759" y="78"/>
                  <a:pt x="1268" y="374"/>
                </a:cubicBezTo>
                <a:cubicBezTo>
                  <a:pt x="1271" y="376"/>
                  <a:pt x="1272" y="376"/>
                  <a:pt x="1274" y="378"/>
                </a:cubicBezTo>
                <a:cubicBezTo>
                  <a:pt x="1274" y="378"/>
                  <a:pt x="1274" y="378"/>
                  <a:pt x="737" y="694"/>
                </a:cubicBezTo>
                <a:close/>
                <a:moveTo>
                  <a:pt x="246" y="640"/>
                </a:moveTo>
                <a:cubicBezTo>
                  <a:pt x="244" y="644"/>
                  <a:pt x="240" y="647"/>
                  <a:pt x="237" y="648"/>
                </a:cubicBezTo>
                <a:cubicBezTo>
                  <a:pt x="237" y="648"/>
                  <a:pt x="237" y="648"/>
                  <a:pt x="207" y="666"/>
                </a:cubicBezTo>
                <a:cubicBezTo>
                  <a:pt x="207" y="666"/>
                  <a:pt x="207" y="666"/>
                  <a:pt x="540" y="855"/>
                </a:cubicBezTo>
                <a:cubicBezTo>
                  <a:pt x="540" y="855"/>
                  <a:pt x="540" y="855"/>
                  <a:pt x="540" y="808"/>
                </a:cubicBezTo>
                <a:cubicBezTo>
                  <a:pt x="540" y="808"/>
                  <a:pt x="540" y="808"/>
                  <a:pt x="246" y="640"/>
                </a:cubicBezTo>
                <a:close/>
                <a:moveTo>
                  <a:pt x="756" y="741"/>
                </a:moveTo>
                <a:cubicBezTo>
                  <a:pt x="756" y="737"/>
                  <a:pt x="752" y="730"/>
                  <a:pt x="749" y="729"/>
                </a:cubicBezTo>
                <a:cubicBezTo>
                  <a:pt x="749" y="729"/>
                  <a:pt x="749" y="729"/>
                  <a:pt x="170" y="402"/>
                </a:cubicBezTo>
                <a:cubicBezTo>
                  <a:pt x="170" y="402"/>
                  <a:pt x="170" y="402"/>
                  <a:pt x="169" y="402"/>
                </a:cubicBezTo>
                <a:cubicBezTo>
                  <a:pt x="169" y="402"/>
                  <a:pt x="169" y="402"/>
                  <a:pt x="137" y="384"/>
                </a:cubicBezTo>
                <a:cubicBezTo>
                  <a:pt x="128" y="379"/>
                  <a:pt x="118" y="379"/>
                  <a:pt x="110" y="383"/>
                </a:cubicBezTo>
                <a:cubicBezTo>
                  <a:pt x="102" y="388"/>
                  <a:pt x="97" y="396"/>
                  <a:pt x="97" y="407"/>
                </a:cubicBezTo>
                <a:cubicBezTo>
                  <a:pt x="97" y="407"/>
                  <a:pt x="97" y="407"/>
                  <a:pt x="97" y="588"/>
                </a:cubicBezTo>
                <a:cubicBezTo>
                  <a:pt x="97" y="588"/>
                  <a:pt x="97" y="588"/>
                  <a:pt x="100" y="602"/>
                </a:cubicBezTo>
                <a:cubicBezTo>
                  <a:pt x="100" y="602"/>
                  <a:pt x="100" y="602"/>
                  <a:pt x="118" y="615"/>
                </a:cubicBezTo>
                <a:cubicBezTo>
                  <a:pt x="118" y="615"/>
                  <a:pt x="118" y="615"/>
                  <a:pt x="146" y="631"/>
                </a:cubicBezTo>
                <a:cubicBezTo>
                  <a:pt x="146" y="631"/>
                  <a:pt x="146" y="631"/>
                  <a:pt x="146" y="585"/>
                </a:cubicBezTo>
                <a:cubicBezTo>
                  <a:pt x="146" y="585"/>
                  <a:pt x="146" y="585"/>
                  <a:pt x="140" y="580"/>
                </a:cubicBezTo>
                <a:cubicBezTo>
                  <a:pt x="140" y="580"/>
                  <a:pt x="140" y="580"/>
                  <a:pt x="139" y="579"/>
                </a:cubicBezTo>
                <a:cubicBezTo>
                  <a:pt x="139" y="579"/>
                  <a:pt x="139" y="579"/>
                  <a:pt x="139" y="433"/>
                </a:cubicBezTo>
                <a:cubicBezTo>
                  <a:pt x="139" y="433"/>
                  <a:pt x="139" y="433"/>
                  <a:pt x="715" y="762"/>
                </a:cubicBezTo>
                <a:cubicBezTo>
                  <a:pt x="715" y="762"/>
                  <a:pt x="715" y="762"/>
                  <a:pt x="715" y="907"/>
                </a:cubicBezTo>
                <a:cubicBezTo>
                  <a:pt x="715" y="907"/>
                  <a:pt x="715" y="907"/>
                  <a:pt x="640" y="863"/>
                </a:cubicBezTo>
                <a:cubicBezTo>
                  <a:pt x="638" y="867"/>
                  <a:pt x="635" y="870"/>
                  <a:pt x="631" y="872"/>
                </a:cubicBezTo>
                <a:cubicBezTo>
                  <a:pt x="631" y="872"/>
                  <a:pt x="631" y="872"/>
                  <a:pt x="600" y="889"/>
                </a:cubicBezTo>
                <a:cubicBezTo>
                  <a:pt x="600" y="889"/>
                  <a:pt x="600" y="889"/>
                  <a:pt x="717" y="956"/>
                </a:cubicBezTo>
                <a:cubicBezTo>
                  <a:pt x="722" y="959"/>
                  <a:pt x="727" y="959"/>
                  <a:pt x="731" y="959"/>
                </a:cubicBezTo>
                <a:cubicBezTo>
                  <a:pt x="736" y="959"/>
                  <a:pt x="740" y="959"/>
                  <a:pt x="744" y="956"/>
                </a:cubicBezTo>
                <a:cubicBezTo>
                  <a:pt x="750" y="953"/>
                  <a:pt x="754" y="946"/>
                  <a:pt x="756" y="938"/>
                </a:cubicBezTo>
                <a:cubicBezTo>
                  <a:pt x="756" y="938"/>
                  <a:pt x="756" y="938"/>
                  <a:pt x="756" y="741"/>
                </a:cubicBezTo>
                <a:close/>
                <a:moveTo>
                  <a:pt x="1286" y="399"/>
                </a:moveTo>
                <a:cubicBezTo>
                  <a:pt x="1286" y="399"/>
                  <a:pt x="1286" y="399"/>
                  <a:pt x="1286" y="399"/>
                </a:cubicBezTo>
                <a:cubicBezTo>
                  <a:pt x="762" y="708"/>
                  <a:pt x="762" y="708"/>
                  <a:pt x="762" y="708"/>
                </a:cubicBezTo>
                <a:cubicBezTo>
                  <a:pt x="773" y="715"/>
                  <a:pt x="780" y="728"/>
                  <a:pt x="780" y="741"/>
                </a:cubicBezTo>
                <a:cubicBezTo>
                  <a:pt x="780" y="741"/>
                  <a:pt x="780" y="741"/>
                  <a:pt x="780" y="882"/>
                </a:cubicBezTo>
                <a:cubicBezTo>
                  <a:pt x="780" y="882"/>
                  <a:pt x="780" y="882"/>
                  <a:pt x="1268" y="603"/>
                </a:cubicBezTo>
                <a:cubicBezTo>
                  <a:pt x="1279" y="597"/>
                  <a:pt x="1287" y="584"/>
                  <a:pt x="1287" y="571"/>
                </a:cubicBezTo>
                <a:cubicBezTo>
                  <a:pt x="1287" y="571"/>
                  <a:pt x="1287" y="571"/>
                  <a:pt x="1287" y="407"/>
                </a:cubicBezTo>
                <a:cubicBezTo>
                  <a:pt x="1287" y="404"/>
                  <a:pt x="1287" y="402"/>
                  <a:pt x="1286" y="399"/>
                </a:cubicBezTo>
                <a:close/>
                <a:moveTo>
                  <a:pt x="487" y="733"/>
                </a:moveTo>
                <a:cubicBezTo>
                  <a:pt x="493" y="733"/>
                  <a:pt x="498" y="728"/>
                  <a:pt x="498" y="721"/>
                </a:cubicBezTo>
                <a:cubicBezTo>
                  <a:pt x="498" y="721"/>
                  <a:pt x="498" y="721"/>
                  <a:pt x="498" y="705"/>
                </a:cubicBezTo>
                <a:cubicBezTo>
                  <a:pt x="498" y="698"/>
                  <a:pt x="493" y="689"/>
                  <a:pt x="486" y="685"/>
                </a:cubicBezTo>
                <a:cubicBezTo>
                  <a:pt x="486" y="685"/>
                  <a:pt x="486" y="685"/>
                  <a:pt x="337" y="600"/>
                </a:cubicBezTo>
                <a:cubicBezTo>
                  <a:pt x="328" y="595"/>
                  <a:pt x="320" y="600"/>
                  <a:pt x="320" y="610"/>
                </a:cubicBezTo>
                <a:cubicBezTo>
                  <a:pt x="320" y="610"/>
                  <a:pt x="320" y="610"/>
                  <a:pt x="320" y="625"/>
                </a:cubicBezTo>
                <a:cubicBezTo>
                  <a:pt x="320" y="634"/>
                  <a:pt x="326" y="643"/>
                  <a:pt x="332" y="646"/>
                </a:cubicBezTo>
                <a:cubicBezTo>
                  <a:pt x="332" y="646"/>
                  <a:pt x="332" y="646"/>
                  <a:pt x="481" y="731"/>
                </a:cubicBezTo>
                <a:cubicBezTo>
                  <a:pt x="483" y="732"/>
                  <a:pt x="485" y="733"/>
                  <a:pt x="487" y="733"/>
                </a:cubicBezTo>
                <a:close/>
                <a:moveTo>
                  <a:pt x="626" y="842"/>
                </a:moveTo>
                <a:cubicBezTo>
                  <a:pt x="622" y="836"/>
                  <a:pt x="612" y="835"/>
                  <a:pt x="606" y="839"/>
                </a:cubicBezTo>
                <a:cubicBezTo>
                  <a:pt x="606" y="839"/>
                  <a:pt x="606" y="839"/>
                  <a:pt x="587" y="850"/>
                </a:cubicBezTo>
                <a:cubicBezTo>
                  <a:pt x="587" y="850"/>
                  <a:pt x="587" y="850"/>
                  <a:pt x="587" y="770"/>
                </a:cubicBezTo>
                <a:cubicBezTo>
                  <a:pt x="587" y="770"/>
                  <a:pt x="587" y="770"/>
                  <a:pt x="623" y="750"/>
                </a:cubicBezTo>
                <a:cubicBezTo>
                  <a:pt x="629" y="746"/>
                  <a:pt x="630" y="738"/>
                  <a:pt x="626" y="732"/>
                </a:cubicBezTo>
                <a:cubicBezTo>
                  <a:pt x="626" y="732"/>
                  <a:pt x="626" y="732"/>
                  <a:pt x="626" y="732"/>
                </a:cubicBezTo>
                <a:cubicBezTo>
                  <a:pt x="622" y="727"/>
                  <a:pt x="612" y="724"/>
                  <a:pt x="606" y="728"/>
                </a:cubicBezTo>
                <a:cubicBezTo>
                  <a:pt x="606" y="728"/>
                  <a:pt x="606" y="728"/>
                  <a:pt x="562" y="753"/>
                </a:cubicBezTo>
                <a:cubicBezTo>
                  <a:pt x="557" y="756"/>
                  <a:pt x="556" y="767"/>
                  <a:pt x="556" y="767"/>
                </a:cubicBezTo>
                <a:cubicBezTo>
                  <a:pt x="556" y="767"/>
                  <a:pt x="556" y="767"/>
                  <a:pt x="556" y="869"/>
                </a:cubicBezTo>
                <a:cubicBezTo>
                  <a:pt x="556" y="869"/>
                  <a:pt x="557" y="878"/>
                  <a:pt x="560" y="881"/>
                </a:cubicBezTo>
                <a:cubicBezTo>
                  <a:pt x="563" y="884"/>
                  <a:pt x="573" y="889"/>
                  <a:pt x="579" y="885"/>
                </a:cubicBezTo>
                <a:cubicBezTo>
                  <a:pt x="579" y="885"/>
                  <a:pt x="579" y="885"/>
                  <a:pt x="623" y="859"/>
                </a:cubicBezTo>
                <a:cubicBezTo>
                  <a:pt x="629" y="855"/>
                  <a:pt x="631" y="847"/>
                  <a:pt x="626" y="842"/>
                </a:cubicBezTo>
                <a:close/>
                <a:moveTo>
                  <a:pt x="233" y="619"/>
                </a:moveTo>
                <a:cubicBezTo>
                  <a:pt x="228" y="613"/>
                  <a:pt x="219" y="612"/>
                  <a:pt x="212" y="616"/>
                </a:cubicBezTo>
                <a:cubicBezTo>
                  <a:pt x="212" y="616"/>
                  <a:pt x="212" y="616"/>
                  <a:pt x="193" y="627"/>
                </a:cubicBezTo>
                <a:cubicBezTo>
                  <a:pt x="193" y="627"/>
                  <a:pt x="193" y="627"/>
                  <a:pt x="193" y="547"/>
                </a:cubicBezTo>
                <a:cubicBezTo>
                  <a:pt x="193" y="547"/>
                  <a:pt x="193" y="547"/>
                  <a:pt x="229" y="527"/>
                </a:cubicBezTo>
                <a:cubicBezTo>
                  <a:pt x="236" y="523"/>
                  <a:pt x="236" y="515"/>
                  <a:pt x="232" y="509"/>
                </a:cubicBezTo>
                <a:cubicBezTo>
                  <a:pt x="232" y="509"/>
                  <a:pt x="232" y="509"/>
                  <a:pt x="232" y="509"/>
                </a:cubicBezTo>
                <a:cubicBezTo>
                  <a:pt x="228" y="503"/>
                  <a:pt x="219" y="501"/>
                  <a:pt x="212" y="505"/>
                </a:cubicBezTo>
                <a:cubicBezTo>
                  <a:pt x="212" y="505"/>
                  <a:pt x="212" y="505"/>
                  <a:pt x="168" y="530"/>
                </a:cubicBezTo>
                <a:cubicBezTo>
                  <a:pt x="163" y="533"/>
                  <a:pt x="161" y="544"/>
                  <a:pt x="161" y="544"/>
                </a:cubicBezTo>
                <a:cubicBezTo>
                  <a:pt x="161" y="544"/>
                  <a:pt x="161" y="544"/>
                  <a:pt x="161" y="646"/>
                </a:cubicBezTo>
                <a:cubicBezTo>
                  <a:pt x="161" y="646"/>
                  <a:pt x="163" y="655"/>
                  <a:pt x="166" y="658"/>
                </a:cubicBezTo>
                <a:cubicBezTo>
                  <a:pt x="169" y="661"/>
                  <a:pt x="178" y="666"/>
                  <a:pt x="185" y="662"/>
                </a:cubicBezTo>
                <a:cubicBezTo>
                  <a:pt x="185" y="662"/>
                  <a:pt x="185" y="662"/>
                  <a:pt x="229" y="636"/>
                </a:cubicBezTo>
                <a:cubicBezTo>
                  <a:pt x="236" y="632"/>
                  <a:pt x="237" y="624"/>
                  <a:pt x="233" y="619"/>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en-US" dirty="0"/>
          </a:p>
        </p:txBody>
      </p:sp>
      <p:pic>
        <p:nvPicPr>
          <p:cNvPr id="106" name="Picture 105"/>
          <p:cNvPicPr>
            <a:picLocks noChangeAspect="1"/>
          </p:cNvPicPr>
          <p:nvPr/>
        </p:nvPicPr>
        <p:blipFill>
          <a:blip r:embed="rId6">
            <a:grayscl/>
          </a:blip>
          <a:stretch>
            <a:fillRect/>
          </a:stretch>
        </p:blipFill>
        <p:spPr>
          <a:xfrm>
            <a:off x="8857564" y="4022653"/>
            <a:ext cx="509875" cy="465920"/>
          </a:xfrm>
          <a:prstGeom prst="rect">
            <a:avLst/>
          </a:prstGeom>
        </p:spPr>
      </p:pic>
      <p:pic>
        <p:nvPicPr>
          <p:cNvPr id="107" name="Picture 106"/>
          <p:cNvPicPr>
            <a:picLocks noChangeAspect="1"/>
          </p:cNvPicPr>
          <p:nvPr/>
        </p:nvPicPr>
        <p:blipFill>
          <a:blip r:embed="rId6">
            <a:grayscl/>
          </a:blip>
          <a:stretch>
            <a:fillRect/>
          </a:stretch>
        </p:blipFill>
        <p:spPr>
          <a:xfrm>
            <a:off x="9376151" y="4022890"/>
            <a:ext cx="509875" cy="465920"/>
          </a:xfrm>
          <a:prstGeom prst="rect">
            <a:avLst/>
          </a:prstGeom>
        </p:spPr>
      </p:pic>
      <p:pic>
        <p:nvPicPr>
          <p:cNvPr id="108" name="Picture 107"/>
          <p:cNvPicPr>
            <a:picLocks noChangeAspect="1"/>
          </p:cNvPicPr>
          <p:nvPr/>
        </p:nvPicPr>
        <p:blipFill>
          <a:blip r:embed="rId6">
            <a:grayscl/>
          </a:blip>
          <a:stretch>
            <a:fillRect/>
          </a:stretch>
        </p:blipFill>
        <p:spPr>
          <a:xfrm>
            <a:off x="9962935" y="4001533"/>
            <a:ext cx="509875" cy="465920"/>
          </a:xfrm>
          <a:prstGeom prst="rect">
            <a:avLst/>
          </a:prstGeom>
        </p:spPr>
      </p:pic>
      <p:pic>
        <p:nvPicPr>
          <p:cNvPr id="109" name="Picture 108"/>
          <p:cNvPicPr>
            <a:picLocks noChangeAspect="1"/>
          </p:cNvPicPr>
          <p:nvPr/>
        </p:nvPicPr>
        <p:blipFill>
          <a:blip r:embed="rId6">
            <a:grayscl/>
          </a:blip>
          <a:stretch>
            <a:fillRect/>
          </a:stretch>
        </p:blipFill>
        <p:spPr>
          <a:xfrm>
            <a:off x="10481522" y="4001770"/>
            <a:ext cx="509875" cy="465920"/>
          </a:xfrm>
          <a:prstGeom prst="rect">
            <a:avLst/>
          </a:prstGeom>
        </p:spPr>
      </p:pic>
      <p:pic>
        <p:nvPicPr>
          <p:cNvPr id="102" name="Picture 101"/>
          <p:cNvPicPr>
            <a:picLocks noChangeAspect="1"/>
          </p:cNvPicPr>
          <p:nvPr/>
        </p:nvPicPr>
        <p:blipFill>
          <a:blip r:embed="rId6">
            <a:grayscl/>
          </a:blip>
          <a:stretch>
            <a:fillRect/>
          </a:stretch>
        </p:blipFill>
        <p:spPr>
          <a:xfrm>
            <a:off x="9673810" y="3002329"/>
            <a:ext cx="509875" cy="465920"/>
          </a:xfrm>
          <a:prstGeom prst="rect">
            <a:avLst/>
          </a:prstGeom>
        </p:spPr>
      </p:pic>
    </p:spTree>
    <p:extLst>
      <p:ext uri="{BB962C8B-B14F-4D97-AF65-F5344CB8AC3E}">
        <p14:creationId xmlns:p14="http://schemas.microsoft.com/office/powerpoint/2010/main" val="2696575040"/>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6" name="Text Placeholder 5"/>
          <p:cNvSpPr>
            <a:spLocks noGrp="1"/>
          </p:cNvSpPr>
          <p:nvPr>
            <p:ph type="body" sz="quarter" idx="12"/>
          </p:nvPr>
        </p:nvSpPr>
        <p:spPr/>
        <p:txBody>
          <a:bodyPr/>
          <a:lstStyle/>
          <a:p>
            <a:r>
              <a:rPr lang="en-US" dirty="0" smtClean="0"/>
              <a:t>Deploying AD in Windows Azure</a:t>
            </a:r>
            <a:endParaRPr lang="en-US" dirty="0"/>
          </a:p>
        </p:txBody>
      </p:sp>
    </p:spTree>
    <p:extLst>
      <p:ext uri="{BB962C8B-B14F-4D97-AF65-F5344CB8AC3E}">
        <p14:creationId xmlns:p14="http://schemas.microsoft.com/office/powerpoint/2010/main" val="42150406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5134521"/>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 and Considerations </a:t>
            </a:r>
          </a:p>
        </p:txBody>
      </p:sp>
    </p:spTree>
    <p:extLst>
      <p:ext uri="{BB962C8B-B14F-4D97-AF65-F5344CB8AC3E}">
        <p14:creationId xmlns:p14="http://schemas.microsoft.com/office/powerpoint/2010/main" val="1793415813"/>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400" dirty="0" smtClean="0"/>
              <a:t>Windows Azure AD </a:t>
            </a:r>
            <a:r>
              <a:rPr lang="en-US" sz="4400" dirty="0" err="1" smtClean="0"/>
              <a:t>vs</a:t>
            </a:r>
            <a:r>
              <a:rPr lang="en-US" sz="4400" dirty="0" smtClean="0"/>
              <a:t> </a:t>
            </a:r>
            <a:r>
              <a:rPr lang="en-US" sz="4400" dirty="0" smtClean="0"/>
              <a:t>AD </a:t>
            </a:r>
            <a:r>
              <a:rPr lang="en-US" sz="4400" dirty="0" smtClean="0"/>
              <a:t>on </a:t>
            </a:r>
            <a:r>
              <a:rPr lang="en-US" sz="4400" dirty="0" smtClean="0"/>
              <a:t>Windows Azure </a:t>
            </a:r>
            <a:r>
              <a:rPr lang="en-US" sz="4400" dirty="0" err="1" smtClean="0"/>
              <a:t>IaaS</a:t>
            </a:r>
            <a:endParaRPr lang="en-US" sz="4400" dirty="0"/>
          </a:p>
        </p:txBody>
      </p:sp>
      <p:sp>
        <p:nvSpPr>
          <p:cNvPr id="4" name="Oval 3"/>
          <p:cNvSpPr/>
          <p:nvPr/>
        </p:nvSpPr>
        <p:spPr bwMode="auto">
          <a:xfrm>
            <a:off x="980795" y="5175677"/>
            <a:ext cx="3638665" cy="1171773"/>
          </a:xfrm>
          <a:prstGeom prst="ellipse">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399" tIns="45699" rIns="91399" bIns="45699" numCol="1" rtlCol="0" anchor="ctr" anchorCtr="0" compatLnSpc="1">
            <a:prstTxWarp prst="textNoShape">
              <a:avLst/>
            </a:prstTxWarp>
          </a:bodyPr>
          <a:lstStyle/>
          <a:p>
            <a:pPr algn="ctr" defTabSz="913737"/>
            <a:endParaRPr lang="en-US" sz="2199" dirty="0">
              <a:solidFill>
                <a:srgbClr val="FFFFFF">
                  <a:alpha val="98824"/>
                </a:srgbClr>
              </a:solidFill>
              <a:latin typeface="Segoe UI" pitchFamily="34" charset="0"/>
              <a:ea typeface="Segoe UI" pitchFamily="34" charset="0"/>
              <a:cs typeface="Segoe UI" pitchFamily="34" charset="0"/>
            </a:endParaRPr>
          </a:p>
        </p:txBody>
      </p:sp>
      <p:pic>
        <p:nvPicPr>
          <p:cNvPr id="5" name="Picture 2" descr="C:\Users\skwan\AppData\Local\Microsoft\Windows\Temporary Internet Files\Content.IE5\OB6EO71H\MC900432591[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168" y="787873"/>
            <a:ext cx="5545756" cy="4621462"/>
          </a:xfrm>
          <a:prstGeom prst="rect">
            <a:avLst/>
          </a:prstGeom>
          <a:noFill/>
          <a:extLst>
            <a:ext uri="{909E8E84-426E-40DD-AFC4-6F175D3DCCD1}">
              <a14:hiddenFill xmlns:a14="http://schemas.microsoft.com/office/drawing/2010/main">
                <a:solidFill>
                  <a:srgbClr val="FFFFFF"/>
                </a:solidFill>
              </a14:hiddenFill>
            </a:ext>
          </a:extLst>
        </p:spPr>
      </p:pic>
      <p:sp>
        <p:nvSpPr>
          <p:cNvPr id="6" name="Isosceles Triangle 5"/>
          <p:cNvSpPr/>
          <p:nvPr/>
        </p:nvSpPr>
        <p:spPr bwMode="auto">
          <a:xfrm>
            <a:off x="2038946" y="2154823"/>
            <a:ext cx="1678772" cy="1447218"/>
          </a:xfrm>
          <a:prstGeom prst="triangle">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399" tIns="45699" rIns="91399" bIns="45699" numCol="1" rtlCol="0" anchor="ctr" anchorCtr="0" compatLnSpc="1">
            <a:prstTxWarp prst="textNoShape">
              <a:avLst/>
            </a:prstTxWarp>
          </a:bodyPr>
          <a:lstStyle/>
          <a:p>
            <a:pPr algn="ctr" defTabSz="913737"/>
            <a:r>
              <a:rPr lang="en-US" sz="2199" dirty="0">
                <a:solidFill>
                  <a:srgbClr val="FFFFFF">
                    <a:alpha val="98824"/>
                  </a:srgbClr>
                </a:solidFill>
                <a:latin typeface="Segoe UI" pitchFamily="34" charset="0"/>
                <a:ea typeface="Segoe UI" pitchFamily="34" charset="0"/>
                <a:cs typeface="Segoe UI" pitchFamily="34" charset="0"/>
              </a:rPr>
              <a:t>Azure</a:t>
            </a:r>
          </a:p>
          <a:p>
            <a:pPr algn="ctr" defTabSz="913737"/>
            <a:r>
              <a:rPr lang="en-US" sz="2199" dirty="0">
                <a:solidFill>
                  <a:srgbClr val="FFFFFF">
                    <a:alpha val="98824"/>
                  </a:srgbClr>
                </a:solidFill>
                <a:latin typeface="Segoe UI" pitchFamily="34" charset="0"/>
                <a:ea typeface="Segoe UI" pitchFamily="34" charset="0"/>
                <a:cs typeface="Segoe UI" pitchFamily="34" charset="0"/>
              </a:rPr>
              <a:t>AD</a:t>
            </a:r>
          </a:p>
        </p:txBody>
      </p:sp>
      <p:sp>
        <p:nvSpPr>
          <p:cNvPr id="7" name="Isosceles Triangle 6"/>
          <p:cNvSpPr/>
          <p:nvPr/>
        </p:nvSpPr>
        <p:spPr bwMode="auto">
          <a:xfrm>
            <a:off x="2151165" y="4642662"/>
            <a:ext cx="1297926" cy="1118901"/>
          </a:xfrm>
          <a:prstGeom prst="triangle">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399" tIns="45699" rIns="91399" bIns="45699" numCol="1" rtlCol="0" anchor="ctr" anchorCtr="0" compatLnSpc="1">
            <a:prstTxWarp prst="textNoShape">
              <a:avLst/>
            </a:prstTxWarp>
          </a:bodyPr>
          <a:lstStyle/>
          <a:p>
            <a:pPr algn="ctr" defTabSz="913737"/>
            <a:r>
              <a:rPr lang="en-US" sz="2199" dirty="0">
                <a:solidFill>
                  <a:srgbClr val="FFFFFF">
                    <a:alpha val="98824"/>
                  </a:srgbClr>
                </a:solidFill>
                <a:latin typeface="Segoe UI" pitchFamily="34" charset="0"/>
                <a:ea typeface="Segoe UI" pitchFamily="34" charset="0"/>
                <a:cs typeface="Segoe UI" pitchFamily="34" charset="0"/>
              </a:rPr>
              <a:t>AD</a:t>
            </a:r>
          </a:p>
        </p:txBody>
      </p:sp>
      <p:sp>
        <p:nvSpPr>
          <p:cNvPr id="8" name="Oval 7"/>
          <p:cNvSpPr/>
          <p:nvPr/>
        </p:nvSpPr>
        <p:spPr bwMode="auto">
          <a:xfrm>
            <a:off x="3581803" y="1710192"/>
            <a:ext cx="1374501" cy="1238313"/>
          </a:xfrm>
          <a:prstGeom prst="ellipse">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399" tIns="45699" rIns="91399" bIns="45699" numCol="1" rtlCol="0" anchor="ctr" anchorCtr="0" compatLnSpc="1">
            <a:prstTxWarp prst="textNoShape">
              <a:avLst/>
            </a:prstTxWarp>
          </a:bodyPr>
          <a:lstStyle/>
          <a:p>
            <a:pPr algn="ctr" defTabSz="913737"/>
            <a:r>
              <a:rPr lang="en-US" sz="2199" dirty="0">
                <a:solidFill>
                  <a:srgbClr val="FFFFFF">
                    <a:alpha val="98824"/>
                  </a:srgbClr>
                </a:solidFill>
                <a:latin typeface="Segoe UI" pitchFamily="34" charset="0"/>
                <a:ea typeface="Segoe UI" pitchFamily="34" charset="0"/>
                <a:cs typeface="Segoe UI" pitchFamily="34" charset="0"/>
              </a:rPr>
              <a:t>Office 365</a:t>
            </a:r>
          </a:p>
        </p:txBody>
      </p:sp>
      <p:grpSp>
        <p:nvGrpSpPr>
          <p:cNvPr id="47" name="Group 46"/>
          <p:cNvGrpSpPr/>
          <p:nvPr/>
        </p:nvGrpSpPr>
        <p:grpSpPr>
          <a:xfrm>
            <a:off x="6294611" y="940458"/>
            <a:ext cx="5816531" cy="5763826"/>
            <a:chOff x="6294691" y="939455"/>
            <a:chExt cx="5818871" cy="5766145"/>
          </a:xfrm>
        </p:grpSpPr>
        <p:sp>
          <p:nvSpPr>
            <p:cNvPr id="13" name="Oval 12"/>
            <p:cNvSpPr/>
            <p:nvPr/>
          </p:nvSpPr>
          <p:spPr bwMode="auto">
            <a:xfrm>
              <a:off x="7476270" y="5533355"/>
              <a:ext cx="3640129" cy="1172245"/>
            </a:xfrm>
            <a:prstGeom prst="ellipse">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399" tIns="45699" rIns="91399" bIns="45699" numCol="1" rtlCol="0" anchor="ctr" anchorCtr="0" compatLnSpc="1">
              <a:prstTxWarp prst="textNoShape">
                <a:avLst/>
              </a:prstTxWarp>
            </a:bodyPr>
            <a:lstStyle/>
            <a:p>
              <a:pPr algn="ctr" defTabSz="913737"/>
              <a:endParaRPr lang="en-US" sz="2199" dirty="0">
                <a:solidFill>
                  <a:srgbClr val="FFFFFF">
                    <a:alpha val="98824"/>
                  </a:srgbClr>
                </a:solidFill>
                <a:latin typeface="Segoe UI" pitchFamily="34" charset="0"/>
                <a:ea typeface="Segoe UI" pitchFamily="34" charset="0"/>
                <a:cs typeface="Segoe UI" pitchFamily="34" charset="0"/>
              </a:endParaRPr>
            </a:p>
          </p:txBody>
        </p:sp>
        <p:pic>
          <p:nvPicPr>
            <p:cNvPr id="14" name="Picture 2" descr="C:\Users\skwan\AppData\Local\Microsoft\Windows\Temporary Internet Files\Content.IE5\OB6EO71H\MC900432591[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4012" y="1066800"/>
              <a:ext cx="5029200" cy="4190999"/>
            </a:xfrm>
            <a:prstGeom prst="rect">
              <a:avLst/>
            </a:prstGeom>
            <a:noFill/>
            <a:extLst>
              <a:ext uri="{909E8E84-426E-40DD-AFC4-6F175D3DCCD1}">
                <a14:hiddenFill xmlns:a14="http://schemas.microsoft.com/office/drawing/2010/main">
                  <a:solidFill>
                    <a:srgbClr val="FFFFFF"/>
                  </a:solidFill>
                </a14:hiddenFill>
              </a:ext>
            </a:extLst>
          </p:spPr>
        </p:pic>
        <p:sp>
          <p:nvSpPr>
            <p:cNvPr id="15" name="Isosceles Triangle 14"/>
            <p:cNvSpPr/>
            <p:nvPr/>
          </p:nvSpPr>
          <p:spPr bwMode="auto">
            <a:xfrm>
              <a:off x="8456612" y="2667000"/>
              <a:ext cx="1679448" cy="1447800"/>
            </a:xfrm>
            <a:prstGeom prst="triangle">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399" tIns="45699" rIns="91399" bIns="45699" numCol="1" rtlCol="0" anchor="ctr" anchorCtr="0" compatLnSpc="1">
              <a:prstTxWarp prst="textNoShape">
                <a:avLst/>
              </a:prstTxWarp>
            </a:bodyPr>
            <a:lstStyle/>
            <a:p>
              <a:pPr algn="ctr" defTabSz="913737"/>
              <a:r>
                <a:rPr lang="en-US" sz="2199" dirty="0">
                  <a:solidFill>
                    <a:srgbClr val="FFFFFF">
                      <a:alpha val="98824"/>
                    </a:srgbClr>
                  </a:solidFill>
                  <a:latin typeface="Segoe UI" pitchFamily="34" charset="0"/>
                  <a:ea typeface="Segoe UI" pitchFamily="34" charset="0"/>
                  <a:cs typeface="Segoe UI" pitchFamily="34" charset="0"/>
                </a:rPr>
                <a:t>Azure</a:t>
              </a:r>
            </a:p>
            <a:p>
              <a:pPr algn="ctr" defTabSz="913737"/>
              <a:r>
                <a:rPr lang="en-US" sz="2199" dirty="0">
                  <a:solidFill>
                    <a:srgbClr val="FFFFFF">
                      <a:alpha val="98824"/>
                    </a:srgbClr>
                  </a:solidFill>
                  <a:latin typeface="Segoe UI" pitchFamily="34" charset="0"/>
                  <a:ea typeface="Segoe UI" pitchFamily="34" charset="0"/>
                  <a:cs typeface="Segoe UI" pitchFamily="34" charset="0"/>
                </a:rPr>
                <a:t>AD</a:t>
              </a:r>
            </a:p>
          </p:txBody>
        </p:sp>
        <p:sp>
          <p:nvSpPr>
            <p:cNvPr id="16" name="Isosceles Triangle 15"/>
            <p:cNvSpPr/>
            <p:nvPr/>
          </p:nvSpPr>
          <p:spPr bwMode="auto">
            <a:xfrm>
              <a:off x="8647112" y="5231695"/>
              <a:ext cx="1298448" cy="1119352"/>
            </a:xfrm>
            <a:prstGeom prst="triangle">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399" tIns="45699" rIns="91399" bIns="45699" numCol="1" rtlCol="0" anchor="ctr" anchorCtr="0" compatLnSpc="1">
              <a:prstTxWarp prst="textNoShape">
                <a:avLst/>
              </a:prstTxWarp>
            </a:bodyPr>
            <a:lstStyle/>
            <a:p>
              <a:pPr algn="ctr" defTabSz="913737"/>
              <a:r>
                <a:rPr lang="en-US" sz="2199" dirty="0">
                  <a:solidFill>
                    <a:srgbClr val="FFFFFF">
                      <a:alpha val="98824"/>
                    </a:srgbClr>
                  </a:solidFill>
                  <a:latin typeface="Segoe UI" pitchFamily="34" charset="0"/>
                  <a:ea typeface="Segoe UI" pitchFamily="34" charset="0"/>
                  <a:cs typeface="Segoe UI" pitchFamily="34" charset="0"/>
                </a:rPr>
                <a:t>AD</a:t>
              </a:r>
            </a:p>
          </p:txBody>
        </p:sp>
        <p:sp>
          <p:nvSpPr>
            <p:cNvPr id="17" name="Oval 16"/>
            <p:cNvSpPr/>
            <p:nvPr/>
          </p:nvSpPr>
          <p:spPr bwMode="auto">
            <a:xfrm>
              <a:off x="6842823" y="1475893"/>
              <a:ext cx="1329897" cy="1329897"/>
            </a:xfrm>
            <a:prstGeom prst="ellipse">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399" tIns="45699" rIns="91399" bIns="45699" numCol="1" rtlCol="0" anchor="ctr" anchorCtr="0" compatLnSpc="1">
              <a:prstTxWarp prst="textNoShape">
                <a:avLst/>
              </a:prstTxWarp>
            </a:bodyPr>
            <a:lstStyle/>
            <a:p>
              <a:pPr algn="ctr" defTabSz="913737"/>
              <a:r>
                <a:rPr lang="en-US" sz="2199" dirty="0">
                  <a:solidFill>
                    <a:srgbClr val="FFFFFF">
                      <a:alpha val="98824"/>
                    </a:srgbClr>
                  </a:solidFill>
                  <a:latin typeface="Segoe UI" pitchFamily="34" charset="0"/>
                  <a:ea typeface="Segoe UI" pitchFamily="34" charset="0"/>
                  <a:cs typeface="Segoe UI" pitchFamily="34" charset="0"/>
                </a:rPr>
                <a:t>Exchange</a:t>
              </a:r>
            </a:p>
            <a:p>
              <a:pPr algn="ctr" defTabSz="913737"/>
              <a:r>
                <a:rPr lang="en-US" sz="2199" dirty="0">
                  <a:solidFill>
                    <a:srgbClr val="FFFFFF">
                      <a:alpha val="98824"/>
                    </a:srgbClr>
                  </a:solidFill>
                  <a:latin typeface="Segoe UI" pitchFamily="34" charset="0"/>
                  <a:ea typeface="Segoe UI" pitchFamily="34" charset="0"/>
                  <a:cs typeface="Segoe UI" pitchFamily="34" charset="0"/>
                </a:rPr>
                <a:t>Online</a:t>
              </a:r>
            </a:p>
          </p:txBody>
        </p:sp>
        <p:sp>
          <p:nvSpPr>
            <p:cNvPr id="18" name="Oval 17"/>
            <p:cNvSpPr/>
            <p:nvPr/>
          </p:nvSpPr>
          <p:spPr bwMode="auto">
            <a:xfrm>
              <a:off x="6294691" y="3154489"/>
              <a:ext cx="1329897" cy="1329897"/>
            </a:xfrm>
            <a:prstGeom prst="ellipse">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399" tIns="45699" rIns="91399" bIns="45699" numCol="1" rtlCol="0" anchor="ctr" anchorCtr="0" compatLnSpc="1">
              <a:prstTxWarp prst="textNoShape">
                <a:avLst/>
              </a:prstTxWarp>
            </a:bodyPr>
            <a:lstStyle/>
            <a:p>
              <a:pPr algn="ctr" defTabSz="913737"/>
              <a:r>
                <a:rPr lang="en-US" sz="2199" dirty="0">
                  <a:solidFill>
                    <a:srgbClr val="FFFFFF">
                      <a:alpha val="98824"/>
                    </a:srgbClr>
                  </a:solidFill>
                  <a:latin typeface="Segoe UI" pitchFamily="34" charset="0"/>
                  <a:ea typeface="Segoe UI" pitchFamily="34" charset="0"/>
                  <a:cs typeface="Segoe UI" pitchFamily="34" charset="0"/>
                </a:rPr>
                <a:t>SharePoint</a:t>
              </a:r>
            </a:p>
            <a:p>
              <a:pPr algn="ctr" defTabSz="913737"/>
              <a:r>
                <a:rPr lang="en-US" sz="2199" dirty="0">
                  <a:solidFill>
                    <a:srgbClr val="FFFFFF">
                      <a:alpha val="98824"/>
                    </a:srgbClr>
                  </a:solidFill>
                  <a:latin typeface="Segoe UI" pitchFamily="34" charset="0"/>
                  <a:ea typeface="Segoe UI" pitchFamily="34" charset="0"/>
                  <a:cs typeface="Segoe UI" pitchFamily="34" charset="0"/>
                </a:rPr>
                <a:t>Online</a:t>
              </a:r>
            </a:p>
          </p:txBody>
        </p:sp>
        <p:sp>
          <p:nvSpPr>
            <p:cNvPr id="19" name="Oval 18"/>
            <p:cNvSpPr/>
            <p:nvPr/>
          </p:nvSpPr>
          <p:spPr bwMode="auto">
            <a:xfrm>
              <a:off x="8632380" y="939455"/>
              <a:ext cx="1329897" cy="1329897"/>
            </a:xfrm>
            <a:prstGeom prst="ellipse">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399" tIns="45699" rIns="91399" bIns="45699" numCol="1" rtlCol="0" anchor="ctr" anchorCtr="0" compatLnSpc="1">
              <a:prstTxWarp prst="textNoShape">
                <a:avLst/>
              </a:prstTxWarp>
            </a:bodyPr>
            <a:lstStyle/>
            <a:p>
              <a:pPr algn="ctr" defTabSz="913737"/>
              <a:r>
                <a:rPr lang="en-US" sz="2199" dirty="0" err="1">
                  <a:solidFill>
                    <a:srgbClr val="FFFFFF">
                      <a:alpha val="98824"/>
                    </a:srgbClr>
                  </a:solidFill>
                  <a:latin typeface="Segoe UI" pitchFamily="34" charset="0"/>
                  <a:ea typeface="Segoe UI" pitchFamily="34" charset="0"/>
                  <a:cs typeface="Segoe UI" pitchFamily="34" charset="0"/>
                </a:rPr>
                <a:t>Lync</a:t>
              </a:r>
              <a:endParaRPr lang="en-US" sz="2199" dirty="0">
                <a:solidFill>
                  <a:srgbClr val="FFFFFF">
                    <a:alpha val="98824"/>
                  </a:srgbClr>
                </a:solidFill>
                <a:latin typeface="Segoe UI" pitchFamily="34" charset="0"/>
                <a:ea typeface="Segoe UI" pitchFamily="34" charset="0"/>
                <a:cs typeface="Segoe UI" pitchFamily="34" charset="0"/>
              </a:endParaRPr>
            </a:p>
            <a:p>
              <a:pPr algn="ctr" defTabSz="913737"/>
              <a:r>
                <a:rPr lang="en-US" sz="2199" dirty="0">
                  <a:solidFill>
                    <a:srgbClr val="FFFFFF">
                      <a:alpha val="98824"/>
                    </a:srgbClr>
                  </a:solidFill>
                  <a:latin typeface="Segoe UI" pitchFamily="34" charset="0"/>
                  <a:ea typeface="Segoe UI" pitchFamily="34" charset="0"/>
                  <a:cs typeface="Segoe UI" pitchFamily="34" charset="0"/>
                </a:rPr>
                <a:t>Online</a:t>
              </a:r>
            </a:p>
          </p:txBody>
        </p:sp>
        <p:cxnSp>
          <p:nvCxnSpPr>
            <p:cNvPr id="20" name="Straight Arrow Connector 19"/>
            <p:cNvCxnSpPr>
              <a:stCxn id="18" idx="5"/>
              <a:endCxn id="15" idx="2"/>
            </p:cNvCxnSpPr>
            <p:nvPr/>
          </p:nvCxnSpPr>
          <p:spPr>
            <a:xfrm flipV="1">
              <a:off x="7429829" y="4114800"/>
              <a:ext cx="1026783" cy="174827"/>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7" idx="5"/>
              <a:endCxn id="15" idx="1"/>
            </p:cNvCxnSpPr>
            <p:nvPr/>
          </p:nvCxnSpPr>
          <p:spPr>
            <a:xfrm>
              <a:off x="7977961" y="2611031"/>
              <a:ext cx="898513" cy="779869"/>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9" idx="4"/>
              <a:endCxn id="15" idx="0"/>
            </p:cNvCxnSpPr>
            <p:nvPr/>
          </p:nvCxnSpPr>
          <p:spPr>
            <a:xfrm flipH="1">
              <a:off x="9296336" y="2269352"/>
              <a:ext cx="993" cy="397648"/>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16" idx="2"/>
              <a:endCxn id="15" idx="2"/>
            </p:cNvCxnSpPr>
            <p:nvPr/>
          </p:nvCxnSpPr>
          <p:spPr>
            <a:xfrm flipH="1" flipV="1">
              <a:off x="8456612" y="4114800"/>
              <a:ext cx="190500" cy="2236247"/>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16" idx="4"/>
              <a:endCxn id="15" idx="4"/>
            </p:cNvCxnSpPr>
            <p:nvPr/>
          </p:nvCxnSpPr>
          <p:spPr>
            <a:xfrm flipV="1">
              <a:off x="9945560" y="4114800"/>
              <a:ext cx="190500" cy="2236247"/>
            </a:xfrm>
            <a:prstGeom prst="line">
              <a:avLst/>
            </a:prstGeom>
          </p:spPr>
          <p:style>
            <a:lnRef idx="1">
              <a:schemeClr val="accent1"/>
            </a:lnRef>
            <a:fillRef idx="0">
              <a:schemeClr val="accent1"/>
            </a:fillRef>
            <a:effectRef idx="0">
              <a:schemeClr val="accent1"/>
            </a:effectRef>
            <a:fontRef idx="minor">
              <a:schemeClr val="tx1"/>
            </a:fontRef>
          </p:style>
        </p:cxnSp>
        <p:sp>
          <p:nvSpPr>
            <p:cNvPr id="29" name="Oval 28"/>
            <p:cNvSpPr/>
            <p:nvPr/>
          </p:nvSpPr>
          <p:spPr bwMode="auto">
            <a:xfrm>
              <a:off x="10330819" y="1562729"/>
              <a:ext cx="1329897" cy="1329897"/>
            </a:xfrm>
            <a:prstGeom prst="ellipse">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399" tIns="45699" rIns="91399" bIns="45699" numCol="1" rtlCol="0" anchor="ctr" anchorCtr="0" compatLnSpc="1">
              <a:prstTxWarp prst="textNoShape">
                <a:avLst/>
              </a:prstTxWarp>
            </a:bodyPr>
            <a:lstStyle/>
            <a:p>
              <a:pPr algn="ctr" defTabSz="913737"/>
              <a:r>
                <a:rPr lang="en-US" sz="2199" dirty="0">
                  <a:solidFill>
                    <a:srgbClr val="FFFFFF">
                      <a:alpha val="98824"/>
                    </a:srgbClr>
                  </a:solidFill>
                  <a:latin typeface="Segoe UI" pitchFamily="34" charset="0"/>
                  <a:ea typeface="Segoe UI" pitchFamily="34" charset="0"/>
                  <a:cs typeface="Segoe UI" pitchFamily="34" charset="0"/>
                </a:rPr>
                <a:t>CRM </a:t>
              </a:r>
            </a:p>
            <a:p>
              <a:pPr algn="ctr" defTabSz="913737"/>
              <a:r>
                <a:rPr lang="en-US" sz="2199" dirty="0">
                  <a:solidFill>
                    <a:srgbClr val="FFFFFF">
                      <a:alpha val="98824"/>
                    </a:srgbClr>
                  </a:solidFill>
                  <a:latin typeface="Segoe UI" pitchFamily="34" charset="0"/>
                  <a:ea typeface="Segoe UI" pitchFamily="34" charset="0"/>
                  <a:cs typeface="Segoe UI" pitchFamily="34" charset="0"/>
                </a:rPr>
                <a:t>Online</a:t>
              </a:r>
            </a:p>
          </p:txBody>
        </p:sp>
        <p:sp>
          <p:nvSpPr>
            <p:cNvPr id="30" name="Oval 29"/>
            <p:cNvSpPr/>
            <p:nvPr/>
          </p:nvSpPr>
          <p:spPr bwMode="auto">
            <a:xfrm>
              <a:off x="10783665" y="3446989"/>
              <a:ext cx="1329897" cy="1329897"/>
            </a:xfrm>
            <a:prstGeom prst="ellipse">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399" tIns="45699" rIns="91399" bIns="45699" numCol="1" rtlCol="0" anchor="ctr" anchorCtr="0" compatLnSpc="1">
              <a:prstTxWarp prst="textNoShape">
                <a:avLst/>
              </a:prstTxWarp>
            </a:bodyPr>
            <a:lstStyle/>
            <a:p>
              <a:pPr algn="ctr" defTabSz="913737"/>
              <a:r>
                <a:rPr lang="en-US" sz="2199" dirty="0">
                  <a:solidFill>
                    <a:srgbClr val="FFFFFF">
                      <a:alpha val="98824"/>
                    </a:srgbClr>
                  </a:solidFill>
                  <a:latin typeface="Segoe UI" pitchFamily="34" charset="0"/>
                  <a:ea typeface="Segoe UI" pitchFamily="34" charset="0"/>
                  <a:cs typeface="Segoe UI" pitchFamily="34" charset="0"/>
                </a:rPr>
                <a:t>Windows</a:t>
              </a:r>
              <a:br>
                <a:rPr lang="en-US" sz="2199" dirty="0">
                  <a:solidFill>
                    <a:srgbClr val="FFFFFF">
                      <a:alpha val="98824"/>
                    </a:srgbClr>
                  </a:solidFill>
                  <a:latin typeface="Segoe UI" pitchFamily="34" charset="0"/>
                  <a:ea typeface="Segoe UI" pitchFamily="34" charset="0"/>
                  <a:cs typeface="Segoe UI" pitchFamily="34" charset="0"/>
                </a:rPr>
              </a:br>
              <a:r>
                <a:rPr lang="en-US" sz="2199" dirty="0" err="1">
                  <a:solidFill>
                    <a:srgbClr val="FFFFFF">
                      <a:alpha val="98824"/>
                    </a:srgbClr>
                  </a:solidFill>
                  <a:latin typeface="Segoe UI" pitchFamily="34" charset="0"/>
                  <a:ea typeface="Segoe UI" pitchFamily="34" charset="0"/>
                  <a:cs typeface="Segoe UI" pitchFamily="34" charset="0"/>
                </a:rPr>
                <a:t>InTune</a:t>
              </a:r>
              <a:endParaRPr lang="en-US" sz="2199" dirty="0">
                <a:solidFill>
                  <a:srgbClr val="FFFFFF">
                    <a:alpha val="98824"/>
                  </a:srgbClr>
                </a:solidFill>
                <a:latin typeface="Segoe UI" pitchFamily="34" charset="0"/>
                <a:ea typeface="Segoe UI" pitchFamily="34" charset="0"/>
                <a:cs typeface="Segoe UI" pitchFamily="34" charset="0"/>
              </a:endParaRPr>
            </a:p>
          </p:txBody>
        </p:sp>
        <p:cxnSp>
          <p:nvCxnSpPr>
            <p:cNvPr id="31" name="Straight Arrow Connector 30"/>
            <p:cNvCxnSpPr>
              <a:stCxn id="29" idx="3"/>
              <a:endCxn id="15" idx="5"/>
            </p:cNvCxnSpPr>
            <p:nvPr/>
          </p:nvCxnSpPr>
          <p:spPr>
            <a:xfrm flipH="1">
              <a:off x="9716198" y="2697867"/>
              <a:ext cx="809380" cy="693033"/>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a:stCxn id="30" idx="2"/>
              <a:endCxn id="15" idx="4"/>
            </p:cNvCxnSpPr>
            <p:nvPr/>
          </p:nvCxnSpPr>
          <p:spPr>
            <a:xfrm flipH="1">
              <a:off x="10136060" y="4111938"/>
              <a:ext cx="647605" cy="2862"/>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grpSp>
      <p:pic>
        <p:nvPicPr>
          <p:cNvPr id="25" name="Picture 24" descr="C:\Program Files\Microsoft Resource DVD Artwork\DVD_ART\Artwork_Imagery\HARDWARE_IMAGERY\Illustration - Misc Hardware\Windows Vista Illustration Icons\Generic User.png"/>
          <p:cNvPicPr>
            <a:picLocks noChangeAspect="1" noChangeArrowheads="1"/>
          </p:cNvPicPr>
          <p:nvPr/>
        </p:nvPicPr>
        <p:blipFill>
          <a:blip r:embed="rId4" cstate="print"/>
          <a:srcRect/>
          <a:stretch>
            <a:fillRect/>
          </a:stretch>
        </p:blipFill>
        <p:spPr bwMode="auto">
          <a:xfrm flipH="1">
            <a:off x="4892681" y="4566789"/>
            <a:ext cx="748246" cy="718482"/>
          </a:xfrm>
          <a:prstGeom prst="rect">
            <a:avLst/>
          </a:prstGeom>
          <a:noFill/>
        </p:spPr>
      </p:pic>
      <p:pic>
        <p:nvPicPr>
          <p:cNvPr id="26" name="Picture 25"/>
          <p:cNvPicPr>
            <a:picLocks noChangeAspect="1"/>
          </p:cNvPicPr>
          <p:nvPr/>
        </p:nvPicPr>
        <p:blipFill>
          <a:blip r:embed="rId5">
            <a:duotone>
              <a:prstClr val="black"/>
              <a:srgbClr val="0070C0">
                <a:tint val="45000"/>
                <a:satMod val="400000"/>
              </a:srgbClr>
            </a:duotone>
          </a:blip>
          <a:stretch>
            <a:fillRect/>
          </a:stretch>
        </p:blipFill>
        <p:spPr>
          <a:xfrm>
            <a:off x="287701" y="2518348"/>
            <a:ext cx="1036037" cy="946723"/>
          </a:xfrm>
          <a:prstGeom prst="rect">
            <a:avLst/>
          </a:prstGeom>
          <a:ln>
            <a:noFill/>
          </a:ln>
        </p:spPr>
      </p:pic>
      <p:sp>
        <p:nvSpPr>
          <p:cNvPr id="35" name="Isosceles Triangle 34"/>
          <p:cNvSpPr/>
          <p:nvPr/>
        </p:nvSpPr>
        <p:spPr bwMode="auto">
          <a:xfrm>
            <a:off x="280860" y="2979935"/>
            <a:ext cx="534008" cy="488697"/>
          </a:xfrm>
          <a:prstGeom prst="triangle">
            <a:avLst/>
          </a:prstGeom>
          <a:solidFill>
            <a:srgbClr val="00BCF2"/>
          </a:solidFill>
          <a:ln>
            <a:solidFill>
              <a:schemeClr val="tx1"/>
            </a:solidFill>
            <a:headEnd type="triangle" w="med" len="med"/>
            <a:tailEnd type="triangl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29"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3" name="Not Equal 2"/>
          <p:cNvSpPr/>
          <p:nvPr/>
        </p:nvSpPr>
        <p:spPr bwMode="auto">
          <a:xfrm>
            <a:off x="1275178" y="2725855"/>
            <a:ext cx="959979" cy="509624"/>
          </a:xfrm>
          <a:prstGeom prst="mathNotEqual">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extBox 8"/>
          <p:cNvSpPr txBox="1"/>
          <p:nvPr/>
        </p:nvSpPr>
        <p:spPr>
          <a:xfrm>
            <a:off x="1913869" y="5666714"/>
            <a:ext cx="2193882" cy="627864"/>
          </a:xfrm>
          <a:prstGeom prst="rect">
            <a:avLst/>
          </a:prstGeom>
          <a:noFill/>
        </p:spPr>
        <p:txBody>
          <a:bodyPr wrap="square" lIns="182880" tIns="146304" rIns="182880" bIns="146304" rtlCol="0">
            <a:spAutoFit/>
          </a:bodyPr>
          <a:lstStyle/>
          <a:p>
            <a:pPr>
              <a:lnSpc>
                <a:spcPct val="90000"/>
              </a:lnSpc>
            </a:pPr>
            <a:r>
              <a:rPr lang="en-US" sz="2400" dirty="0" smtClean="0">
                <a:solidFill>
                  <a:srgbClr val="FCFCFC"/>
                </a:solidFill>
              </a:rPr>
              <a:t>On Premise</a:t>
            </a:r>
            <a:endParaRPr lang="en-US" sz="2400" dirty="0" smtClean="0">
              <a:solidFill>
                <a:srgbClr val="FCFCFC"/>
              </a:solidFill>
            </a:endParaRPr>
          </a:p>
        </p:txBody>
      </p:sp>
      <p:sp>
        <p:nvSpPr>
          <p:cNvPr id="39" name="TextBox 38"/>
          <p:cNvSpPr txBox="1"/>
          <p:nvPr/>
        </p:nvSpPr>
        <p:spPr>
          <a:xfrm>
            <a:off x="82706" y="1932331"/>
            <a:ext cx="1870305" cy="738664"/>
          </a:xfrm>
          <a:prstGeom prst="rect">
            <a:avLst/>
          </a:prstGeom>
          <a:noFill/>
        </p:spPr>
        <p:txBody>
          <a:bodyPr wrap="square" lIns="182880" tIns="146304" rIns="182880" bIns="146304" rtlCol="0">
            <a:spAutoFit/>
          </a:bodyPr>
          <a:lstStyle/>
          <a:p>
            <a:pPr>
              <a:lnSpc>
                <a:spcPct val="90000"/>
              </a:lnSpc>
            </a:pPr>
            <a:r>
              <a:rPr lang="en-US" sz="1600" dirty="0" smtClean="0"/>
              <a:t>VM w/ AD on Azure </a:t>
            </a:r>
            <a:r>
              <a:rPr lang="en-US" sz="1600" dirty="0" err="1" smtClean="0"/>
              <a:t>IaaS</a:t>
            </a:r>
            <a:endParaRPr lang="en-US" sz="1600" dirty="0" smtClean="0"/>
          </a:p>
        </p:txBody>
      </p:sp>
    </p:spTree>
    <p:extLst>
      <p:ext uri="{BB962C8B-B14F-4D97-AF65-F5344CB8AC3E}">
        <p14:creationId xmlns:p14="http://schemas.microsoft.com/office/powerpoint/2010/main" val="7800931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500"/>
                                        <p:tgtEl>
                                          <p:spTgt spid="47"/>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500"/>
                                        <p:tgtEl>
                                          <p:spTgt spid="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35" grpId="0" animBg="1"/>
      <p:bldP spid="3" grpId="0" animBg="1"/>
      <p:bldP spid="3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auto">
          <a:xfrm>
            <a:off x="385730" y="4807086"/>
            <a:ext cx="11289309" cy="172049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12" name="Rectangle 11"/>
          <p:cNvSpPr/>
          <p:nvPr/>
        </p:nvSpPr>
        <p:spPr bwMode="auto">
          <a:xfrm>
            <a:off x="385730" y="1116233"/>
            <a:ext cx="11289309" cy="171907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16" name="Rectangle 15"/>
          <p:cNvSpPr/>
          <p:nvPr/>
        </p:nvSpPr>
        <p:spPr bwMode="auto">
          <a:xfrm>
            <a:off x="385730" y="2961660"/>
            <a:ext cx="11289309" cy="171907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3" name="Title 2"/>
          <p:cNvSpPr>
            <a:spLocks noGrp="1"/>
          </p:cNvSpPr>
          <p:nvPr>
            <p:ph type="title"/>
          </p:nvPr>
        </p:nvSpPr>
        <p:spPr/>
        <p:txBody>
          <a:bodyPr/>
          <a:lstStyle/>
          <a:p>
            <a:r>
              <a:rPr lang="en-US" sz="5400" dirty="0"/>
              <a:t>Why </a:t>
            </a:r>
            <a:r>
              <a:rPr lang="en-US" sz="5400" dirty="0" smtClean="0"/>
              <a:t>Active </a:t>
            </a:r>
            <a:r>
              <a:rPr lang="en-US" sz="5400" dirty="0" smtClean="0"/>
              <a:t>Directory on </a:t>
            </a:r>
            <a:r>
              <a:rPr lang="en-US" sz="5400" dirty="0" err="1" smtClean="0"/>
              <a:t>IaaS</a:t>
            </a:r>
            <a:r>
              <a:rPr lang="en-US" sz="5400" dirty="0" smtClean="0"/>
              <a:t>?</a:t>
            </a:r>
            <a:r>
              <a:rPr lang="en-US" sz="5400" dirty="0"/>
              <a:t/>
            </a:r>
            <a:br>
              <a:rPr lang="en-US" sz="5400" dirty="0"/>
            </a:br>
            <a:endParaRPr lang="en-US" sz="5400" dirty="0"/>
          </a:p>
        </p:txBody>
      </p:sp>
      <p:sp>
        <p:nvSpPr>
          <p:cNvPr id="11" name="Content Placeholder 3"/>
          <p:cNvSpPr txBox="1">
            <a:spLocks/>
          </p:cNvSpPr>
          <p:nvPr/>
        </p:nvSpPr>
        <p:spPr>
          <a:xfrm>
            <a:off x="538130" y="4828973"/>
            <a:ext cx="10358470" cy="1723549"/>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effectLst>
                  <a:outerShdw blurRad="38100" dist="38100" dir="2700000" algn="tl">
                    <a:srgbClr val="000000">
                      <a:alpha val="43137"/>
                    </a:srgbClr>
                  </a:outerShdw>
                </a:effectLst>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4000" dirty="0">
                <a:solidFill>
                  <a:schemeClr val="tx2">
                    <a:alpha val="99000"/>
                  </a:schemeClr>
                </a:solidFill>
                <a:effectLst/>
                <a:latin typeface="Segoe UI Light" pitchFamily="34" charset="0"/>
              </a:rPr>
              <a:t>Placing Active Directory </a:t>
            </a:r>
            <a:r>
              <a:rPr lang="en-US" sz="4000" dirty="0" smtClean="0">
                <a:solidFill>
                  <a:schemeClr val="tx2">
                    <a:alpha val="99000"/>
                  </a:schemeClr>
                </a:solidFill>
                <a:effectLst/>
                <a:latin typeface="Segoe UI Light" pitchFamily="34" charset="0"/>
              </a:rPr>
              <a:t>DCs in </a:t>
            </a:r>
            <a:r>
              <a:rPr lang="en-US" sz="4000" dirty="0">
                <a:solidFill>
                  <a:schemeClr val="tx2">
                    <a:alpha val="99000"/>
                  </a:schemeClr>
                </a:solidFill>
                <a:effectLst/>
                <a:latin typeface="Segoe UI Light" pitchFamily="34" charset="0"/>
              </a:rPr>
              <a:t>Windows Azure equates to running virtualized </a:t>
            </a:r>
            <a:r>
              <a:rPr lang="en-US" sz="4000" dirty="0" smtClean="0">
                <a:solidFill>
                  <a:schemeClr val="tx2">
                    <a:alpha val="99000"/>
                  </a:schemeClr>
                </a:solidFill>
                <a:effectLst/>
                <a:latin typeface="Segoe UI Light" pitchFamily="34" charset="0"/>
              </a:rPr>
              <a:t>DCs</a:t>
            </a:r>
            <a:endParaRPr lang="en-US" sz="4000" dirty="0">
              <a:solidFill>
                <a:schemeClr val="tx2">
                  <a:alpha val="99000"/>
                </a:schemeClr>
              </a:solidFill>
              <a:effectLst/>
              <a:latin typeface="Segoe UI Light" pitchFamily="34" charset="0"/>
            </a:endParaRPr>
          </a:p>
          <a:p>
            <a:pPr marL="0" lvl="1" indent="0">
              <a:buNone/>
            </a:pPr>
            <a:r>
              <a:rPr lang="en-US" sz="2000" dirty="0">
                <a:solidFill>
                  <a:schemeClr val="tx1">
                    <a:alpha val="99000"/>
                  </a:schemeClr>
                </a:solidFill>
                <a:latin typeface="+mj-lt"/>
                <a:cs typeface="Segoe UI Light" pitchFamily="34" charset="0"/>
              </a:rPr>
              <a:t>Hypervisors provide or trivialize technologies that don’t sit well with many distributed systems… including Active Directory</a:t>
            </a:r>
          </a:p>
        </p:txBody>
      </p:sp>
      <p:sp>
        <p:nvSpPr>
          <p:cNvPr id="14" name="Content Placeholder 3"/>
          <p:cNvSpPr txBox="1">
            <a:spLocks/>
          </p:cNvSpPr>
          <p:nvPr/>
        </p:nvSpPr>
        <p:spPr>
          <a:xfrm>
            <a:off x="538130" y="1229067"/>
            <a:ext cx="11149012" cy="1747401"/>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effectLst>
                  <a:outerShdw blurRad="38100" dist="38100" dir="2700000" algn="tl">
                    <a:srgbClr val="000000">
                      <a:alpha val="43137"/>
                    </a:srgbClr>
                  </a:outerShdw>
                </a:effectLst>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000" dirty="0" smtClean="0">
                <a:solidFill>
                  <a:schemeClr val="tx2">
                    <a:alpha val="99000"/>
                  </a:schemeClr>
                </a:solidFill>
                <a:effectLst/>
                <a:latin typeface="Segoe UI Light" pitchFamily="34" charset="0"/>
              </a:rPr>
              <a:t>Business drivers</a:t>
            </a:r>
          </a:p>
          <a:p>
            <a:pPr marL="0" lvl="1" indent="0">
              <a:buFont typeface="Arial" pitchFamily="34" charset="0"/>
              <a:buNone/>
            </a:pPr>
            <a:r>
              <a:rPr lang="en-US" sz="2000" dirty="0">
                <a:solidFill>
                  <a:schemeClr val="tx1">
                    <a:alpha val="99000"/>
                  </a:schemeClr>
                </a:solidFill>
                <a:latin typeface="+mj-lt"/>
                <a:cs typeface="Segoe UI Light" pitchFamily="34" charset="0"/>
              </a:rPr>
              <a:t>Support pre-requisites for other Applications or Services</a:t>
            </a:r>
          </a:p>
          <a:p>
            <a:pPr marL="0" lvl="1" indent="0">
              <a:buFont typeface="Arial" pitchFamily="34" charset="0"/>
              <a:buNone/>
            </a:pPr>
            <a:r>
              <a:rPr lang="en-US" sz="2000" dirty="0">
                <a:solidFill>
                  <a:schemeClr val="tx1">
                    <a:alpha val="99000"/>
                  </a:schemeClr>
                </a:solidFill>
                <a:latin typeface="+mj-lt"/>
                <a:cs typeface="Segoe UI Light" pitchFamily="34" charset="0"/>
              </a:rPr>
              <a:t>Serve as substitute or failover for branch-office/HQ domain controllers</a:t>
            </a:r>
          </a:p>
          <a:p>
            <a:pPr marL="0" lvl="1" indent="0">
              <a:buFont typeface="Arial" pitchFamily="34" charset="0"/>
              <a:buNone/>
            </a:pPr>
            <a:r>
              <a:rPr lang="en-US" sz="2000" dirty="0">
                <a:solidFill>
                  <a:schemeClr val="tx1">
                    <a:alpha val="99000"/>
                  </a:schemeClr>
                </a:solidFill>
                <a:latin typeface="+mj-lt"/>
                <a:cs typeface="Segoe UI Light" pitchFamily="34" charset="0"/>
              </a:rPr>
              <a:t>Serve as primary authentication for cloud only data center</a:t>
            </a:r>
          </a:p>
          <a:p>
            <a:pPr marL="514350" indent="-514350">
              <a:buFont typeface="+mj-lt"/>
              <a:buAutoNum type="arabicPeriod"/>
            </a:pPr>
            <a:endParaRPr lang="en-US" sz="1050" dirty="0" smtClean="0"/>
          </a:p>
        </p:txBody>
      </p:sp>
      <p:sp>
        <p:nvSpPr>
          <p:cNvPr id="15" name="Content Placeholder 3"/>
          <p:cNvSpPr txBox="1">
            <a:spLocks/>
          </p:cNvSpPr>
          <p:nvPr/>
        </p:nvSpPr>
        <p:spPr>
          <a:xfrm>
            <a:off x="538130" y="3318410"/>
            <a:ext cx="8331550" cy="1169551"/>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effectLst>
                  <a:outerShdw blurRad="38100" dist="38100" dir="2700000" algn="tl">
                    <a:srgbClr val="000000">
                      <a:alpha val="43137"/>
                    </a:srgbClr>
                  </a:outerShdw>
                </a:effectLst>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4000" dirty="0">
                <a:solidFill>
                  <a:schemeClr val="tx2">
                    <a:alpha val="99000"/>
                  </a:schemeClr>
                </a:solidFill>
                <a:effectLst/>
                <a:latin typeface="Segoe UI Light" pitchFamily="34" charset="0"/>
              </a:rPr>
              <a:t>Design considerations</a:t>
            </a:r>
          </a:p>
          <a:p>
            <a:pPr marL="0" lvl="1" indent="0">
              <a:buNone/>
            </a:pPr>
            <a:r>
              <a:rPr lang="en-US" sz="2000" dirty="0">
                <a:solidFill>
                  <a:schemeClr val="tx1">
                    <a:alpha val="99000"/>
                  </a:schemeClr>
                </a:solidFill>
                <a:latin typeface="+mj-lt"/>
                <a:cs typeface="Segoe UI Light" pitchFamily="34" charset="0"/>
              </a:rPr>
              <a:t>Certain Active Directory configuration knobs and deployment topologies are better suited to the cloud than </a:t>
            </a:r>
            <a:r>
              <a:rPr lang="en-US" sz="2000" dirty="0" smtClean="0">
                <a:solidFill>
                  <a:schemeClr val="tx1">
                    <a:alpha val="99000"/>
                  </a:schemeClr>
                </a:solidFill>
                <a:latin typeface="+mj-lt"/>
                <a:cs typeface="Segoe UI Light" pitchFamily="34" charset="0"/>
              </a:rPr>
              <a:t>others</a:t>
            </a:r>
            <a:endParaRPr lang="en-US" sz="2000" dirty="0">
              <a:solidFill>
                <a:schemeClr val="tx1">
                  <a:alpha val="99000"/>
                </a:schemeClr>
              </a:solidFill>
              <a:latin typeface="+mj-lt"/>
              <a:cs typeface="Segoe UI Light" pitchFamily="34" charset="0"/>
            </a:endParaRPr>
          </a:p>
        </p:txBody>
      </p:sp>
      <p:sp>
        <p:nvSpPr>
          <p:cNvPr id="21" name="Rectangle 20"/>
          <p:cNvSpPr/>
          <p:nvPr/>
        </p:nvSpPr>
        <p:spPr bwMode="auto">
          <a:xfrm>
            <a:off x="385730" y="6608753"/>
            <a:ext cx="11301412" cy="457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Tree>
    <p:extLst>
      <p:ext uri="{BB962C8B-B14F-4D97-AF65-F5344CB8AC3E}">
        <p14:creationId xmlns:p14="http://schemas.microsoft.com/office/powerpoint/2010/main" val="311652872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385730" y="1269577"/>
            <a:ext cx="11289309" cy="514604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3" name="Title 2"/>
          <p:cNvSpPr>
            <a:spLocks noGrp="1"/>
          </p:cNvSpPr>
          <p:nvPr>
            <p:ph type="title"/>
          </p:nvPr>
        </p:nvSpPr>
        <p:spPr/>
        <p:txBody>
          <a:bodyPr/>
          <a:lstStyle/>
          <a:p>
            <a:r>
              <a:rPr lang="en-US" sz="5400" dirty="0" smtClean="0"/>
              <a:t>Considerations</a:t>
            </a:r>
            <a:endParaRPr lang="en-US" dirty="0"/>
          </a:p>
        </p:txBody>
      </p:sp>
      <p:sp>
        <p:nvSpPr>
          <p:cNvPr id="6" name="Rectangle 5"/>
          <p:cNvSpPr/>
          <p:nvPr/>
        </p:nvSpPr>
        <p:spPr bwMode="auto">
          <a:xfrm>
            <a:off x="385730" y="6496019"/>
            <a:ext cx="11301412" cy="457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14" name="Rectangle 13"/>
          <p:cNvSpPr/>
          <p:nvPr/>
        </p:nvSpPr>
        <p:spPr bwMode="auto">
          <a:xfrm>
            <a:off x="10493572" y="5234152"/>
            <a:ext cx="1181465" cy="1181465"/>
          </a:xfrm>
          <a:prstGeom prst="rect">
            <a:avLst/>
          </a:prstGeom>
          <a:solidFill>
            <a:schemeClr val="accent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16" name="Freeform 52"/>
          <p:cNvSpPr>
            <a:spLocks noEditPoints="1"/>
          </p:cNvSpPr>
          <p:nvPr/>
        </p:nvSpPr>
        <p:spPr bwMode="black">
          <a:xfrm>
            <a:off x="10752082" y="5523494"/>
            <a:ext cx="647694" cy="609293"/>
          </a:xfrm>
          <a:custGeom>
            <a:avLst/>
            <a:gdLst>
              <a:gd name="T0" fmla="*/ 76 w 153"/>
              <a:gd name="T1" fmla="*/ 9 h 144"/>
              <a:gd name="T2" fmla="*/ 15 w 153"/>
              <a:gd name="T3" fmla="*/ 63 h 144"/>
              <a:gd name="T4" fmla="*/ 27 w 153"/>
              <a:gd name="T5" fmla="*/ 109 h 144"/>
              <a:gd name="T6" fmla="*/ 68 w 153"/>
              <a:gd name="T7" fmla="*/ 133 h 144"/>
              <a:gd name="T8" fmla="*/ 77 w 153"/>
              <a:gd name="T9" fmla="*/ 134 h 144"/>
              <a:gd name="T10" fmla="*/ 138 w 153"/>
              <a:gd name="T11" fmla="*/ 80 h 144"/>
              <a:gd name="T12" fmla="*/ 126 w 153"/>
              <a:gd name="T13" fmla="*/ 34 h 144"/>
              <a:gd name="T14" fmla="*/ 85 w 153"/>
              <a:gd name="T15" fmla="*/ 10 h 144"/>
              <a:gd name="T16" fmla="*/ 76 w 153"/>
              <a:gd name="T17" fmla="*/ 9 h 144"/>
              <a:gd name="T18" fmla="*/ 76 w 153"/>
              <a:gd name="T19" fmla="*/ 0 h 144"/>
              <a:gd name="T20" fmla="*/ 86 w 153"/>
              <a:gd name="T21" fmla="*/ 0 h 144"/>
              <a:gd name="T22" fmla="*/ 148 w 153"/>
              <a:gd name="T23" fmla="*/ 81 h 144"/>
              <a:gd name="T24" fmla="*/ 77 w 153"/>
              <a:gd name="T25" fmla="*/ 144 h 144"/>
              <a:gd name="T26" fmla="*/ 67 w 153"/>
              <a:gd name="T27" fmla="*/ 143 h 144"/>
              <a:gd name="T28" fmla="*/ 5 w 153"/>
              <a:gd name="T29" fmla="*/ 62 h 144"/>
              <a:gd name="T30" fmla="*/ 76 w 153"/>
              <a:gd name="T31" fmla="*/ 0 h 144"/>
              <a:gd name="T32" fmla="*/ 53 w 153"/>
              <a:gd name="T33" fmla="*/ 48 h 144"/>
              <a:gd name="T34" fmla="*/ 58 w 153"/>
              <a:gd name="T35" fmla="*/ 40 h 144"/>
              <a:gd name="T36" fmla="*/ 66 w 153"/>
              <a:gd name="T37" fmla="*/ 34 h 144"/>
              <a:gd name="T38" fmla="*/ 76 w 153"/>
              <a:gd name="T39" fmla="*/ 32 h 144"/>
              <a:gd name="T40" fmla="*/ 89 w 153"/>
              <a:gd name="T41" fmla="*/ 34 h 144"/>
              <a:gd name="T42" fmla="*/ 96 w 153"/>
              <a:gd name="T43" fmla="*/ 40 h 144"/>
              <a:gd name="T44" fmla="*/ 101 w 153"/>
              <a:gd name="T45" fmla="*/ 46 h 144"/>
              <a:gd name="T46" fmla="*/ 102 w 153"/>
              <a:gd name="T47" fmla="*/ 52 h 144"/>
              <a:gd name="T48" fmla="*/ 101 w 153"/>
              <a:gd name="T49" fmla="*/ 61 h 144"/>
              <a:gd name="T50" fmla="*/ 98 w 153"/>
              <a:gd name="T51" fmla="*/ 66 h 144"/>
              <a:gd name="T52" fmla="*/ 93 w 153"/>
              <a:gd name="T53" fmla="*/ 70 h 144"/>
              <a:gd name="T54" fmla="*/ 89 w 153"/>
              <a:gd name="T55" fmla="*/ 73 h 144"/>
              <a:gd name="T56" fmla="*/ 85 w 153"/>
              <a:gd name="T57" fmla="*/ 77 h 144"/>
              <a:gd name="T58" fmla="*/ 83 w 153"/>
              <a:gd name="T59" fmla="*/ 82 h 144"/>
              <a:gd name="T60" fmla="*/ 83 w 153"/>
              <a:gd name="T61" fmla="*/ 86 h 144"/>
              <a:gd name="T62" fmla="*/ 69 w 153"/>
              <a:gd name="T63" fmla="*/ 86 h 144"/>
              <a:gd name="T64" fmla="*/ 69 w 153"/>
              <a:gd name="T65" fmla="*/ 81 h 144"/>
              <a:gd name="T66" fmla="*/ 71 w 153"/>
              <a:gd name="T67" fmla="*/ 74 h 144"/>
              <a:gd name="T68" fmla="*/ 74 w 153"/>
              <a:gd name="T69" fmla="*/ 69 h 144"/>
              <a:gd name="T70" fmla="*/ 78 w 153"/>
              <a:gd name="T71" fmla="*/ 65 h 144"/>
              <a:gd name="T72" fmla="*/ 82 w 153"/>
              <a:gd name="T73" fmla="*/ 62 h 144"/>
              <a:gd name="T74" fmla="*/ 85 w 153"/>
              <a:gd name="T75" fmla="*/ 59 h 144"/>
              <a:gd name="T76" fmla="*/ 86 w 153"/>
              <a:gd name="T77" fmla="*/ 54 h 144"/>
              <a:gd name="T78" fmla="*/ 83 w 153"/>
              <a:gd name="T79" fmla="*/ 47 h 144"/>
              <a:gd name="T80" fmla="*/ 77 w 153"/>
              <a:gd name="T81" fmla="*/ 45 h 144"/>
              <a:gd name="T82" fmla="*/ 72 w 153"/>
              <a:gd name="T83" fmla="*/ 46 h 144"/>
              <a:gd name="T84" fmla="*/ 69 w 153"/>
              <a:gd name="T85" fmla="*/ 49 h 144"/>
              <a:gd name="T86" fmla="*/ 67 w 153"/>
              <a:gd name="T87" fmla="*/ 53 h 144"/>
              <a:gd name="T88" fmla="*/ 66 w 153"/>
              <a:gd name="T89" fmla="*/ 58 h 144"/>
              <a:gd name="T90" fmla="*/ 51 w 153"/>
              <a:gd name="T91" fmla="*/ 58 h 144"/>
              <a:gd name="T92" fmla="*/ 53 w 153"/>
              <a:gd name="T93" fmla="*/ 48 h 144"/>
              <a:gd name="T94" fmla="*/ 84 w 153"/>
              <a:gd name="T95" fmla="*/ 101 h 144"/>
              <a:gd name="T96" fmla="*/ 76 w 153"/>
              <a:gd name="T97" fmla="*/ 92 h 144"/>
              <a:gd name="T98" fmla="*/ 68 w 153"/>
              <a:gd name="T99" fmla="*/ 101 h 144"/>
              <a:gd name="T100" fmla="*/ 76 w 153"/>
              <a:gd name="T101" fmla="*/ 109 h 144"/>
              <a:gd name="T102" fmla="*/ 84 w 153"/>
              <a:gd name="T103" fmla="*/ 10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44">
                <a:moveTo>
                  <a:pt x="76" y="9"/>
                </a:moveTo>
                <a:cubicBezTo>
                  <a:pt x="45" y="9"/>
                  <a:pt x="19" y="32"/>
                  <a:pt x="15" y="63"/>
                </a:cubicBezTo>
                <a:cubicBezTo>
                  <a:pt x="12" y="80"/>
                  <a:pt x="17" y="96"/>
                  <a:pt x="27" y="109"/>
                </a:cubicBezTo>
                <a:cubicBezTo>
                  <a:pt x="37" y="123"/>
                  <a:pt x="52" y="131"/>
                  <a:pt x="68" y="133"/>
                </a:cubicBezTo>
                <a:cubicBezTo>
                  <a:pt x="71" y="134"/>
                  <a:pt x="74" y="134"/>
                  <a:pt x="77" y="134"/>
                </a:cubicBezTo>
                <a:cubicBezTo>
                  <a:pt x="108" y="134"/>
                  <a:pt x="134" y="111"/>
                  <a:pt x="138" y="80"/>
                </a:cubicBezTo>
                <a:cubicBezTo>
                  <a:pt x="141" y="63"/>
                  <a:pt x="136" y="47"/>
                  <a:pt x="126" y="34"/>
                </a:cubicBezTo>
                <a:cubicBezTo>
                  <a:pt x="116" y="20"/>
                  <a:pt x="101" y="12"/>
                  <a:pt x="85" y="10"/>
                </a:cubicBezTo>
                <a:cubicBezTo>
                  <a:pt x="82" y="9"/>
                  <a:pt x="79" y="9"/>
                  <a:pt x="76" y="9"/>
                </a:cubicBezTo>
                <a:moveTo>
                  <a:pt x="76" y="0"/>
                </a:moveTo>
                <a:cubicBezTo>
                  <a:pt x="80" y="0"/>
                  <a:pt x="83" y="0"/>
                  <a:pt x="86" y="0"/>
                </a:cubicBezTo>
                <a:cubicBezTo>
                  <a:pt x="125" y="6"/>
                  <a:pt x="153" y="42"/>
                  <a:pt x="148" y="81"/>
                </a:cubicBezTo>
                <a:cubicBezTo>
                  <a:pt x="143" y="117"/>
                  <a:pt x="112" y="144"/>
                  <a:pt x="77" y="144"/>
                </a:cubicBezTo>
                <a:cubicBezTo>
                  <a:pt x="73" y="144"/>
                  <a:pt x="70" y="143"/>
                  <a:pt x="67" y="143"/>
                </a:cubicBezTo>
                <a:cubicBezTo>
                  <a:pt x="28" y="138"/>
                  <a:pt x="0" y="101"/>
                  <a:pt x="5" y="62"/>
                </a:cubicBezTo>
                <a:cubicBezTo>
                  <a:pt x="10" y="26"/>
                  <a:pt x="41" y="0"/>
                  <a:pt x="76" y="0"/>
                </a:cubicBezTo>
                <a:moveTo>
                  <a:pt x="53" y="48"/>
                </a:moveTo>
                <a:cubicBezTo>
                  <a:pt x="54" y="45"/>
                  <a:pt x="56" y="42"/>
                  <a:pt x="58" y="40"/>
                </a:cubicBezTo>
                <a:cubicBezTo>
                  <a:pt x="60" y="37"/>
                  <a:pt x="63" y="36"/>
                  <a:pt x="66" y="34"/>
                </a:cubicBezTo>
                <a:cubicBezTo>
                  <a:pt x="69" y="33"/>
                  <a:pt x="72" y="32"/>
                  <a:pt x="76" y="32"/>
                </a:cubicBezTo>
                <a:cubicBezTo>
                  <a:pt x="81" y="32"/>
                  <a:pt x="85" y="33"/>
                  <a:pt x="89" y="34"/>
                </a:cubicBezTo>
                <a:cubicBezTo>
                  <a:pt x="92" y="36"/>
                  <a:pt x="94" y="38"/>
                  <a:pt x="96" y="40"/>
                </a:cubicBezTo>
                <a:cubicBezTo>
                  <a:pt x="98" y="42"/>
                  <a:pt x="100" y="44"/>
                  <a:pt x="101" y="46"/>
                </a:cubicBezTo>
                <a:cubicBezTo>
                  <a:pt x="102" y="48"/>
                  <a:pt x="102" y="50"/>
                  <a:pt x="102" y="52"/>
                </a:cubicBezTo>
                <a:cubicBezTo>
                  <a:pt x="102" y="56"/>
                  <a:pt x="102" y="59"/>
                  <a:pt x="101" y="61"/>
                </a:cubicBezTo>
                <a:cubicBezTo>
                  <a:pt x="100" y="63"/>
                  <a:pt x="99" y="65"/>
                  <a:pt x="98" y="66"/>
                </a:cubicBezTo>
                <a:cubicBezTo>
                  <a:pt x="96" y="68"/>
                  <a:pt x="95" y="69"/>
                  <a:pt x="93" y="70"/>
                </a:cubicBezTo>
                <a:cubicBezTo>
                  <a:pt x="92" y="71"/>
                  <a:pt x="90" y="72"/>
                  <a:pt x="89" y="73"/>
                </a:cubicBezTo>
                <a:cubicBezTo>
                  <a:pt x="88" y="74"/>
                  <a:pt x="86" y="76"/>
                  <a:pt x="85" y="77"/>
                </a:cubicBezTo>
                <a:cubicBezTo>
                  <a:pt x="84" y="78"/>
                  <a:pt x="83" y="80"/>
                  <a:pt x="83" y="82"/>
                </a:cubicBezTo>
                <a:cubicBezTo>
                  <a:pt x="83" y="86"/>
                  <a:pt x="83" y="86"/>
                  <a:pt x="83" y="86"/>
                </a:cubicBezTo>
                <a:cubicBezTo>
                  <a:pt x="69" y="86"/>
                  <a:pt x="69" y="86"/>
                  <a:pt x="69" y="86"/>
                </a:cubicBezTo>
                <a:cubicBezTo>
                  <a:pt x="69" y="81"/>
                  <a:pt x="69" y="81"/>
                  <a:pt x="69" y="81"/>
                </a:cubicBezTo>
                <a:cubicBezTo>
                  <a:pt x="69" y="78"/>
                  <a:pt x="70" y="76"/>
                  <a:pt x="71" y="74"/>
                </a:cubicBezTo>
                <a:cubicBezTo>
                  <a:pt x="72" y="72"/>
                  <a:pt x="73" y="70"/>
                  <a:pt x="74" y="69"/>
                </a:cubicBezTo>
                <a:cubicBezTo>
                  <a:pt x="75" y="67"/>
                  <a:pt x="77" y="66"/>
                  <a:pt x="78" y="65"/>
                </a:cubicBezTo>
                <a:cubicBezTo>
                  <a:pt x="79" y="64"/>
                  <a:pt x="81" y="63"/>
                  <a:pt x="82" y="62"/>
                </a:cubicBezTo>
                <a:cubicBezTo>
                  <a:pt x="83" y="61"/>
                  <a:pt x="84" y="60"/>
                  <a:pt x="85" y="59"/>
                </a:cubicBezTo>
                <a:cubicBezTo>
                  <a:pt x="86" y="57"/>
                  <a:pt x="86" y="56"/>
                  <a:pt x="86" y="54"/>
                </a:cubicBezTo>
                <a:cubicBezTo>
                  <a:pt x="86" y="51"/>
                  <a:pt x="85" y="48"/>
                  <a:pt x="83" y="47"/>
                </a:cubicBezTo>
                <a:cubicBezTo>
                  <a:pt x="82" y="45"/>
                  <a:pt x="80" y="45"/>
                  <a:pt x="77" y="45"/>
                </a:cubicBezTo>
                <a:cubicBezTo>
                  <a:pt x="75" y="45"/>
                  <a:pt x="73" y="45"/>
                  <a:pt x="72" y="46"/>
                </a:cubicBezTo>
                <a:cubicBezTo>
                  <a:pt x="71" y="46"/>
                  <a:pt x="70" y="47"/>
                  <a:pt x="69" y="49"/>
                </a:cubicBezTo>
                <a:cubicBezTo>
                  <a:pt x="68" y="50"/>
                  <a:pt x="67" y="51"/>
                  <a:pt x="67" y="53"/>
                </a:cubicBezTo>
                <a:cubicBezTo>
                  <a:pt x="66" y="54"/>
                  <a:pt x="66" y="56"/>
                  <a:pt x="66" y="58"/>
                </a:cubicBezTo>
                <a:cubicBezTo>
                  <a:pt x="51" y="58"/>
                  <a:pt x="51" y="58"/>
                  <a:pt x="51" y="58"/>
                </a:cubicBezTo>
                <a:cubicBezTo>
                  <a:pt x="51" y="54"/>
                  <a:pt x="52" y="51"/>
                  <a:pt x="53" y="48"/>
                </a:cubicBezTo>
                <a:moveTo>
                  <a:pt x="84" y="101"/>
                </a:moveTo>
                <a:cubicBezTo>
                  <a:pt x="84" y="96"/>
                  <a:pt x="80" y="92"/>
                  <a:pt x="76" y="92"/>
                </a:cubicBezTo>
                <a:cubicBezTo>
                  <a:pt x="71" y="92"/>
                  <a:pt x="68" y="96"/>
                  <a:pt x="68" y="101"/>
                </a:cubicBezTo>
                <a:cubicBezTo>
                  <a:pt x="68" y="105"/>
                  <a:pt x="71" y="109"/>
                  <a:pt x="76" y="109"/>
                </a:cubicBezTo>
                <a:cubicBezTo>
                  <a:pt x="80" y="109"/>
                  <a:pt x="84" y="105"/>
                  <a:pt x="84" y="10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 name="Content Placeholder 3"/>
          <p:cNvSpPr>
            <a:spLocks noGrp="1"/>
          </p:cNvSpPr>
          <p:nvPr>
            <p:ph idx="4294967295"/>
          </p:nvPr>
        </p:nvSpPr>
        <p:spPr>
          <a:xfrm>
            <a:off x="1039813" y="1298075"/>
            <a:ext cx="11149012" cy="5155235"/>
          </a:xfrm>
        </p:spPr>
        <p:txBody>
          <a:bodyPr/>
          <a:lstStyle/>
          <a:p>
            <a:pPr marL="0" indent="0">
              <a:lnSpc>
                <a:spcPct val="100000"/>
              </a:lnSpc>
              <a:spcBef>
                <a:spcPts val="0"/>
              </a:spcBef>
              <a:spcAft>
                <a:spcPts val="600"/>
              </a:spcAft>
              <a:buNone/>
            </a:pPr>
            <a:r>
              <a:rPr lang="en-US" sz="3600" dirty="0" smtClean="0">
                <a:solidFill>
                  <a:schemeClr val="tx2">
                    <a:alpha val="99000"/>
                  </a:schemeClr>
                </a:solidFill>
                <a:effectLst/>
                <a:latin typeface="Segoe UI Light" pitchFamily="34" charset="0"/>
              </a:rPr>
              <a:t>Is it safe to virtualize DCs?</a:t>
            </a:r>
          </a:p>
          <a:p>
            <a:pPr marL="0" indent="0">
              <a:lnSpc>
                <a:spcPct val="100000"/>
              </a:lnSpc>
              <a:spcBef>
                <a:spcPts val="0"/>
              </a:spcBef>
              <a:spcAft>
                <a:spcPts val="600"/>
              </a:spcAft>
              <a:buNone/>
            </a:pPr>
            <a:r>
              <a:rPr lang="en-US" sz="3600" dirty="0" smtClean="0">
                <a:solidFill>
                  <a:schemeClr val="tx2">
                    <a:alpha val="99000"/>
                  </a:schemeClr>
                </a:solidFill>
                <a:effectLst/>
                <a:latin typeface="Segoe UI Light" pitchFamily="34" charset="0"/>
              </a:rPr>
              <a:t>Placement of the Active Directory database (DIT)</a:t>
            </a:r>
          </a:p>
          <a:p>
            <a:pPr marL="0" indent="0">
              <a:lnSpc>
                <a:spcPct val="100000"/>
              </a:lnSpc>
              <a:spcBef>
                <a:spcPts val="0"/>
              </a:spcBef>
              <a:spcAft>
                <a:spcPts val="600"/>
              </a:spcAft>
              <a:buNone/>
            </a:pPr>
            <a:r>
              <a:rPr lang="en-US" sz="3600" dirty="0">
                <a:solidFill>
                  <a:schemeClr val="tx2">
                    <a:alpha val="99000"/>
                  </a:schemeClr>
                </a:solidFill>
                <a:effectLst/>
                <a:latin typeface="Segoe UI Light" pitchFamily="34" charset="0"/>
              </a:rPr>
              <a:t>Optimizing </a:t>
            </a:r>
            <a:r>
              <a:rPr lang="en-US" sz="3600" dirty="0" smtClean="0">
                <a:solidFill>
                  <a:schemeClr val="tx2">
                    <a:alpha val="99000"/>
                  </a:schemeClr>
                </a:solidFill>
                <a:effectLst/>
                <a:latin typeface="Segoe UI Light" pitchFamily="34" charset="0"/>
              </a:rPr>
              <a:t>your deployment for traffic and cost</a:t>
            </a:r>
            <a:endParaRPr lang="en-US" sz="3600" dirty="0">
              <a:solidFill>
                <a:schemeClr val="tx2">
                  <a:alpha val="99000"/>
                </a:schemeClr>
              </a:solidFill>
              <a:effectLst/>
              <a:latin typeface="Segoe UI Light" pitchFamily="34" charset="0"/>
            </a:endParaRPr>
          </a:p>
          <a:p>
            <a:pPr marL="0" indent="0">
              <a:lnSpc>
                <a:spcPct val="100000"/>
              </a:lnSpc>
              <a:spcBef>
                <a:spcPts val="0"/>
              </a:spcBef>
              <a:spcAft>
                <a:spcPts val="600"/>
              </a:spcAft>
              <a:buNone/>
            </a:pPr>
            <a:r>
              <a:rPr lang="en-US" sz="3600" dirty="0" smtClean="0">
                <a:solidFill>
                  <a:schemeClr val="tx2">
                    <a:alpha val="99000"/>
                  </a:schemeClr>
                </a:solidFill>
                <a:effectLst/>
                <a:latin typeface="Segoe UI Light" pitchFamily="34" charset="0"/>
              </a:rPr>
              <a:t>Read-Only </a:t>
            </a:r>
            <a:r>
              <a:rPr lang="en-US" sz="3600" dirty="0">
                <a:solidFill>
                  <a:schemeClr val="tx2">
                    <a:alpha val="99000"/>
                  </a:schemeClr>
                </a:solidFill>
                <a:effectLst/>
                <a:latin typeface="Segoe UI Light" pitchFamily="34" charset="0"/>
              </a:rPr>
              <a:t>DCs (RODC) or Read-Writes?</a:t>
            </a:r>
            <a:endParaRPr lang="en-US" sz="3600" dirty="0" smtClean="0">
              <a:solidFill>
                <a:schemeClr val="tx2">
                  <a:alpha val="99000"/>
                </a:schemeClr>
              </a:solidFill>
              <a:effectLst/>
              <a:latin typeface="Segoe UI Light" pitchFamily="34" charset="0"/>
            </a:endParaRPr>
          </a:p>
          <a:p>
            <a:pPr marL="0" indent="0">
              <a:lnSpc>
                <a:spcPct val="100000"/>
              </a:lnSpc>
              <a:spcBef>
                <a:spcPts val="0"/>
              </a:spcBef>
              <a:spcAft>
                <a:spcPts val="600"/>
              </a:spcAft>
              <a:buNone/>
            </a:pPr>
            <a:r>
              <a:rPr lang="en-US" sz="3600" dirty="0">
                <a:solidFill>
                  <a:schemeClr val="tx2">
                    <a:alpha val="99000"/>
                  </a:schemeClr>
                </a:solidFill>
                <a:effectLst/>
                <a:latin typeface="Segoe UI Light" pitchFamily="34" charset="0"/>
              </a:rPr>
              <a:t>Global Catalog or not?</a:t>
            </a:r>
          </a:p>
          <a:p>
            <a:pPr marL="0" indent="0">
              <a:lnSpc>
                <a:spcPct val="100000"/>
              </a:lnSpc>
              <a:spcBef>
                <a:spcPts val="0"/>
              </a:spcBef>
              <a:spcAft>
                <a:spcPts val="600"/>
              </a:spcAft>
              <a:buNone/>
            </a:pPr>
            <a:r>
              <a:rPr lang="en-US" sz="3600" dirty="0" smtClean="0">
                <a:solidFill>
                  <a:schemeClr val="tx2">
                    <a:alpha val="99000"/>
                  </a:schemeClr>
                </a:solidFill>
                <a:effectLst/>
                <a:latin typeface="Segoe UI Light" pitchFamily="34" charset="0"/>
              </a:rPr>
              <a:t>Trust or Replicate?</a:t>
            </a:r>
          </a:p>
          <a:p>
            <a:pPr marL="0" indent="0">
              <a:lnSpc>
                <a:spcPct val="100000"/>
              </a:lnSpc>
              <a:spcBef>
                <a:spcPts val="0"/>
              </a:spcBef>
              <a:spcAft>
                <a:spcPts val="600"/>
              </a:spcAft>
              <a:buNone/>
            </a:pPr>
            <a:r>
              <a:rPr lang="en-US" sz="3600" dirty="0" smtClean="0">
                <a:solidFill>
                  <a:schemeClr val="tx2">
                    <a:alpha val="99000"/>
                  </a:schemeClr>
                </a:solidFill>
                <a:effectLst/>
                <a:latin typeface="Segoe UI Light" pitchFamily="34" charset="0"/>
              </a:rPr>
              <a:t>IP addressing and name resolution</a:t>
            </a:r>
          </a:p>
          <a:p>
            <a:pPr marL="0" indent="0">
              <a:lnSpc>
                <a:spcPct val="100000"/>
              </a:lnSpc>
              <a:spcBef>
                <a:spcPts val="0"/>
              </a:spcBef>
              <a:spcAft>
                <a:spcPts val="600"/>
              </a:spcAft>
              <a:buNone/>
            </a:pPr>
            <a:r>
              <a:rPr lang="en-US" sz="3600" dirty="0">
                <a:solidFill>
                  <a:schemeClr val="tx2">
                    <a:alpha val="99000"/>
                  </a:schemeClr>
                </a:solidFill>
                <a:effectLst/>
                <a:latin typeface="Segoe UI Light" pitchFamily="34" charset="0"/>
              </a:rPr>
              <a:t>Geo-distributed cloud-hosted </a:t>
            </a:r>
            <a:r>
              <a:rPr lang="en-US" sz="3600" dirty="0" smtClean="0">
                <a:solidFill>
                  <a:schemeClr val="tx2">
                    <a:alpha val="99000"/>
                  </a:schemeClr>
                </a:solidFill>
                <a:effectLst/>
                <a:latin typeface="Segoe UI Light" pitchFamily="34" charset="0"/>
              </a:rPr>
              <a:t>DCs</a:t>
            </a:r>
            <a:endParaRPr lang="en-US" sz="3600" dirty="0">
              <a:solidFill>
                <a:schemeClr val="tx2">
                  <a:alpha val="99000"/>
                </a:schemeClr>
              </a:solidFill>
              <a:effectLst/>
              <a:latin typeface="Segoe UI Light" pitchFamily="34" charset="0"/>
            </a:endParaRPr>
          </a:p>
        </p:txBody>
      </p:sp>
    </p:spTree>
    <p:extLst>
      <p:ext uri="{BB962C8B-B14F-4D97-AF65-F5344CB8AC3E}">
        <p14:creationId xmlns:p14="http://schemas.microsoft.com/office/powerpoint/2010/main" val="980869994"/>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Is it safe to virtualize DCs?</a:t>
            </a:r>
            <a:endParaRPr lang="en-US" sz="5400" dirty="0"/>
          </a:p>
        </p:txBody>
      </p:sp>
      <p:sp>
        <p:nvSpPr>
          <p:cNvPr id="7" name="Rectangle 6"/>
          <p:cNvSpPr/>
          <p:nvPr/>
        </p:nvSpPr>
        <p:spPr bwMode="auto">
          <a:xfrm>
            <a:off x="385730" y="1178862"/>
            <a:ext cx="11289309" cy="356616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8" name="Content Placeholder 3"/>
          <p:cNvSpPr txBox="1">
            <a:spLocks/>
          </p:cNvSpPr>
          <p:nvPr/>
        </p:nvSpPr>
        <p:spPr>
          <a:xfrm>
            <a:off x="538130" y="1323229"/>
            <a:ext cx="11149012" cy="3274743"/>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effectLst>
                  <a:outerShdw blurRad="38100" dist="38100" dir="2700000" algn="tl">
                    <a:srgbClr val="000000">
                      <a:alpha val="43137"/>
                    </a:srgbClr>
                  </a:outerShdw>
                </a:effectLst>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1200"/>
              </a:spcAft>
              <a:buFont typeface="Arial" pitchFamily="34" charset="0"/>
              <a:buNone/>
            </a:pPr>
            <a:r>
              <a:rPr lang="en-US" sz="4000" dirty="0" smtClean="0">
                <a:solidFill>
                  <a:schemeClr val="tx2">
                    <a:alpha val="99000"/>
                  </a:schemeClr>
                </a:solidFill>
                <a:effectLst/>
                <a:latin typeface="Segoe UI Light" pitchFamily="34" charset="0"/>
              </a:rPr>
              <a:t>Background</a:t>
            </a:r>
            <a:endParaRPr lang="en-US" dirty="0" smtClean="0">
              <a:solidFill>
                <a:schemeClr val="tx2">
                  <a:alpha val="99000"/>
                </a:schemeClr>
              </a:solidFill>
              <a:effectLst/>
              <a:latin typeface="Segoe UI Light" pitchFamily="34" charset="0"/>
            </a:endParaRPr>
          </a:p>
          <a:p>
            <a:pPr marL="0" indent="0">
              <a:spcBef>
                <a:spcPts val="0"/>
              </a:spcBef>
              <a:spcAft>
                <a:spcPts val="1200"/>
              </a:spcAft>
              <a:buNone/>
            </a:pPr>
            <a:r>
              <a:rPr lang="en-US" sz="2000" dirty="0">
                <a:effectLst/>
                <a:latin typeface="+mj-lt"/>
                <a:cs typeface="Segoe UI Light" pitchFamily="34" charset="0"/>
              </a:rPr>
              <a:t>Common virtualization operations such as backing up/restoring VMs/VHDs can rollback the state of a virtual DC</a:t>
            </a:r>
          </a:p>
          <a:p>
            <a:pPr marL="0" indent="0">
              <a:spcBef>
                <a:spcPts val="0"/>
              </a:spcBef>
              <a:spcAft>
                <a:spcPts val="300"/>
              </a:spcAft>
              <a:buNone/>
            </a:pPr>
            <a:r>
              <a:rPr lang="en-US" sz="2000" dirty="0">
                <a:effectLst/>
                <a:latin typeface="+mj-lt"/>
                <a:cs typeface="Segoe UI Light" pitchFamily="34" charset="0"/>
              </a:rPr>
              <a:t>Introduces USN bubbles leading to permanently divergent state causing:</a:t>
            </a:r>
          </a:p>
          <a:p>
            <a:pPr marL="457200" lvl="1" indent="-228600">
              <a:spcBef>
                <a:spcPts val="0"/>
              </a:spcBef>
              <a:spcAft>
                <a:spcPts val="300"/>
              </a:spcAft>
            </a:pPr>
            <a:r>
              <a:rPr lang="en-US" sz="1800" dirty="0">
                <a:solidFill>
                  <a:schemeClr val="bg2">
                    <a:lumMod val="50000"/>
                    <a:alpha val="99000"/>
                  </a:schemeClr>
                </a:solidFill>
                <a:latin typeface="+mj-lt"/>
                <a:cs typeface="Segoe UI Light" pitchFamily="34" charset="0"/>
              </a:rPr>
              <a:t>lingering objects</a:t>
            </a:r>
          </a:p>
          <a:p>
            <a:pPr marL="457200" lvl="1" indent="-228600">
              <a:spcBef>
                <a:spcPts val="0"/>
              </a:spcBef>
              <a:spcAft>
                <a:spcPts val="300"/>
              </a:spcAft>
            </a:pPr>
            <a:r>
              <a:rPr lang="en-US" sz="1800" dirty="0">
                <a:solidFill>
                  <a:schemeClr val="bg2">
                    <a:lumMod val="50000"/>
                    <a:alpha val="99000"/>
                  </a:schemeClr>
                </a:solidFill>
                <a:latin typeface="+mj-lt"/>
                <a:cs typeface="Segoe UI Light" pitchFamily="34" charset="0"/>
              </a:rPr>
              <a:t>inconsistent passwords</a:t>
            </a:r>
          </a:p>
          <a:p>
            <a:pPr marL="457200" lvl="1" indent="-228600">
              <a:spcBef>
                <a:spcPts val="0"/>
              </a:spcBef>
              <a:spcAft>
                <a:spcPts val="300"/>
              </a:spcAft>
            </a:pPr>
            <a:r>
              <a:rPr lang="en-US" sz="1800" dirty="0">
                <a:solidFill>
                  <a:schemeClr val="bg2">
                    <a:lumMod val="50000"/>
                    <a:alpha val="99000"/>
                  </a:schemeClr>
                </a:solidFill>
                <a:latin typeface="+mj-lt"/>
                <a:cs typeface="Segoe UI Light" pitchFamily="34" charset="0"/>
              </a:rPr>
              <a:t>inconsistent attribute values</a:t>
            </a:r>
          </a:p>
          <a:p>
            <a:pPr marL="457200" lvl="1" indent="-228600">
              <a:spcBef>
                <a:spcPts val="0"/>
              </a:spcBef>
              <a:spcAft>
                <a:spcPts val="1200"/>
              </a:spcAft>
            </a:pPr>
            <a:r>
              <a:rPr lang="en-US" sz="1800" dirty="0">
                <a:solidFill>
                  <a:schemeClr val="bg2">
                    <a:lumMod val="50000"/>
                    <a:alpha val="99000"/>
                  </a:schemeClr>
                </a:solidFill>
                <a:latin typeface="+mj-lt"/>
                <a:cs typeface="Segoe UI Light" pitchFamily="34" charset="0"/>
              </a:rPr>
              <a:t>schema mismatches if the Schema FSMO is rolled back</a:t>
            </a:r>
          </a:p>
          <a:p>
            <a:pPr marL="0" indent="0">
              <a:spcBef>
                <a:spcPts val="0"/>
              </a:spcBef>
              <a:spcAft>
                <a:spcPts val="1200"/>
              </a:spcAft>
              <a:buNone/>
            </a:pPr>
            <a:r>
              <a:rPr lang="en-US" sz="2000" dirty="0">
                <a:effectLst/>
                <a:latin typeface="+mj-lt"/>
                <a:cs typeface="Segoe UI Light" pitchFamily="34" charset="0"/>
              </a:rPr>
              <a:t>The potential also exists for security principals to be created with duplicate </a:t>
            </a:r>
            <a:r>
              <a:rPr lang="en-US" sz="2000" dirty="0" smtClean="0">
                <a:effectLst/>
                <a:latin typeface="+mj-lt"/>
                <a:cs typeface="Segoe UI Light" pitchFamily="34" charset="0"/>
              </a:rPr>
              <a:t>SIDs</a:t>
            </a:r>
            <a:endParaRPr lang="en-US" sz="1050" dirty="0" smtClean="0">
              <a:latin typeface="+mj-lt"/>
            </a:endParaRPr>
          </a:p>
        </p:txBody>
      </p:sp>
      <p:sp>
        <p:nvSpPr>
          <p:cNvPr id="10" name="Rectangle 9"/>
          <p:cNvSpPr/>
          <p:nvPr/>
        </p:nvSpPr>
        <p:spPr bwMode="auto">
          <a:xfrm>
            <a:off x="385729" y="4745022"/>
            <a:ext cx="11289309" cy="1845187"/>
          </a:xfrm>
          <a:prstGeom prst="rect">
            <a:avLst/>
          </a:prstGeom>
          <a:solidFill>
            <a:schemeClr val="accent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11" name="Rectangle 10"/>
          <p:cNvSpPr/>
          <p:nvPr/>
        </p:nvSpPr>
        <p:spPr bwMode="auto">
          <a:xfrm>
            <a:off x="385730" y="6671383"/>
            <a:ext cx="11301412" cy="457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14" name="Rectangle 13"/>
          <p:cNvSpPr/>
          <p:nvPr/>
        </p:nvSpPr>
        <p:spPr bwMode="auto">
          <a:xfrm>
            <a:off x="6294120" y="4745022"/>
            <a:ext cx="5380918" cy="1845187"/>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pic>
        <p:nvPicPr>
          <p:cNvPr id="13" name="Picture 12"/>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16683" y="4880021"/>
            <a:ext cx="4785626" cy="1679708"/>
          </a:xfrm>
          <a:prstGeom prst="rect">
            <a:avLst/>
          </a:prstGeom>
          <a:noFill/>
        </p:spPr>
      </p:pic>
    </p:spTree>
    <p:extLst>
      <p:ext uri="{BB962C8B-B14F-4D97-AF65-F5344CB8AC3E}">
        <p14:creationId xmlns:p14="http://schemas.microsoft.com/office/powerpoint/2010/main" val="2574211352"/>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Rectangle 83"/>
          <p:cNvSpPr/>
          <p:nvPr/>
        </p:nvSpPr>
        <p:spPr bwMode="auto">
          <a:xfrm>
            <a:off x="385730" y="1003499"/>
            <a:ext cx="11289309" cy="541134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87" name="Rectangle 86"/>
          <p:cNvSpPr/>
          <p:nvPr/>
        </p:nvSpPr>
        <p:spPr bwMode="auto">
          <a:xfrm>
            <a:off x="385730" y="6496019"/>
            <a:ext cx="11301412" cy="4571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cxnSp>
        <p:nvCxnSpPr>
          <p:cNvPr id="247" name="Elbow Connector 246"/>
          <p:cNvCxnSpPr/>
          <p:nvPr/>
        </p:nvCxnSpPr>
        <p:spPr>
          <a:xfrm flipH="1">
            <a:off x="7821588" y="1583323"/>
            <a:ext cx="1881862" cy="2383780"/>
          </a:xfrm>
          <a:prstGeom prst="bentConnector3">
            <a:avLst>
              <a:gd name="adj1" fmla="val 35008"/>
            </a:avLst>
          </a:prstGeom>
          <a:ln w="38100">
            <a:solidFill>
              <a:schemeClr val="accent2"/>
            </a:solidFill>
            <a:headEnd type="oval" w="med" len="med"/>
            <a:tailEnd type="none" w="med" len="med"/>
          </a:ln>
          <a:effectLst>
            <a:softEdge rad="12700"/>
          </a:effectLst>
        </p:spPr>
        <p:style>
          <a:lnRef idx="1">
            <a:schemeClr val="accent1"/>
          </a:lnRef>
          <a:fillRef idx="0">
            <a:schemeClr val="accent1"/>
          </a:fillRef>
          <a:effectRef idx="0">
            <a:schemeClr val="accent1"/>
          </a:effectRef>
          <a:fontRef idx="minor">
            <a:schemeClr val="tx1"/>
          </a:fontRef>
        </p:style>
      </p:cxnSp>
      <p:grpSp>
        <p:nvGrpSpPr>
          <p:cNvPr id="3073" name="Group 3072"/>
          <p:cNvGrpSpPr/>
          <p:nvPr/>
        </p:nvGrpSpPr>
        <p:grpSpPr>
          <a:xfrm>
            <a:off x="2506676" y="1615431"/>
            <a:ext cx="2121010" cy="1203725"/>
            <a:chOff x="1327986" y="1046004"/>
            <a:chExt cx="1591171" cy="902794"/>
          </a:xfrm>
          <a:effectLst/>
        </p:grpSpPr>
        <p:cxnSp>
          <p:nvCxnSpPr>
            <p:cNvPr id="35" name="Elbow Connector 34"/>
            <p:cNvCxnSpPr/>
            <p:nvPr/>
          </p:nvCxnSpPr>
          <p:spPr>
            <a:xfrm>
              <a:off x="1327986" y="1046004"/>
              <a:ext cx="1591171" cy="902794"/>
            </a:xfrm>
            <a:prstGeom prst="bentConnector3">
              <a:avLst>
                <a:gd name="adj1" fmla="val 22995"/>
              </a:avLst>
            </a:prstGeom>
            <a:ln w="38100">
              <a:solidFill>
                <a:schemeClr val="tx2"/>
              </a:solidFill>
              <a:headEnd type="oval" w="med" len="med"/>
              <a:tailEnd type="diamond" w="med" len="med"/>
            </a:ln>
            <a:effectLst/>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a:off x="1694790" y="1052208"/>
              <a:ext cx="0" cy="407322"/>
            </a:xfrm>
            <a:prstGeom prst="straightConnector1">
              <a:avLst/>
            </a:prstGeom>
            <a:ln w="28575">
              <a:solidFill>
                <a:schemeClr val="tx2"/>
              </a:solidFill>
              <a:headEnd type="none" w="med" len="med"/>
              <a:tailEnd type="triangle" w="lg" len="lg"/>
            </a:ln>
            <a:effectLst/>
          </p:spPr>
          <p:style>
            <a:lnRef idx="1">
              <a:schemeClr val="accent1"/>
            </a:lnRef>
            <a:fillRef idx="0">
              <a:schemeClr val="accent1"/>
            </a:fillRef>
            <a:effectRef idx="0">
              <a:schemeClr val="accent1"/>
            </a:effectRef>
            <a:fontRef idx="minor">
              <a:schemeClr val="tx1"/>
            </a:fontRef>
          </p:style>
        </p:cxnSp>
      </p:grpSp>
      <p:sp>
        <p:nvSpPr>
          <p:cNvPr id="12" name="Title 3"/>
          <p:cNvSpPr txBox="1">
            <a:spLocks/>
          </p:cNvSpPr>
          <p:nvPr/>
        </p:nvSpPr>
        <p:spPr>
          <a:xfrm>
            <a:off x="433480" y="-175936"/>
            <a:ext cx="14882817" cy="1330541"/>
          </a:xfrm>
          <a:prstGeom prst="rect">
            <a:avLst/>
          </a:prstGeom>
        </p:spPr>
        <p:txBody>
          <a:bodyPr vert="horz" lIns="0" tIns="45773" rIns="91547" bIns="45773" rtlCol="0" anchor="b">
            <a:noAutofit/>
          </a:bodyPr>
          <a:lstStyle>
            <a:lvl1pPr algn="l" defTabSz="686806" rtl="0" eaLnBrk="1" latinLnBrk="0" hangingPunct="1">
              <a:lnSpc>
                <a:spcPts val="3605"/>
              </a:lnSpc>
              <a:spcBef>
                <a:spcPct val="0"/>
              </a:spcBef>
              <a:buNone/>
              <a:defRPr sz="3600" kern="1200" spc="-150" baseline="0">
                <a:solidFill>
                  <a:srgbClr val="00B9F2"/>
                </a:solidFill>
                <a:latin typeface="Segoe UI Light" pitchFamily="34" charset="0"/>
                <a:ea typeface="+mj-ea"/>
                <a:cs typeface="+mj-cs"/>
              </a:defRPr>
            </a:lvl1pPr>
          </a:lstStyle>
          <a:p>
            <a:endParaRPr lang="en-US" sz="2700" dirty="0"/>
          </a:p>
        </p:txBody>
      </p:sp>
      <p:sp>
        <p:nvSpPr>
          <p:cNvPr id="32" name="Right Arrow 31"/>
          <p:cNvSpPr/>
          <p:nvPr/>
        </p:nvSpPr>
        <p:spPr bwMode="auto">
          <a:xfrm rot="16200000" flipH="1">
            <a:off x="-1431545" y="3542217"/>
            <a:ext cx="5134191" cy="618326"/>
          </a:xfrm>
          <a:prstGeom prst="rightArrow">
            <a:avLst>
              <a:gd name="adj1" fmla="val 74648"/>
              <a:gd name="adj2" fmla="val 87636"/>
            </a:avLst>
          </a:prstGeom>
          <a:solidFill>
            <a:schemeClr val="accent2"/>
          </a:solidFill>
          <a:ln>
            <a:noFill/>
            <a:headEnd type="none" w="med" len="med"/>
            <a:tailEnd type="none" w="med" len="med"/>
          </a:ln>
          <a:effectLst/>
          <a:scene3d>
            <a:camera prst="orthographicFront">
              <a:rot lat="0" lon="0" rev="0"/>
            </a:camera>
            <a:lightRig rig="threePt" dir="t">
              <a:rot lat="0" lon="0" rev="20400000"/>
            </a:lightRig>
          </a:scene3d>
          <a:sp3d>
            <a:contourClr>
              <a:schemeClr val="accent2">
                <a:shade val="25000"/>
                <a:satMod val="150000"/>
              </a:schemeClr>
            </a:contourClr>
          </a:sp3d>
        </p:spPr>
        <p:style>
          <a:lnRef idx="0">
            <a:schemeClr val="accent2"/>
          </a:lnRef>
          <a:fillRef idx="3">
            <a:schemeClr val="accent2"/>
          </a:fillRef>
          <a:effectRef idx="3">
            <a:schemeClr val="accent2"/>
          </a:effectRef>
          <a:fontRef idx="minor">
            <a:schemeClr val="lt1"/>
          </a:fontRef>
        </p:style>
        <p:txBody>
          <a:bodyPr vert="horz" wrap="square" lIns="121877" tIns="60939" rIns="121877" bIns="60939" numCol="1" rtlCol="0" anchor="ctr" anchorCtr="0" compatLnSpc="1">
            <a:prstTxWarp prst="textNoShape">
              <a:avLst/>
            </a:prstTxWarp>
          </a:bodyPr>
          <a:lstStyle/>
          <a:p>
            <a:pPr algn="ctr" defTabSz="1218433" fontAlgn="base">
              <a:spcBef>
                <a:spcPct val="0"/>
              </a:spcBef>
              <a:spcAft>
                <a:spcPct val="0"/>
              </a:spcAft>
            </a:pPr>
            <a:r>
              <a:rPr lang="en-US" sz="2000" dirty="0">
                <a:solidFill>
                  <a:schemeClr val="bg1">
                    <a:alpha val="99000"/>
                  </a:schemeClr>
                </a:solidFill>
                <a:latin typeface="+mj-lt"/>
              </a:rPr>
              <a:t>Timeline of events</a:t>
            </a:r>
          </a:p>
        </p:txBody>
      </p:sp>
      <p:sp>
        <p:nvSpPr>
          <p:cNvPr id="2" name="Title 1"/>
          <p:cNvSpPr>
            <a:spLocks noGrp="1"/>
          </p:cNvSpPr>
          <p:nvPr>
            <p:ph type="title"/>
          </p:nvPr>
        </p:nvSpPr>
        <p:spPr/>
        <p:txBody>
          <a:bodyPr/>
          <a:lstStyle/>
          <a:p>
            <a:r>
              <a:rPr lang="en-US" sz="5400" dirty="0" smtClean="0"/>
              <a:t>How Domain Controllers are Impacted</a:t>
            </a:r>
            <a:endParaRPr lang="en-US" sz="5400" dirty="0"/>
          </a:p>
        </p:txBody>
      </p:sp>
      <p:grpSp>
        <p:nvGrpSpPr>
          <p:cNvPr id="121" name="Group 120"/>
          <p:cNvGrpSpPr/>
          <p:nvPr/>
        </p:nvGrpSpPr>
        <p:grpSpPr>
          <a:xfrm>
            <a:off x="1991526" y="1284385"/>
            <a:ext cx="545323" cy="924136"/>
            <a:chOff x="928364" y="797721"/>
            <a:chExt cx="409100" cy="693102"/>
          </a:xfrm>
        </p:grpSpPr>
        <p:pic>
          <p:nvPicPr>
            <p:cNvPr id="36" name="Picture 65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28364" y="797721"/>
              <a:ext cx="409100" cy="693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TextBox 15"/>
            <p:cNvSpPr txBox="1"/>
            <p:nvPr/>
          </p:nvSpPr>
          <p:spPr>
            <a:xfrm rot="5400000">
              <a:off x="952004" y="920589"/>
              <a:ext cx="285740" cy="161625"/>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defTabSz="914249"/>
              <a:r>
                <a:rPr lang="en-US" sz="800" dirty="0">
                  <a:solidFill>
                    <a:srgbClr val="FFFFFF">
                      <a:alpha val="99000"/>
                    </a:srgbClr>
                  </a:solidFill>
                  <a:latin typeface="Segoe Semibold" pitchFamily="34" charset="0"/>
                </a:rPr>
                <a:t>DC1</a:t>
              </a:r>
            </a:p>
          </p:txBody>
        </p:sp>
      </p:grpSp>
      <p:grpSp>
        <p:nvGrpSpPr>
          <p:cNvPr id="3076" name="Group 3075"/>
          <p:cNvGrpSpPr/>
          <p:nvPr/>
        </p:nvGrpSpPr>
        <p:grpSpPr>
          <a:xfrm>
            <a:off x="2995627" y="2778234"/>
            <a:ext cx="4937835" cy="1185532"/>
            <a:chOff x="1694790" y="1918104"/>
            <a:chExt cx="3704341" cy="889149"/>
          </a:xfrm>
        </p:grpSpPr>
        <p:cxnSp>
          <p:nvCxnSpPr>
            <p:cNvPr id="91" name="Elbow Connector 90"/>
            <p:cNvCxnSpPr/>
            <p:nvPr/>
          </p:nvCxnSpPr>
          <p:spPr>
            <a:xfrm>
              <a:off x="1694790" y="1934052"/>
              <a:ext cx="3704341" cy="873201"/>
            </a:xfrm>
            <a:prstGeom prst="bentConnector3">
              <a:avLst>
                <a:gd name="adj1" fmla="val -79"/>
              </a:avLst>
            </a:prstGeom>
            <a:ln w="38100">
              <a:solidFill>
                <a:schemeClr val="tx2"/>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a:off x="1694790" y="1918104"/>
              <a:ext cx="0" cy="407322"/>
            </a:xfrm>
            <a:prstGeom prst="straightConnector1">
              <a:avLst/>
            </a:prstGeom>
            <a:ln w="28575">
              <a:solidFill>
                <a:schemeClr val="tx2"/>
              </a:solidFill>
              <a:headEnd type="none" w="med" len="med"/>
              <a:tailEnd type="triangle" w="lg" len="lg"/>
            </a:ln>
            <a:effectLst/>
          </p:spPr>
          <p:style>
            <a:lnRef idx="1">
              <a:schemeClr val="accent1"/>
            </a:lnRef>
            <a:fillRef idx="0">
              <a:schemeClr val="accent1"/>
            </a:fillRef>
            <a:effectRef idx="0">
              <a:schemeClr val="accent1"/>
            </a:effectRef>
            <a:fontRef idx="minor">
              <a:schemeClr val="tx1"/>
            </a:fontRef>
          </p:style>
        </p:cxnSp>
      </p:grpSp>
      <p:sp>
        <p:nvSpPr>
          <p:cNvPr id="85" name="Rectangle 84"/>
          <p:cNvSpPr/>
          <p:nvPr/>
        </p:nvSpPr>
        <p:spPr>
          <a:xfrm>
            <a:off x="3921307" y="2535431"/>
            <a:ext cx="583239" cy="239353"/>
          </a:xfrm>
          <a:prstGeom prst="rect">
            <a:avLst/>
          </a:prstGeom>
          <a:solidFill>
            <a:schemeClr val="accent4"/>
          </a:solidFill>
          <a:ln>
            <a:noFill/>
          </a:ln>
          <a:effectLst/>
        </p:spPr>
        <p:style>
          <a:lnRef idx="3">
            <a:schemeClr val="lt1"/>
          </a:lnRef>
          <a:fillRef idx="1003">
            <a:schemeClr val="dk2"/>
          </a:fillRef>
          <a:effectRef idx="1">
            <a:schemeClr val="dk1"/>
          </a:effectRef>
          <a:fontRef idx="minor">
            <a:schemeClr val="lt1"/>
          </a:fontRef>
        </p:style>
        <p:txBody>
          <a:bodyPr wrap="none" lIns="121883" tIns="60941" rIns="121883" bIns="60941" anchor="ctr">
            <a:noAutofit/>
          </a:bodyPr>
          <a:lstStyle/>
          <a:p>
            <a:pPr algn="ctr" defTabSz="914249">
              <a:lnSpc>
                <a:spcPct val="90000"/>
              </a:lnSpc>
            </a:pPr>
            <a:r>
              <a:rPr lang="en-US" sz="1200" dirty="0">
                <a:solidFill>
                  <a:srgbClr val="FFFFFF">
                    <a:alpha val="99000"/>
                  </a:srgbClr>
                </a:solidFill>
              </a:rPr>
              <a:t>ID:  A</a:t>
            </a:r>
          </a:p>
        </p:txBody>
      </p:sp>
      <p:sp>
        <p:nvSpPr>
          <p:cNvPr id="89" name="Rectangle 88"/>
          <p:cNvSpPr/>
          <p:nvPr/>
        </p:nvSpPr>
        <p:spPr>
          <a:xfrm>
            <a:off x="3921875" y="2319275"/>
            <a:ext cx="834477" cy="235310"/>
          </a:xfrm>
          <a:prstGeom prst="rect">
            <a:avLst/>
          </a:prstGeom>
          <a:solidFill>
            <a:schemeClr val="accent4"/>
          </a:solidFill>
          <a:ln>
            <a:noFill/>
          </a:ln>
          <a:effectLst/>
        </p:spPr>
        <p:style>
          <a:lnRef idx="3">
            <a:schemeClr val="lt1"/>
          </a:lnRef>
          <a:fillRef idx="1003">
            <a:schemeClr val="dk2"/>
          </a:fillRef>
          <a:effectRef idx="1">
            <a:schemeClr val="dk1"/>
          </a:effectRef>
          <a:fontRef idx="minor">
            <a:schemeClr val="lt1"/>
          </a:fontRef>
        </p:style>
        <p:txBody>
          <a:bodyPr wrap="none" lIns="121883" tIns="60941" rIns="121883" bIns="60941" anchor="ctr">
            <a:noAutofit/>
          </a:bodyPr>
          <a:lstStyle/>
          <a:p>
            <a:pPr algn="ctr" defTabSz="914249">
              <a:lnSpc>
                <a:spcPct val="90000"/>
              </a:lnSpc>
            </a:pPr>
            <a:r>
              <a:rPr lang="en-US" sz="1200" dirty="0">
                <a:solidFill>
                  <a:srgbClr val="FFFFFF">
                    <a:alpha val="99000"/>
                  </a:srgbClr>
                </a:solidFill>
              </a:rPr>
              <a:t>USN: </a:t>
            </a:r>
            <a:r>
              <a:rPr lang="en-US" sz="1200" dirty="0">
                <a:solidFill>
                  <a:schemeClr val="accent5">
                    <a:alpha val="99000"/>
                  </a:schemeClr>
                </a:solidFill>
              </a:rPr>
              <a:t>100</a:t>
            </a:r>
            <a:r>
              <a:rPr lang="en-US" sz="1200" dirty="0">
                <a:solidFill>
                  <a:srgbClr val="FFFFFF">
                    <a:alpha val="99000"/>
                  </a:srgbClr>
                </a:solidFill>
              </a:rPr>
              <a:t> </a:t>
            </a:r>
          </a:p>
        </p:txBody>
      </p:sp>
      <p:sp>
        <p:nvSpPr>
          <p:cNvPr id="65" name="Rectangle 64"/>
          <p:cNvSpPr/>
          <p:nvPr/>
        </p:nvSpPr>
        <p:spPr>
          <a:xfrm>
            <a:off x="3052074" y="2319275"/>
            <a:ext cx="922557" cy="455509"/>
          </a:xfrm>
          <a:prstGeom prst="rect">
            <a:avLst/>
          </a:prstGeom>
          <a:solidFill>
            <a:schemeClr val="tx2">
              <a:lumMod val="60000"/>
              <a:lumOff val="40000"/>
            </a:schemeClr>
          </a:solidFill>
          <a:ln>
            <a:noFill/>
          </a:ln>
          <a:effectLst/>
        </p:spPr>
        <p:style>
          <a:lnRef idx="3">
            <a:schemeClr val="lt1"/>
          </a:lnRef>
          <a:fillRef idx="1003">
            <a:schemeClr val="dk2"/>
          </a:fillRef>
          <a:effectRef idx="1">
            <a:schemeClr val="dk1"/>
          </a:effectRef>
          <a:fontRef idx="minor">
            <a:schemeClr val="lt1"/>
          </a:fontRef>
        </p:style>
        <p:txBody>
          <a:bodyPr wrap="square" lIns="121883" tIns="60941" rIns="121883" bIns="60941">
            <a:spAutoFit/>
          </a:bodyPr>
          <a:lstStyle/>
          <a:p>
            <a:pPr algn="ctr" defTabSz="914249">
              <a:lnSpc>
                <a:spcPct val="90000"/>
              </a:lnSpc>
            </a:pPr>
            <a:r>
              <a:rPr lang="en-US" sz="1200" dirty="0">
                <a:solidFill>
                  <a:schemeClr val="bg1">
                    <a:alpha val="99000"/>
                  </a:schemeClr>
                </a:solidFill>
              </a:rPr>
              <a:t>Create</a:t>
            </a:r>
          </a:p>
          <a:p>
            <a:pPr algn="ctr" defTabSz="914249">
              <a:lnSpc>
                <a:spcPct val="90000"/>
              </a:lnSpc>
            </a:pPr>
            <a:r>
              <a:rPr lang="en-US" sz="1200" dirty="0">
                <a:solidFill>
                  <a:schemeClr val="bg1">
                    <a:alpha val="99000"/>
                  </a:schemeClr>
                </a:solidFill>
              </a:rPr>
              <a:t>VHD copy</a:t>
            </a:r>
          </a:p>
        </p:txBody>
      </p:sp>
      <p:grpSp>
        <p:nvGrpSpPr>
          <p:cNvPr id="115" name="Group 114"/>
          <p:cNvGrpSpPr/>
          <p:nvPr/>
        </p:nvGrpSpPr>
        <p:grpSpPr>
          <a:xfrm>
            <a:off x="1758296" y="2369444"/>
            <a:ext cx="1163120" cy="329901"/>
            <a:chOff x="766550" y="2098287"/>
            <a:chExt cx="872568" cy="247426"/>
          </a:xfrm>
        </p:grpSpPr>
        <p:sp>
          <p:nvSpPr>
            <p:cNvPr id="117" name="Rectangle 116"/>
            <p:cNvSpPr/>
            <p:nvPr/>
          </p:nvSpPr>
          <p:spPr>
            <a:xfrm>
              <a:off x="766550" y="2134538"/>
              <a:ext cx="601595" cy="183214"/>
            </a:xfrm>
            <a:prstGeom prst="rect">
              <a:avLst/>
            </a:prstGeom>
            <a:solidFill>
              <a:schemeClr val="accent1"/>
            </a:solidFill>
            <a:ln>
              <a:noFill/>
            </a:ln>
            <a:effectLst/>
          </p:spPr>
          <p:style>
            <a:lnRef idx="3">
              <a:schemeClr val="lt1"/>
            </a:lnRef>
            <a:fillRef idx="1003">
              <a:schemeClr val="dk2"/>
            </a:fillRef>
            <a:effectRef idx="1">
              <a:schemeClr val="dk1"/>
            </a:effectRef>
            <a:fontRef idx="minor">
              <a:schemeClr val="lt1"/>
            </a:fontRef>
          </p:style>
          <p:txBody>
            <a:bodyPr wrap="none" anchor="ctr">
              <a:noAutofit/>
            </a:bodyPr>
            <a:lstStyle/>
            <a:p>
              <a:pPr algn="ctr" defTabSz="914249">
                <a:lnSpc>
                  <a:spcPct val="90000"/>
                </a:lnSpc>
              </a:pPr>
              <a:r>
                <a:rPr lang="en-US" sz="1100" b="1" dirty="0">
                  <a:solidFill>
                    <a:schemeClr val="bg1">
                      <a:alpha val="99000"/>
                    </a:schemeClr>
                  </a:solidFill>
                </a:rPr>
                <a:t>TIME: T1</a:t>
              </a:r>
            </a:p>
          </p:txBody>
        </p:sp>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390094" y="2098287"/>
              <a:ext cx="249024" cy="247426"/>
            </a:xfrm>
            <a:prstGeom prst="rect">
              <a:avLst/>
            </a:prstGeom>
            <a:noFill/>
            <a:effectLst/>
            <a:extLst>
              <a:ext uri="{909E8E84-426E-40DD-AFC4-6F175D3DCCD1}">
                <a14:hiddenFill xmlns:a14="http://schemas.microsoft.com/office/drawing/2010/main">
                  <a:solidFill>
                    <a:srgbClr val="FFFFFF"/>
                  </a:solidFill>
                </a14:hiddenFill>
              </a:ext>
            </a:extLst>
          </p:spPr>
        </p:pic>
      </p:grpSp>
      <p:grpSp>
        <p:nvGrpSpPr>
          <p:cNvPr id="122" name="Group 121"/>
          <p:cNvGrpSpPr/>
          <p:nvPr/>
        </p:nvGrpSpPr>
        <p:grpSpPr>
          <a:xfrm>
            <a:off x="1758296" y="3499072"/>
            <a:ext cx="1177751" cy="329901"/>
            <a:chOff x="766550" y="2096086"/>
            <a:chExt cx="883544" cy="247426"/>
          </a:xfrm>
        </p:grpSpPr>
        <p:sp>
          <p:nvSpPr>
            <p:cNvPr id="123" name="Rectangle 122"/>
            <p:cNvSpPr/>
            <p:nvPr/>
          </p:nvSpPr>
          <p:spPr>
            <a:xfrm>
              <a:off x="766550" y="2134538"/>
              <a:ext cx="601595" cy="183214"/>
            </a:xfrm>
            <a:prstGeom prst="rect">
              <a:avLst/>
            </a:prstGeom>
            <a:solidFill>
              <a:schemeClr val="accent1"/>
            </a:solidFill>
            <a:ln>
              <a:noFill/>
            </a:ln>
            <a:effectLst/>
          </p:spPr>
          <p:style>
            <a:lnRef idx="3">
              <a:schemeClr val="lt1"/>
            </a:lnRef>
            <a:fillRef idx="1003">
              <a:schemeClr val="dk2"/>
            </a:fillRef>
            <a:effectRef idx="1">
              <a:schemeClr val="dk1"/>
            </a:effectRef>
            <a:fontRef idx="minor">
              <a:schemeClr val="lt1"/>
            </a:fontRef>
          </p:style>
          <p:txBody>
            <a:bodyPr wrap="none" anchor="ctr">
              <a:noAutofit/>
            </a:bodyPr>
            <a:lstStyle/>
            <a:p>
              <a:pPr algn="ctr" defTabSz="914249">
                <a:lnSpc>
                  <a:spcPct val="90000"/>
                </a:lnSpc>
              </a:pPr>
              <a:r>
                <a:rPr lang="en-US" sz="1100" b="1" dirty="0">
                  <a:solidFill>
                    <a:schemeClr val="bg1">
                      <a:alpha val="99000"/>
                    </a:schemeClr>
                  </a:solidFill>
                </a:rPr>
                <a:t>TIME: T2</a:t>
              </a:r>
            </a:p>
          </p:txBody>
        </p:sp>
        <p:pic>
          <p:nvPicPr>
            <p:cNvPr id="124" name="Picture 3"/>
            <p:cNvPicPr>
              <a:picLocks noChangeAspect="1" noChangeArrowheads="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1401071" y="2096086"/>
              <a:ext cx="249023" cy="247426"/>
            </a:xfrm>
            <a:prstGeom prst="rect">
              <a:avLst/>
            </a:prstGeom>
            <a:noFill/>
            <a:effectLst/>
            <a:extLst>
              <a:ext uri="{909E8E84-426E-40DD-AFC4-6F175D3DCCD1}">
                <a14:hiddenFill xmlns:a14="http://schemas.microsoft.com/office/drawing/2010/main">
                  <a:solidFill>
                    <a:srgbClr val="FFFFFF"/>
                  </a:solidFill>
                </a14:hiddenFill>
              </a:ext>
            </a:extLst>
          </p:spPr>
        </p:pic>
      </p:grpSp>
      <p:sp>
        <p:nvSpPr>
          <p:cNvPr id="125" name="Rectangle 124"/>
          <p:cNvSpPr/>
          <p:nvPr/>
        </p:nvSpPr>
        <p:spPr>
          <a:xfrm>
            <a:off x="3614010" y="3693887"/>
            <a:ext cx="583239" cy="227849"/>
          </a:xfrm>
          <a:prstGeom prst="rect">
            <a:avLst/>
          </a:prstGeom>
          <a:solidFill>
            <a:schemeClr val="accent4"/>
          </a:solidFill>
          <a:ln>
            <a:noFill/>
          </a:ln>
          <a:effectLst/>
        </p:spPr>
        <p:style>
          <a:lnRef idx="3">
            <a:schemeClr val="lt1"/>
          </a:lnRef>
          <a:fillRef idx="1003">
            <a:schemeClr val="dk2"/>
          </a:fillRef>
          <a:effectRef idx="1">
            <a:schemeClr val="dk1"/>
          </a:effectRef>
          <a:fontRef idx="minor">
            <a:schemeClr val="lt1"/>
          </a:fontRef>
        </p:style>
        <p:txBody>
          <a:bodyPr wrap="none" lIns="121883" tIns="60941" rIns="121883" bIns="60941" anchor="ctr">
            <a:noAutofit/>
          </a:bodyPr>
          <a:lstStyle/>
          <a:p>
            <a:pPr algn="ctr" defTabSz="914249">
              <a:lnSpc>
                <a:spcPct val="90000"/>
              </a:lnSpc>
            </a:pPr>
            <a:r>
              <a:rPr lang="en-US" sz="1200" dirty="0">
                <a:solidFill>
                  <a:srgbClr val="FFFFFF">
                    <a:alpha val="99000"/>
                  </a:srgbClr>
                </a:solidFill>
              </a:rPr>
              <a:t>ID:  A</a:t>
            </a:r>
          </a:p>
        </p:txBody>
      </p:sp>
      <p:sp>
        <p:nvSpPr>
          <p:cNvPr id="126" name="Rectangle 125"/>
          <p:cNvSpPr/>
          <p:nvPr/>
        </p:nvSpPr>
        <p:spPr>
          <a:xfrm>
            <a:off x="3614578" y="3477527"/>
            <a:ext cx="834477" cy="227849"/>
          </a:xfrm>
          <a:prstGeom prst="rect">
            <a:avLst/>
          </a:prstGeom>
          <a:solidFill>
            <a:schemeClr val="accent4"/>
          </a:solidFill>
          <a:ln>
            <a:noFill/>
          </a:ln>
          <a:effectLst/>
        </p:spPr>
        <p:style>
          <a:lnRef idx="3">
            <a:schemeClr val="lt1"/>
          </a:lnRef>
          <a:fillRef idx="1003">
            <a:schemeClr val="dk2"/>
          </a:fillRef>
          <a:effectRef idx="1">
            <a:schemeClr val="dk1"/>
          </a:effectRef>
          <a:fontRef idx="minor">
            <a:schemeClr val="lt1"/>
          </a:fontRef>
        </p:style>
        <p:txBody>
          <a:bodyPr wrap="none" lIns="121883" tIns="60941" rIns="121883" bIns="60941" anchor="ctr">
            <a:noAutofit/>
          </a:bodyPr>
          <a:lstStyle/>
          <a:p>
            <a:pPr algn="ctr" defTabSz="914249">
              <a:lnSpc>
                <a:spcPct val="90000"/>
              </a:lnSpc>
            </a:pPr>
            <a:r>
              <a:rPr lang="en-US" sz="1200" dirty="0">
                <a:solidFill>
                  <a:srgbClr val="FFFFFF">
                    <a:alpha val="99000"/>
                  </a:srgbClr>
                </a:solidFill>
              </a:rPr>
              <a:t>USN:</a:t>
            </a:r>
            <a:r>
              <a:rPr lang="en-US" sz="1200" dirty="0">
                <a:solidFill>
                  <a:srgbClr val="FFFFFF"/>
                </a:solidFill>
                <a:effectLst>
                  <a:outerShdw blurRad="38100" dist="38100" dir="2700000" algn="tl">
                    <a:srgbClr val="000000">
                      <a:alpha val="43137"/>
                    </a:srgbClr>
                  </a:outerShdw>
                </a:effectLst>
              </a:rPr>
              <a:t> </a:t>
            </a:r>
            <a:r>
              <a:rPr lang="en-US" sz="1200" dirty="0">
                <a:solidFill>
                  <a:schemeClr val="accent5">
                    <a:alpha val="99000"/>
                  </a:schemeClr>
                </a:solidFill>
              </a:rPr>
              <a:t>200</a:t>
            </a:r>
            <a:r>
              <a:rPr lang="en-US" sz="1200" dirty="0">
                <a:solidFill>
                  <a:srgbClr val="FF0000"/>
                </a:solidFill>
                <a:effectLst>
                  <a:outerShdw blurRad="38100" dist="38100" dir="2700000" algn="tl">
                    <a:srgbClr val="000000">
                      <a:alpha val="43137"/>
                    </a:srgbClr>
                  </a:outerShdw>
                </a:effectLst>
              </a:rPr>
              <a:t> </a:t>
            </a:r>
          </a:p>
        </p:txBody>
      </p:sp>
      <p:grpSp>
        <p:nvGrpSpPr>
          <p:cNvPr id="3079" name="Group 3078"/>
          <p:cNvGrpSpPr/>
          <p:nvPr/>
        </p:nvGrpSpPr>
        <p:grpSpPr>
          <a:xfrm>
            <a:off x="3073847" y="3058307"/>
            <a:ext cx="1610540" cy="862283"/>
            <a:chOff x="1753473" y="2245104"/>
            <a:chExt cx="1208220" cy="646712"/>
          </a:xfrm>
        </p:grpSpPr>
        <p:sp>
          <p:nvSpPr>
            <p:cNvPr id="112" name="Rectangle 111"/>
            <p:cNvSpPr/>
            <p:nvPr/>
          </p:nvSpPr>
          <p:spPr>
            <a:xfrm>
              <a:off x="1753473" y="2245104"/>
              <a:ext cx="1208220" cy="179588"/>
            </a:xfrm>
            <a:prstGeom prst="rect">
              <a:avLst/>
            </a:prstGeom>
            <a:solidFill>
              <a:schemeClr val="tx2">
                <a:lumMod val="20000"/>
                <a:lumOff val="80000"/>
              </a:schemeClr>
            </a:solidFill>
            <a:ln>
              <a:noFill/>
            </a:ln>
            <a:effectLst/>
          </p:spPr>
          <p:style>
            <a:lnRef idx="3">
              <a:schemeClr val="lt1"/>
            </a:lnRef>
            <a:fillRef idx="1003">
              <a:schemeClr val="dk2"/>
            </a:fillRef>
            <a:effectRef idx="1">
              <a:schemeClr val="dk1"/>
            </a:effectRef>
            <a:fontRef idx="minor">
              <a:schemeClr val="lt1"/>
            </a:fontRef>
          </p:style>
          <p:txBody>
            <a:bodyPr wrap="none" lIns="121883" tIns="60941" rIns="121883" bIns="60941" anchor="ctr">
              <a:noAutofit/>
            </a:bodyPr>
            <a:lstStyle/>
            <a:p>
              <a:pPr defTabSz="914249">
                <a:lnSpc>
                  <a:spcPct val="90000"/>
                </a:lnSpc>
              </a:pPr>
              <a:r>
                <a:rPr lang="en-US" sz="1400" i="1" dirty="0">
                  <a:solidFill>
                    <a:schemeClr val="tx1">
                      <a:alpha val="99000"/>
                    </a:schemeClr>
                  </a:solidFill>
                </a:rPr>
                <a:t>+100 users added</a:t>
              </a:r>
            </a:p>
          </p:txBody>
        </p:sp>
        <p:grpSp>
          <p:nvGrpSpPr>
            <p:cNvPr id="114" name="Group 113"/>
            <p:cNvGrpSpPr/>
            <p:nvPr/>
          </p:nvGrpSpPr>
          <p:grpSpPr>
            <a:xfrm>
              <a:off x="1753474" y="2424692"/>
              <a:ext cx="441487" cy="467124"/>
              <a:chOff x="1752898" y="2830733"/>
              <a:chExt cx="610725" cy="646193"/>
            </a:xfrm>
          </p:grpSpPr>
          <p:sp>
            <p:nvSpPr>
              <p:cNvPr id="113" name="Rectangle 112"/>
              <p:cNvSpPr/>
              <p:nvPr/>
            </p:nvSpPr>
            <p:spPr>
              <a:xfrm>
                <a:off x="1752898" y="2830733"/>
                <a:ext cx="610725" cy="646193"/>
              </a:xfrm>
              <a:prstGeom prst="rect">
                <a:avLst/>
              </a:prstGeom>
              <a:solidFill>
                <a:schemeClr val="tx2">
                  <a:lumMod val="60000"/>
                  <a:lumOff val="40000"/>
                </a:schemeClr>
              </a:solidFill>
              <a:ln>
                <a:noFill/>
              </a:ln>
              <a:effectLst/>
            </p:spPr>
            <p:style>
              <a:lnRef idx="3">
                <a:schemeClr val="lt1"/>
              </a:lnRef>
              <a:fillRef idx="1003">
                <a:schemeClr val="dk2"/>
              </a:fillRef>
              <a:effectRef idx="1">
                <a:schemeClr val="dk1"/>
              </a:effectRef>
              <a:fontRef idx="minor">
                <a:schemeClr val="lt1"/>
              </a:fontRef>
            </p:style>
            <p:txBody>
              <a:bodyPr wrap="none" lIns="121883" tIns="60941" rIns="121883" bIns="60941" anchor="ctr">
                <a:noAutofit/>
              </a:bodyPr>
              <a:lstStyle/>
              <a:p>
                <a:pPr defTabSz="914249">
                  <a:lnSpc>
                    <a:spcPct val="90000"/>
                  </a:lnSpc>
                </a:pPr>
                <a:endParaRPr lang="en-US" sz="1400" i="1" dirty="0">
                  <a:solidFill>
                    <a:schemeClr val="tx1">
                      <a:alpha val="99000"/>
                    </a:schemeClr>
                  </a:solidFill>
                </a:endParaRPr>
              </a:p>
              <a:p>
                <a:pPr defTabSz="914249">
                  <a:lnSpc>
                    <a:spcPct val="90000"/>
                  </a:lnSpc>
                </a:pPr>
                <a:endParaRPr lang="en-US" sz="1400" i="1" dirty="0">
                  <a:solidFill>
                    <a:schemeClr val="tx1">
                      <a:alpha val="99000"/>
                    </a:schemeClr>
                  </a:solidFill>
                </a:endParaRPr>
              </a:p>
              <a:p>
                <a:pPr defTabSz="914249">
                  <a:lnSpc>
                    <a:spcPct val="90000"/>
                  </a:lnSpc>
                </a:pPr>
                <a:endParaRPr lang="en-US" sz="1400" i="1" dirty="0">
                  <a:solidFill>
                    <a:schemeClr val="tx1">
                      <a:alpha val="99000"/>
                    </a:schemeClr>
                  </a:solidFill>
                </a:endParaRPr>
              </a:p>
            </p:txBody>
          </p:sp>
          <p:pic>
            <p:nvPicPr>
              <p:cNvPr id="99" name="Picture 17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855426" y="2974901"/>
                <a:ext cx="418720" cy="357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3077" name="Group 3076"/>
          <p:cNvGrpSpPr/>
          <p:nvPr/>
        </p:nvGrpSpPr>
        <p:grpSpPr>
          <a:xfrm>
            <a:off x="2995627" y="3920590"/>
            <a:ext cx="1688761" cy="1194303"/>
            <a:chOff x="1694790" y="2774870"/>
            <a:chExt cx="1266902" cy="895727"/>
          </a:xfrm>
        </p:grpSpPr>
        <p:cxnSp>
          <p:nvCxnSpPr>
            <p:cNvPr id="129" name="Elbow Connector 128"/>
            <p:cNvCxnSpPr/>
            <p:nvPr/>
          </p:nvCxnSpPr>
          <p:spPr>
            <a:xfrm>
              <a:off x="1694790" y="2797396"/>
              <a:ext cx="1266902" cy="873201"/>
            </a:xfrm>
            <a:prstGeom prst="bentConnector3">
              <a:avLst>
                <a:gd name="adj1" fmla="val 152"/>
              </a:avLst>
            </a:prstGeom>
            <a:ln w="38100">
              <a:solidFill>
                <a:schemeClr val="tx2"/>
              </a:solidFill>
              <a:headEnd type="none" w="med" len="med"/>
              <a:tailEnd type="diamond" w="med" len="med"/>
            </a:ln>
            <a:effectLst/>
          </p:spPr>
          <p:style>
            <a:lnRef idx="1">
              <a:schemeClr val="accent1"/>
            </a:lnRef>
            <a:fillRef idx="0">
              <a:schemeClr val="accent1"/>
            </a:fillRef>
            <a:effectRef idx="0">
              <a:schemeClr val="accent1"/>
            </a:effectRef>
            <a:fontRef idx="minor">
              <a:schemeClr val="tx1"/>
            </a:fontRef>
          </p:style>
        </p:cxnSp>
        <p:cxnSp>
          <p:nvCxnSpPr>
            <p:cNvPr id="130" name="Straight Arrow Connector 129"/>
            <p:cNvCxnSpPr/>
            <p:nvPr/>
          </p:nvCxnSpPr>
          <p:spPr>
            <a:xfrm>
              <a:off x="1694790" y="2774870"/>
              <a:ext cx="0" cy="407322"/>
            </a:xfrm>
            <a:prstGeom prst="straightConnector1">
              <a:avLst/>
            </a:prstGeom>
            <a:ln w="28575">
              <a:solidFill>
                <a:schemeClr val="tx2"/>
              </a:solidFill>
              <a:headEnd type="none" w="med" len="med"/>
              <a:tailEnd type="triangle" w="lg" len="lg"/>
            </a:ln>
            <a:effectLst/>
          </p:spPr>
          <p:style>
            <a:lnRef idx="1">
              <a:schemeClr val="accent1"/>
            </a:lnRef>
            <a:fillRef idx="0">
              <a:schemeClr val="accent1"/>
            </a:fillRef>
            <a:effectRef idx="0">
              <a:schemeClr val="accent1"/>
            </a:effectRef>
            <a:fontRef idx="minor">
              <a:schemeClr val="tx1"/>
            </a:fontRef>
          </p:style>
        </p:cxnSp>
      </p:grpSp>
      <p:grpSp>
        <p:nvGrpSpPr>
          <p:cNvPr id="3080" name="Group 3079"/>
          <p:cNvGrpSpPr/>
          <p:nvPr/>
        </p:nvGrpSpPr>
        <p:grpSpPr>
          <a:xfrm>
            <a:off x="1758296" y="4658972"/>
            <a:ext cx="1170435" cy="315360"/>
            <a:chOff x="766550" y="3328661"/>
            <a:chExt cx="878055" cy="236520"/>
          </a:xfrm>
        </p:grpSpPr>
        <p:sp>
          <p:nvSpPr>
            <p:cNvPr id="133" name="Rectangle 132"/>
            <p:cNvSpPr/>
            <p:nvPr/>
          </p:nvSpPr>
          <p:spPr>
            <a:xfrm>
              <a:off x="766550" y="3360535"/>
              <a:ext cx="601595" cy="183214"/>
            </a:xfrm>
            <a:prstGeom prst="rect">
              <a:avLst/>
            </a:prstGeom>
            <a:solidFill>
              <a:schemeClr val="accent1"/>
            </a:solidFill>
            <a:ln>
              <a:noFill/>
            </a:ln>
            <a:effectLst/>
          </p:spPr>
          <p:style>
            <a:lnRef idx="3">
              <a:schemeClr val="lt1"/>
            </a:lnRef>
            <a:fillRef idx="1003">
              <a:schemeClr val="dk2"/>
            </a:fillRef>
            <a:effectRef idx="1">
              <a:schemeClr val="dk1"/>
            </a:effectRef>
            <a:fontRef idx="minor">
              <a:schemeClr val="lt1"/>
            </a:fontRef>
          </p:style>
          <p:txBody>
            <a:bodyPr wrap="none" anchor="ctr">
              <a:noAutofit/>
            </a:bodyPr>
            <a:lstStyle/>
            <a:p>
              <a:pPr algn="ctr" defTabSz="914249">
                <a:lnSpc>
                  <a:spcPct val="90000"/>
                </a:lnSpc>
              </a:pPr>
              <a:r>
                <a:rPr lang="en-US" sz="1100" b="1" dirty="0">
                  <a:solidFill>
                    <a:schemeClr val="bg1">
                      <a:alpha val="99000"/>
                    </a:schemeClr>
                  </a:solidFill>
                </a:rPr>
                <a:t>TIME: T3</a:t>
              </a:r>
            </a:p>
          </p:txBody>
        </p:sp>
        <p:pic>
          <p:nvPicPr>
            <p:cNvPr id="134" name="Picture 3"/>
            <p:cNvPicPr>
              <a:picLocks noChangeAspect="1" noChangeArrowheads="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1406558" y="3328661"/>
              <a:ext cx="238047" cy="236520"/>
            </a:xfrm>
            <a:prstGeom prst="rect">
              <a:avLst/>
            </a:prstGeom>
            <a:noFill/>
            <a:effectLst/>
            <a:extLst>
              <a:ext uri="{909E8E84-426E-40DD-AFC4-6F175D3DCCD1}">
                <a14:hiddenFill xmlns:a14="http://schemas.microsoft.com/office/drawing/2010/main">
                  <a:solidFill>
                    <a:srgbClr val="FFFFFF"/>
                  </a:solidFill>
                </a14:hiddenFill>
              </a:ext>
            </a:extLst>
          </p:spPr>
        </p:pic>
      </p:grpSp>
      <p:sp>
        <p:nvSpPr>
          <p:cNvPr id="144" name="Rectangle 143"/>
          <p:cNvSpPr/>
          <p:nvPr/>
        </p:nvSpPr>
        <p:spPr>
          <a:xfrm>
            <a:off x="4150974" y="4848911"/>
            <a:ext cx="583239" cy="230147"/>
          </a:xfrm>
          <a:prstGeom prst="rect">
            <a:avLst/>
          </a:prstGeom>
          <a:solidFill>
            <a:schemeClr val="accent4"/>
          </a:solidFill>
          <a:ln>
            <a:noFill/>
          </a:ln>
          <a:effectLst/>
        </p:spPr>
        <p:style>
          <a:lnRef idx="3">
            <a:schemeClr val="lt1"/>
          </a:lnRef>
          <a:fillRef idx="1003">
            <a:schemeClr val="dk2"/>
          </a:fillRef>
          <a:effectRef idx="1">
            <a:schemeClr val="dk1"/>
          </a:effectRef>
          <a:fontRef idx="minor">
            <a:schemeClr val="lt1"/>
          </a:fontRef>
        </p:style>
        <p:txBody>
          <a:bodyPr wrap="none" lIns="121883" tIns="60941" rIns="121883" bIns="60941" anchor="ctr">
            <a:noAutofit/>
          </a:bodyPr>
          <a:lstStyle/>
          <a:p>
            <a:pPr algn="ctr" defTabSz="914249">
              <a:lnSpc>
                <a:spcPct val="90000"/>
              </a:lnSpc>
            </a:pPr>
            <a:r>
              <a:rPr lang="en-US" sz="1200" dirty="0">
                <a:solidFill>
                  <a:srgbClr val="FFFFFF">
                    <a:alpha val="99000"/>
                  </a:srgbClr>
                </a:solidFill>
              </a:rPr>
              <a:t>ID:  A</a:t>
            </a:r>
          </a:p>
        </p:txBody>
      </p:sp>
      <p:sp>
        <p:nvSpPr>
          <p:cNvPr id="145" name="Rectangle 144"/>
          <p:cNvSpPr/>
          <p:nvPr/>
        </p:nvSpPr>
        <p:spPr>
          <a:xfrm>
            <a:off x="4151542" y="4623987"/>
            <a:ext cx="834477" cy="235309"/>
          </a:xfrm>
          <a:prstGeom prst="rect">
            <a:avLst/>
          </a:prstGeom>
          <a:solidFill>
            <a:schemeClr val="accent4"/>
          </a:solidFill>
          <a:ln>
            <a:noFill/>
          </a:ln>
          <a:effectLst/>
        </p:spPr>
        <p:style>
          <a:lnRef idx="3">
            <a:schemeClr val="lt1"/>
          </a:lnRef>
          <a:fillRef idx="1003">
            <a:schemeClr val="dk2"/>
          </a:fillRef>
          <a:effectRef idx="1">
            <a:schemeClr val="dk1"/>
          </a:effectRef>
          <a:fontRef idx="minor">
            <a:schemeClr val="lt1"/>
          </a:fontRef>
        </p:style>
        <p:txBody>
          <a:bodyPr wrap="none" lIns="121883" tIns="60941" rIns="121883" bIns="60941" anchor="ctr">
            <a:noAutofit/>
          </a:bodyPr>
          <a:lstStyle/>
          <a:p>
            <a:pPr algn="ctr" defTabSz="914249">
              <a:lnSpc>
                <a:spcPct val="90000"/>
              </a:lnSpc>
            </a:pPr>
            <a:r>
              <a:rPr lang="en-US" sz="1200" dirty="0">
                <a:solidFill>
                  <a:srgbClr val="FFFFFF">
                    <a:alpha val="99000"/>
                  </a:srgbClr>
                </a:solidFill>
              </a:rPr>
              <a:t>USN: </a:t>
            </a:r>
            <a:r>
              <a:rPr lang="en-US" sz="1200" dirty="0">
                <a:solidFill>
                  <a:schemeClr val="accent5">
                    <a:alpha val="99000"/>
                  </a:schemeClr>
                </a:solidFill>
              </a:rPr>
              <a:t>100</a:t>
            </a:r>
            <a:r>
              <a:rPr lang="en-US" sz="1200" dirty="0">
                <a:solidFill>
                  <a:srgbClr val="FF0000"/>
                </a:solidFill>
              </a:rPr>
              <a:t> </a:t>
            </a:r>
          </a:p>
        </p:txBody>
      </p:sp>
      <p:sp>
        <p:nvSpPr>
          <p:cNvPr id="146" name="Rectangle 145"/>
          <p:cNvSpPr/>
          <p:nvPr/>
        </p:nvSpPr>
        <p:spPr>
          <a:xfrm>
            <a:off x="3044995" y="4623987"/>
            <a:ext cx="1152249" cy="455471"/>
          </a:xfrm>
          <a:prstGeom prst="rect">
            <a:avLst/>
          </a:prstGeom>
          <a:solidFill>
            <a:schemeClr val="tx2">
              <a:lumMod val="60000"/>
              <a:lumOff val="40000"/>
            </a:schemeClr>
          </a:solidFill>
          <a:ln>
            <a:noFill/>
          </a:ln>
          <a:effectLst/>
        </p:spPr>
        <p:style>
          <a:lnRef idx="3">
            <a:schemeClr val="lt1"/>
          </a:lnRef>
          <a:fillRef idx="1003">
            <a:schemeClr val="dk2"/>
          </a:fillRef>
          <a:effectRef idx="1">
            <a:schemeClr val="dk1"/>
          </a:effectRef>
          <a:fontRef idx="minor">
            <a:schemeClr val="lt1"/>
          </a:fontRef>
        </p:style>
        <p:txBody>
          <a:bodyPr wrap="square" lIns="121883" tIns="60941" rIns="121883" bIns="60941">
            <a:spAutoFit/>
          </a:bodyPr>
          <a:lstStyle/>
          <a:p>
            <a:pPr algn="ctr" defTabSz="914249">
              <a:lnSpc>
                <a:spcPct val="90000"/>
              </a:lnSpc>
            </a:pPr>
            <a:r>
              <a:rPr lang="en-US" sz="1200" dirty="0">
                <a:solidFill>
                  <a:srgbClr val="FFBE00">
                    <a:alpha val="99000"/>
                  </a:srgbClr>
                </a:solidFill>
              </a:rPr>
              <a:t>T1</a:t>
            </a:r>
            <a:r>
              <a:rPr lang="en-US" sz="1200" dirty="0">
                <a:solidFill>
                  <a:schemeClr val="accent5">
                    <a:alpha val="99000"/>
                  </a:schemeClr>
                </a:solidFill>
              </a:rPr>
              <a:t> </a:t>
            </a:r>
            <a:r>
              <a:rPr lang="en-US" sz="1200" dirty="0" smtClean="0">
                <a:solidFill>
                  <a:schemeClr val="accent5">
                    <a:alpha val="99000"/>
                  </a:schemeClr>
                </a:solidFill>
              </a:rPr>
              <a:t>VHD copy restored</a:t>
            </a:r>
            <a:endParaRPr lang="en-US" sz="1200" dirty="0">
              <a:solidFill>
                <a:schemeClr val="accent5">
                  <a:alpha val="99000"/>
                </a:schemeClr>
              </a:solidFill>
            </a:endParaRPr>
          </a:p>
        </p:txBody>
      </p:sp>
      <p:grpSp>
        <p:nvGrpSpPr>
          <p:cNvPr id="3082" name="Group 3081"/>
          <p:cNvGrpSpPr/>
          <p:nvPr/>
        </p:nvGrpSpPr>
        <p:grpSpPr>
          <a:xfrm>
            <a:off x="1758296" y="5787962"/>
            <a:ext cx="1185065" cy="326705"/>
            <a:chOff x="766550" y="4175410"/>
            <a:chExt cx="889031" cy="245029"/>
          </a:xfrm>
        </p:grpSpPr>
        <p:sp>
          <p:nvSpPr>
            <p:cNvPr id="164" name="Rectangle 163"/>
            <p:cNvSpPr/>
            <p:nvPr/>
          </p:nvSpPr>
          <p:spPr>
            <a:xfrm>
              <a:off x="766550" y="4213862"/>
              <a:ext cx="601595" cy="183214"/>
            </a:xfrm>
            <a:prstGeom prst="rect">
              <a:avLst/>
            </a:prstGeom>
            <a:solidFill>
              <a:schemeClr val="accent1"/>
            </a:solidFill>
            <a:ln>
              <a:noFill/>
            </a:ln>
            <a:effectLst/>
          </p:spPr>
          <p:style>
            <a:lnRef idx="3">
              <a:schemeClr val="lt1"/>
            </a:lnRef>
            <a:fillRef idx="1003">
              <a:schemeClr val="dk2"/>
            </a:fillRef>
            <a:effectRef idx="1">
              <a:schemeClr val="dk1"/>
            </a:effectRef>
            <a:fontRef idx="minor">
              <a:schemeClr val="lt1"/>
            </a:fontRef>
          </p:style>
          <p:txBody>
            <a:bodyPr wrap="none" anchor="ctr">
              <a:noAutofit/>
            </a:bodyPr>
            <a:lstStyle/>
            <a:p>
              <a:pPr algn="ctr" defTabSz="914249">
                <a:lnSpc>
                  <a:spcPct val="90000"/>
                </a:lnSpc>
              </a:pPr>
              <a:r>
                <a:rPr lang="en-US" sz="1100" b="1" dirty="0">
                  <a:solidFill>
                    <a:schemeClr val="bg1">
                      <a:alpha val="99000"/>
                    </a:schemeClr>
                  </a:solidFill>
                </a:rPr>
                <a:t>TIME: T4</a:t>
              </a:r>
            </a:p>
          </p:txBody>
        </p:sp>
        <p:pic>
          <p:nvPicPr>
            <p:cNvPr id="165" name="Picture 3"/>
            <p:cNvPicPr>
              <a:picLocks noChangeAspect="1" noChangeArrowheads="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1408970" y="4175410"/>
              <a:ext cx="246611" cy="245029"/>
            </a:xfrm>
            <a:prstGeom prst="rect">
              <a:avLst/>
            </a:prstGeom>
            <a:noFill/>
            <a:effectLst/>
            <a:extLst>
              <a:ext uri="{909E8E84-426E-40DD-AFC4-6F175D3DCCD1}">
                <a14:hiddenFill xmlns:a14="http://schemas.microsoft.com/office/drawing/2010/main">
                  <a:solidFill>
                    <a:srgbClr val="FFFFFF"/>
                  </a:solidFill>
                </a14:hiddenFill>
              </a:ext>
            </a:extLst>
          </p:spPr>
        </p:pic>
      </p:grpSp>
      <p:sp>
        <p:nvSpPr>
          <p:cNvPr id="155" name="Rectangle 154"/>
          <p:cNvSpPr/>
          <p:nvPr/>
        </p:nvSpPr>
        <p:spPr>
          <a:xfrm>
            <a:off x="3614010" y="5973764"/>
            <a:ext cx="583239" cy="227849"/>
          </a:xfrm>
          <a:prstGeom prst="rect">
            <a:avLst/>
          </a:prstGeom>
          <a:solidFill>
            <a:schemeClr val="accent4"/>
          </a:solidFill>
          <a:ln>
            <a:noFill/>
          </a:ln>
          <a:effectLst/>
        </p:spPr>
        <p:style>
          <a:lnRef idx="3">
            <a:schemeClr val="lt1"/>
          </a:lnRef>
          <a:fillRef idx="1003">
            <a:schemeClr val="dk2"/>
          </a:fillRef>
          <a:effectRef idx="1">
            <a:schemeClr val="dk1"/>
          </a:effectRef>
          <a:fontRef idx="minor">
            <a:schemeClr val="lt1"/>
          </a:fontRef>
        </p:style>
        <p:txBody>
          <a:bodyPr wrap="none" lIns="121883" tIns="60941" rIns="121883" bIns="60941" anchor="ctr">
            <a:noAutofit/>
          </a:bodyPr>
          <a:lstStyle/>
          <a:p>
            <a:pPr algn="ctr" defTabSz="914249">
              <a:lnSpc>
                <a:spcPct val="90000"/>
              </a:lnSpc>
            </a:pPr>
            <a:r>
              <a:rPr lang="en-US" sz="1200" dirty="0">
                <a:solidFill>
                  <a:srgbClr val="FFFFFF">
                    <a:alpha val="99000"/>
                  </a:srgbClr>
                </a:solidFill>
              </a:rPr>
              <a:t>ID:  A</a:t>
            </a:r>
          </a:p>
        </p:txBody>
      </p:sp>
      <p:sp>
        <p:nvSpPr>
          <p:cNvPr id="156" name="Rectangle 155"/>
          <p:cNvSpPr/>
          <p:nvPr/>
        </p:nvSpPr>
        <p:spPr>
          <a:xfrm>
            <a:off x="3614578" y="5737394"/>
            <a:ext cx="834477" cy="227849"/>
          </a:xfrm>
          <a:prstGeom prst="rect">
            <a:avLst/>
          </a:prstGeom>
          <a:solidFill>
            <a:schemeClr val="accent4"/>
          </a:solidFill>
          <a:ln>
            <a:noFill/>
          </a:ln>
          <a:effectLst/>
        </p:spPr>
        <p:style>
          <a:lnRef idx="3">
            <a:schemeClr val="lt1"/>
          </a:lnRef>
          <a:fillRef idx="1003">
            <a:schemeClr val="dk2"/>
          </a:fillRef>
          <a:effectRef idx="1">
            <a:schemeClr val="dk1"/>
          </a:effectRef>
          <a:fontRef idx="minor">
            <a:schemeClr val="lt1"/>
          </a:fontRef>
        </p:style>
        <p:txBody>
          <a:bodyPr wrap="none" lIns="121883" tIns="60941" rIns="121883" bIns="60941" anchor="ctr">
            <a:noAutofit/>
          </a:bodyPr>
          <a:lstStyle/>
          <a:p>
            <a:pPr algn="ctr" defTabSz="914249">
              <a:lnSpc>
                <a:spcPct val="90000"/>
              </a:lnSpc>
            </a:pPr>
            <a:r>
              <a:rPr lang="en-US" sz="1200" dirty="0">
                <a:solidFill>
                  <a:srgbClr val="FFFFFF">
                    <a:alpha val="99000"/>
                  </a:srgbClr>
                </a:solidFill>
              </a:rPr>
              <a:t>USN:</a:t>
            </a:r>
            <a:r>
              <a:rPr lang="en-US" sz="1200" dirty="0">
                <a:solidFill>
                  <a:srgbClr val="FFFFFF"/>
                </a:solidFill>
              </a:rPr>
              <a:t> </a:t>
            </a:r>
            <a:r>
              <a:rPr lang="en-US" sz="1200" dirty="0">
                <a:solidFill>
                  <a:schemeClr val="accent5">
                    <a:alpha val="99000"/>
                  </a:schemeClr>
                </a:solidFill>
              </a:rPr>
              <a:t>250 </a:t>
            </a:r>
          </a:p>
        </p:txBody>
      </p:sp>
      <p:grpSp>
        <p:nvGrpSpPr>
          <p:cNvPr id="3081" name="Group 3080"/>
          <p:cNvGrpSpPr/>
          <p:nvPr/>
        </p:nvGrpSpPr>
        <p:grpSpPr>
          <a:xfrm>
            <a:off x="3073848" y="5344305"/>
            <a:ext cx="2225393" cy="857309"/>
            <a:chOff x="1753474" y="3961775"/>
            <a:chExt cx="1669481" cy="642982"/>
          </a:xfrm>
        </p:grpSpPr>
        <p:sp>
          <p:nvSpPr>
            <p:cNvPr id="152" name="Rectangle 151"/>
            <p:cNvSpPr/>
            <p:nvPr/>
          </p:nvSpPr>
          <p:spPr>
            <a:xfrm>
              <a:off x="1753474" y="3961775"/>
              <a:ext cx="1669481" cy="179588"/>
            </a:xfrm>
            <a:prstGeom prst="rect">
              <a:avLst/>
            </a:prstGeom>
            <a:solidFill>
              <a:schemeClr val="tx2">
                <a:lumMod val="20000"/>
                <a:lumOff val="80000"/>
              </a:schemeClr>
            </a:solidFill>
            <a:ln>
              <a:noFill/>
            </a:ln>
            <a:effectLst/>
          </p:spPr>
          <p:style>
            <a:lnRef idx="3">
              <a:schemeClr val="lt1"/>
            </a:lnRef>
            <a:fillRef idx="1003">
              <a:schemeClr val="dk2"/>
            </a:fillRef>
            <a:effectRef idx="1">
              <a:schemeClr val="dk1"/>
            </a:effectRef>
            <a:fontRef idx="minor">
              <a:schemeClr val="lt1"/>
            </a:fontRef>
          </p:style>
          <p:txBody>
            <a:bodyPr wrap="none" lIns="121883" tIns="60941" rIns="121883" bIns="60941" anchor="ctr">
              <a:noAutofit/>
            </a:bodyPr>
            <a:lstStyle/>
            <a:p>
              <a:pPr defTabSz="914249">
                <a:lnSpc>
                  <a:spcPct val="90000"/>
                </a:lnSpc>
              </a:pPr>
              <a:r>
                <a:rPr lang="en-US" sz="1400" i="1" dirty="0">
                  <a:solidFill>
                    <a:schemeClr val="tx1">
                      <a:alpha val="99000"/>
                    </a:schemeClr>
                  </a:solidFill>
                </a:rPr>
                <a:t>+150 more users created</a:t>
              </a:r>
            </a:p>
          </p:txBody>
        </p:sp>
        <p:grpSp>
          <p:nvGrpSpPr>
            <p:cNvPr id="157" name="Group 156"/>
            <p:cNvGrpSpPr/>
            <p:nvPr/>
          </p:nvGrpSpPr>
          <p:grpSpPr>
            <a:xfrm>
              <a:off x="1753474" y="4141366"/>
              <a:ext cx="441486" cy="463391"/>
              <a:chOff x="1752899" y="2830733"/>
              <a:chExt cx="610724" cy="641028"/>
            </a:xfrm>
          </p:grpSpPr>
          <p:sp>
            <p:nvSpPr>
              <p:cNvPr id="158" name="Rectangle 157"/>
              <p:cNvSpPr/>
              <p:nvPr/>
            </p:nvSpPr>
            <p:spPr>
              <a:xfrm>
                <a:off x="1752899" y="2830733"/>
                <a:ext cx="610724" cy="641028"/>
              </a:xfrm>
              <a:prstGeom prst="rect">
                <a:avLst/>
              </a:prstGeom>
              <a:solidFill>
                <a:schemeClr val="tx2">
                  <a:lumMod val="60000"/>
                  <a:lumOff val="40000"/>
                </a:schemeClr>
              </a:solidFill>
              <a:ln>
                <a:noFill/>
              </a:ln>
              <a:effectLst/>
            </p:spPr>
            <p:style>
              <a:lnRef idx="3">
                <a:schemeClr val="lt1"/>
              </a:lnRef>
              <a:fillRef idx="1003">
                <a:schemeClr val="dk2"/>
              </a:fillRef>
              <a:effectRef idx="1">
                <a:schemeClr val="dk1"/>
              </a:effectRef>
              <a:fontRef idx="minor">
                <a:schemeClr val="lt1"/>
              </a:fontRef>
            </p:style>
            <p:txBody>
              <a:bodyPr wrap="none" lIns="121883" tIns="60941" rIns="121883" bIns="60941" anchor="ctr">
                <a:noAutofit/>
              </a:bodyPr>
              <a:lstStyle/>
              <a:p>
                <a:pPr defTabSz="914249">
                  <a:lnSpc>
                    <a:spcPct val="90000"/>
                  </a:lnSpc>
                </a:pPr>
                <a:endParaRPr lang="en-US" sz="1400" i="1" dirty="0">
                  <a:solidFill>
                    <a:schemeClr val="tx1">
                      <a:alpha val="99000"/>
                    </a:schemeClr>
                  </a:solidFill>
                </a:endParaRPr>
              </a:p>
              <a:p>
                <a:pPr defTabSz="914249">
                  <a:lnSpc>
                    <a:spcPct val="90000"/>
                  </a:lnSpc>
                </a:pPr>
                <a:endParaRPr lang="en-US" sz="1400" i="1" dirty="0">
                  <a:solidFill>
                    <a:schemeClr val="tx1">
                      <a:alpha val="99000"/>
                    </a:schemeClr>
                  </a:solidFill>
                </a:endParaRPr>
              </a:p>
              <a:p>
                <a:pPr defTabSz="914249">
                  <a:lnSpc>
                    <a:spcPct val="90000"/>
                  </a:lnSpc>
                </a:pPr>
                <a:endParaRPr lang="en-US" sz="1400" i="1" dirty="0">
                  <a:solidFill>
                    <a:schemeClr val="tx1">
                      <a:alpha val="99000"/>
                    </a:schemeClr>
                  </a:solidFill>
                </a:endParaRPr>
              </a:p>
            </p:txBody>
          </p:sp>
          <p:pic>
            <p:nvPicPr>
              <p:cNvPr id="163" name="Picture 17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840242" y="2968294"/>
                <a:ext cx="418720" cy="357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
        <p:nvSpPr>
          <p:cNvPr id="234" name="Rectangle 233"/>
          <p:cNvSpPr/>
          <p:nvPr/>
        </p:nvSpPr>
        <p:spPr>
          <a:xfrm>
            <a:off x="5882272" y="3687243"/>
            <a:ext cx="3012295" cy="234494"/>
          </a:xfrm>
          <a:prstGeom prst="rect">
            <a:avLst/>
          </a:prstGeom>
          <a:solidFill>
            <a:schemeClr val="tx2">
              <a:lumMod val="20000"/>
              <a:lumOff val="80000"/>
            </a:schemeClr>
          </a:solidFill>
          <a:ln>
            <a:noFill/>
          </a:ln>
          <a:effectLst/>
        </p:spPr>
        <p:style>
          <a:lnRef idx="3">
            <a:schemeClr val="lt1"/>
          </a:lnRef>
          <a:fillRef idx="1003">
            <a:schemeClr val="dk2"/>
          </a:fillRef>
          <a:effectRef idx="1">
            <a:schemeClr val="dk1"/>
          </a:effectRef>
          <a:fontRef idx="minor">
            <a:schemeClr val="lt1"/>
          </a:fontRef>
        </p:style>
        <p:txBody>
          <a:bodyPr wrap="none" lIns="121883" tIns="60941" rIns="121883" bIns="60941" anchor="ctr">
            <a:noAutofit/>
          </a:bodyPr>
          <a:lstStyle/>
          <a:p>
            <a:pPr defTabSz="914249">
              <a:lnSpc>
                <a:spcPct val="90000"/>
              </a:lnSpc>
            </a:pPr>
            <a:r>
              <a:rPr lang="en-US" sz="1400" i="1" dirty="0">
                <a:solidFill>
                  <a:schemeClr val="tx1">
                    <a:alpha val="99000"/>
                  </a:schemeClr>
                </a:solidFill>
              </a:rPr>
              <a:t>DC2 receives updates: USNs &gt;100</a:t>
            </a:r>
          </a:p>
        </p:txBody>
      </p:sp>
      <p:grpSp>
        <p:nvGrpSpPr>
          <p:cNvPr id="236" name="Group 235"/>
          <p:cNvGrpSpPr/>
          <p:nvPr/>
        </p:nvGrpSpPr>
        <p:grpSpPr>
          <a:xfrm>
            <a:off x="2996549" y="5057794"/>
            <a:ext cx="4937835" cy="1185532"/>
            <a:chOff x="1694790" y="1918104"/>
            <a:chExt cx="3704341" cy="889149"/>
          </a:xfrm>
        </p:grpSpPr>
        <p:cxnSp>
          <p:nvCxnSpPr>
            <p:cNvPr id="237" name="Elbow Connector 236"/>
            <p:cNvCxnSpPr/>
            <p:nvPr/>
          </p:nvCxnSpPr>
          <p:spPr>
            <a:xfrm>
              <a:off x="1694790" y="1934052"/>
              <a:ext cx="3704341" cy="873201"/>
            </a:xfrm>
            <a:prstGeom prst="bentConnector3">
              <a:avLst>
                <a:gd name="adj1" fmla="val -79"/>
              </a:avLst>
            </a:prstGeom>
            <a:ln w="38100">
              <a:solidFill>
                <a:schemeClr val="tx2"/>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238" name="Straight Arrow Connector 237"/>
            <p:cNvCxnSpPr/>
            <p:nvPr/>
          </p:nvCxnSpPr>
          <p:spPr>
            <a:xfrm>
              <a:off x="1694790" y="1918104"/>
              <a:ext cx="0" cy="407322"/>
            </a:xfrm>
            <a:prstGeom prst="straightConnector1">
              <a:avLst/>
            </a:prstGeom>
            <a:ln w="28575">
              <a:solidFill>
                <a:schemeClr val="tx2"/>
              </a:solidFill>
              <a:headEnd type="none" w="med" len="med"/>
              <a:tailEnd type="triangle" w="lg" len="lg"/>
            </a:ln>
            <a:effectLst/>
          </p:spPr>
          <p:style>
            <a:lnRef idx="1">
              <a:schemeClr val="accent1"/>
            </a:lnRef>
            <a:fillRef idx="0">
              <a:schemeClr val="accent1"/>
            </a:fillRef>
            <a:effectRef idx="0">
              <a:schemeClr val="accent1"/>
            </a:effectRef>
            <a:fontRef idx="minor">
              <a:schemeClr val="tx1"/>
            </a:fontRef>
          </p:style>
        </p:cxnSp>
      </p:grpSp>
      <p:sp>
        <p:nvSpPr>
          <p:cNvPr id="239" name="Rectangle 238"/>
          <p:cNvSpPr/>
          <p:nvPr/>
        </p:nvSpPr>
        <p:spPr>
          <a:xfrm>
            <a:off x="5923219" y="5973784"/>
            <a:ext cx="2970113" cy="227829"/>
          </a:xfrm>
          <a:prstGeom prst="rect">
            <a:avLst/>
          </a:prstGeom>
          <a:solidFill>
            <a:schemeClr val="tx2">
              <a:lumMod val="20000"/>
              <a:lumOff val="80000"/>
            </a:schemeClr>
          </a:solidFill>
          <a:ln>
            <a:noFill/>
          </a:ln>
          <a:effectLst/>
        </p:spPr>
        <p:style>
          <a:lnRef idx="3">
            <a:schemeClr val="lt1"/>
          </a:lnRef>
          <a:fillRef idx="1003">
            <a:schemeClr val="dk2"/>
          </a:fillRef>
          <a:effectRef idx="1">
            <a:schemeClr val="dk1"/>
          </a:effectRef>
          <a:fontRef idx="minor">
            <a:schemeClr val="lt1"/>
          </a:fontRef>
        </p:style>
        <p:txBody>
          <a:bodyPr wrap="none" lIns="121883" tIns="60941" rIns="121883" bIns="60941" anchor="ctr">
            <a:noAutofit/>
          </a:bodyPr>
          <a:lstStyle/>
          <a:p>
            <a:pPr defTabSz="914249">
              <a:lnSpc>
                <a:spcPct val="90000"/>
              </a:lnSpc>
            </a:pPr>
            <a:r>
              <a:rPr lang="en-US" sz="1400" i="1" dirty="0">
                <a:solidFill>
                  <a:schemeClr val="tx1">
                    <a:alpha val="99000"/>
                  </a:schemeClr>
                </a:solidFill>
              </a:rPr>
              <a:t>DC2 receives updates: USNs &gt;200</a:t>
            </a:r>
          </a:p>
        </p:txBody>
      </p:sp>
      <p:grpSp>
        <p:nvGrpSpPr>
          <p:cNvPr id="243" name="Group 242"/>
          <p:cNvGrpSpPr/>
          <p:nvPr/>
        </p:nvGrpSpPr>
        <p:grpSpPr>
          <a:xfrm>
            <a:off x="9669374" y="1284281"/>
            <a:ext cx="545323" cy="924136"/>
            <a:chOff x="928364" y="797721"/>
            <a:chExt cx="409100" cy="693102"/>
          </a:xfrm>
        </p:grpSpPr>
        <p:pic>
          <p:nvPicPr>
            <p:cNvPr id="244" name="Picture 65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28364" y="797721"/>
              <a:ext cx="409100" cy="693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5" name="TextBox 244"/>
            <p:cNvSpPr txBox="1"/>
            <p:nvPr/>
          </p:nvSpPr>
          <p:spPr>
            <a:xfrm rot="5400000">
              <a:off x="962566" y="920628"/>
              <a:ext cx="285819" cy="161625"/>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defTabSz="914249"/>
              <a:r>
                <a:rPr lang="en-US" sz="800" dirty="0">
                  <a:solidFill>
                    <a:srgbClr val="FFFFFF">
                      <a:alpha val="99000"/>
                    </a:srgbClr>
                  </a:solidFill>
                  <a:latin typeface="Segoe Semibold" pitchFamily="34" charset="0"/>
                </a:rPr>
                <a:t>DC2</a:t>
              </a:r>
            </a:p>
          </p:txBody>
        </p:sp>
      </p:grpSp>
      <p:sp>
        <p:nvSpPr>
          <p:cNvPr id="251" name="Rectangle 250"/>
          <p:cNvSpPr/>
          <p:nvPr/>
        </p:nvSpPr>
        <p:spPr>
          <a:xfrm>
            <a:off x="9095804" y="3702427"/>
            <a:ext cx="1171402" cy="704770"/>
          </a:xfrm>
          <a:prstGeom prst="rect">
            <a:avLst/>
          </a:prstGeom>
          <a:solidFill>
            <a:schemeClr val="tx2">
              <a:lumMod val="60000"/>
              <a:lumOff val="40000"/>
            </a:schemeClr>
          </a:solidFill>
          <a:ln>
            <a:noFill/>
          </a:ln>
          <a:effectLst/>
        </p:spPr>
        <p:style>
          <a:lnRef idx="3">
            <a:schemeClr val="lt1"/>
          </a:lnRef>
          <a:fillRef idx="1003">
            <a:schemeClr val="dk2"/>
          </a:fillRef>
          <a:effectRef idx="1">
            <a:schemeClr val="dk1"/>
          </a:effectRef>
          <a:fontRef idx="minor">
            <a:schemeClr val="lt1"/>
          </a:fontRef>
        </p:style>
        <p:txBody>
          <a:bodyPr wrap="none" lIns="121883" tIns="60941" rIns="121883" bIns="60941" anchor="ctr">
            <a:noAutofit/>
          </a:bodyPr>
          <a:lstStyle/>
          <a:p>
            <a:pPr defTabSz="914249">
              <a:lnSpc>
                <a:spcPct val="90000"/>
              </a:lnSpc>
            </a:pPr>
            <a:r>
              <a:rPr lang="en-US" sz="1200" i="1" dirty="0">
                <a:solidFill>
                  <a:schemeClr val="tx1">
                    <a:alpha val="99000"/>
                  </a:schemeClr>
                </a:solidFill>
              </a:rPr>
              <a:t>DC1(A)</a:t>
            </a:r>
            <a:br>
              <a:rPr lang="en-US" sz="1200" i="1" dirty="0">
                <a:solidFill>
                  <a:schemeClr val="tx1">
                    <a:alpha val="99000"/>
                  </a:schemeClr>
                </a:solidFill>
              </a:rPr>
            </a:br>
            <a:r>
              <a:rPr lang="en-US" sz="1200" i="1" dirty="0">
                <a:solidFill>
                  <a:schemeClr val="tx1">
                    <a:alpha val="99000"/>
                  </a:schemeClr>
                </a:solidFill>
              </a:rPr>
              <a:t>@USN = </a:t>
            </a:r>
            <a:r>
              <a:rPr lang="en-US" sz="1200" i="1" dirty="0">
                <a:solidFill>
                  <a:schemeClr val="accent5">
                    <a:alpha val="99000"/>
                  </a:schemeClr>
                </a:solidFill>
              </a:rPr>
              <a:t>200</a:t>
            </a:r>
          </a:p>
        </p:txBody>
      </p:sp>
      <p:pic>
        <p:nvPicPr>
          <p:cNvPr id="259" name="Picture 176"/>
          <p:cNvPicPr>
            <a:picLocks noChangeAspect="1" noChangeArrowheads="1"/>
          </p:cNvPicPr>
          <p:nvPr/>
        </p:nvPicPr>
        <p:blipFill>
          <a:blip r:embed="rId5">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bwMode="auto">
          <a:xfrm>
            <a:off x="9789584" y="3565283"/>
            <a:ext cx="417009" cy="356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63" name="Elbow Connector 262"/>
          <p:cNvCxnSpPr/>
          <p:nvPr/>
        </p:nvCxnSpPr>
        <p:spPr>
          <a:xfrm rot="5400000">
            <a:off x="7186542" y="4401252"/>
            <a:ext cx="2303651" cy="1412216"/>
          </a:xfrm>
          <a:prstGeom prst="bentConnector3">
            <a:avLst>
              <a:gd name="adj1" fmla="val 99117"/>
            </a:avLst>
          </a:prstGeom>
          <a:ln w="38100">
            <a:solidFill>
              <a:schemeClr val="accent2"/>
            </a:solidFill>
            <a:headEnd type="none" w="med" len="med"/>
            <a:tailEnd type="none" w="med" len="med"/>
          </a:ln>
          <a:effectLst>
            <a:softEdge rad="12700"/>
          </a:effectLst>
        </p:spPr>
        <p:style>
          <a:lnRef idx="1">
            <a:schemeClr val="accent1"/>
          </a:lnRef>
          <a:fillRef idx="0">
            <a:schemeClr val="accent1"/>
          </a:fillRef>
          <a:effectRef idx="0">
            <a:schemeClr val="accent1"/>
          </a:effectRef>
          <a:fontRef idx="minor">
            <a:schemeClr val="tx1"/>
          </a:fontRef>
        </p:style>
      </p:cxnSp>
      <p:grpSp>
        <p:nvGrpSpPr>
          <p:cNvPr id="3093" name="Group 3092"/>
          <p:cNvGrpSpPr/>
          <p:nvPr/>
        </p:nvGrpSpPr>
        <p:grpSpPr>
          <a:xfrm>
            <a:off x="9091860" y="5824292"/>
            <a:ext cx="1171401" cy="567659"/>
            <a:chOff x="5409111" y="4183830"/>
            <a:chExt cx="878780" cy="425744"/>
          </a:xfrm>
        </p:grpSpPr>
        <p:sp>
          <p:nvSpPr>
            <p:cNvPr id="271" name="Rectangle 270"/>
            <p:cNvSpPr/>
            <p:nvPr/>
          </p:nvSpPr>
          <p:spPr>
            <a:xfrm>
              <a:off x="5409111" y="4280638"/>
              <a:ext cx="878780" cy="328936"/>
            </a:xfrm>
            <a:prstGeom prst="rect">
              <a:avLst/>
            </a:prstGeom>
            <a:solidFill>
              <a:schemeClr val="tx2">
                <a:lumMod val="60000"/>
                <a:lumOff val="40000"/>
              </a:schemeClr>
            </a:solidFill>
            <a:ln>
              <a:noFill/>
            </a:ln>
            <a:effectLst/>
          </p:spPr>
          <p:style>
            <a:lnRef idx="3">
              <a:schemeClr val="lt1"/>
            </a:lnRef>
            <a:fillRef idx="1003">
              <a:schemeClr val="dk2"/>
            </a:fillRef>
            <a:effectRef idx="1">
              <a:schemeClr val="dk1"/>
            </a:effectRef>
            <a:fontRef idx="minor">
              <a:schemeClr val="lt1"/>
            </a:fontRef>
          </p:style>
          <p:txBody>
            <a:bodyPr wrap="none" lIns="121883" tIns="60941" rIns="121883" bIns="60941" anchor="ctr">
              <a:noAutofit/>
            </a:bodyPr>
            <a:lstStyle/>
            <a:p>
              <a:pPr defTabSz="914249">
                <a:lnSpc>
                  <a:spcPct val="90000"/>
                </a:lnSpc>
              </a:pPr>
              <a:r>
                <a:rPr lang="en-US" sz="1200" i="1" dirty="0">
                  <a:solidFill>
                    <a:schemeClr val="tx1">
                      <a:alpha val="99000"/>
                    </a:schemeClr>
                  </a:solidFill>
                </a:rPr>
                <a:t>DC1(A) </a:t>
              </a:r>
              <a:r>
                <a:rPr lang="en-US" sz="1200" i="1" dirty="0" smtClean="0">
                  <a:solidFill>
                    <a:schemeClr val="tx1">
                      <a:alpha val="99000"/>
                    </a:schemeClr>
                  </a:solidFill>
                </a:rPr>
                <a:t/>
              </a:r>
              <a:br>
                <a:rPr lang="en-US" sz="1200" i="1" dirty="0" smtClean="0">
                  <a:solidFill>
                    <a:schemeClr val="tx1">
                      <a:alpha val="99000"/>
                    </a:schemeClr>
                  </a:solidFill>
                </a:rPr>
              </a:br>
              <a:r>
                <a:rPr lang="en-US" sz="1200" i="1" dirty="0" smtClean="0">
                  <a:solidFill>
                    <a:schemeClr val="tx1">
                      <a:alpha val="99000"/>
                    </a:schemeClr>
                  </a:solidFill>
                </a:rPr>
                <a:t>@</a:t>
              </a:r>
              <a:r>
                <a:rPr lang="en-US" sz="1200" i="1" dirty="0">
                  <a:solidFill>
                    <a:schemeClr val="tx1">
                      <a:alpha val="99000"/>
                    </a:schemeClr>
                  </a:solidFill>
                </a:rPr>
                <a:t>USN = </a:t>
              </a:r>
              <a:r>
                <a:rPr lang="en-US" sz="1200" i="1" dirty="0">
                  <a:solidFill>
                    <a:schemeClr val="accent5">
                      <a:alpha val="99000"/>
                    </a:schemeClr>
                  </a:solidFill>
                </a:rPr>
                <a:t>250</a:t>
              </a:r>
            </a:p>
          </p:txBody>
        </p:sp>
        <p:pic>
          <p:nvPicPr>
            <p:cNvPr id="273" name="Picture 176"/>
            <p:cNvPicPr>
              <a:picLocks noChangeAspect="1" noChangeArrowheads="1"/>
            </p:cNvPicPr>
            <p:nvPr/>
          </p:nvPicPr>
          <p:blipFill>
            <a:blip r:embed="rId5">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bwMode="auto">
            <a:xfrm>
              <a:off x="5932540" y="4183830"/>
              <a:ext cx="302689" cy="258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3096" name="Elbow Connector 3095"/>
          <p:cNvCxnSpPr>
            <a:stCxn id="117" idx="1"/>
            <a:endCxn id="133" idx="1"/>
          </p:cNvCxnSpPr>
          <p:nvPr/>
        </p:nvCxnSpPr>
        <p:spPr>
          <a:xfrm rot="10800000" flipV="1">
            <a:off x="1758290" y="2539923"/>
            <a:ext cx="16929" cy="2283692"/>
          </a:xfrm>
          <a:prstGeom prst="bentConnector3">
            <a:avLst>
              <a:gd name="adj1" fmla="val 1800000"/>
            </a:avLst>
          </a:prstGeom>
          <a:ln w="28575">
            <a:solidFill>
              <a:schemeClr val="tx2"/>
            </a:solidFill>
            <a:prstDash val="solid"/>
            <a:headEnd type="oval" w="sm"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81" name="Rectangle 80"/>
          <p:cNvSpPr/>
          <p:nvPr/>
        </p:nvSpPr>
        <p:spPr>
          <a:xfrm>
            <a:off x="4473300" y="2550755"/>
            <a:ext cx="1743125" cy="224030"/>
          </a:xfrm>
          <a:prstGeom prst="rect">
            <a:avLst/>
          </a:prstGeom>
          <a:solidFill>
            <a:schemeClr val="accent4"/>
          </a:solidFill>
          <a:ln>
            <a:noFill/>
          </a:ln>
          <a:effectLst/>
        </p:spPr>
        <p:style>
          <a:lnRef idx="3">
            <a:schemeClr val="lt1"/>
          </a:lnRef>
          <a:fillRef idx="1003">
            <a:schemeClr val="dk2"/>
          </a:fillRef>
          <a:effectRef idx="1">
            <a:schemeClr val="dk1"/>
          </a:effectRef>
          <a:fontRef idx="minor">
            <a:schemeClr val="lt1"/>
          </a:fontRef>
        </p:style>
        <p:txBody>
          <a:bodyPr wrap="none" lIns="121883" tIns="60941" rIns="121883" bIns="60941" anchor="ctr">
            <a:noAutofit/>
          </a:bodyPr>
          <a:lstStyle/>
          <a:p>
            <a:pPr algn="ctr" defTabSz="914249">
              <a:lnSpc>
                <a:spcPct val="90000"/>
              </a:lnSpc>
            </a:pPr>
            <a:r>
              <a:rPr lang="en-US" sz="1200" dirty="0">
                <a:solidFill>
                  <a:srgbClr val="FFFFFF">
                    <a:alpha val="99000"/>
                  </a:srgbClr>
                </a:solidFill>
              </a:rPr>
              <a:t>RID Pool:  </a:t>
            </a:r>
            <a:r>
              <a:rPr lang="en-US" sz="1200" dirty="0">
                <a:solidFill>
                  <a:schemeClr val="accent5">
                    <a:alpha val="99000"/>
                  </a:schemeClr>
                </a:solidFill>
              </a:rPr>
              <a:t>500</a:t>
            </a:r>
            <a:r>
              <a:rPr lang="en-US" sz="1200" dirty="0">
                <a:solidFill>
                  <a:srgbClr val="FFFFFF">
                    <a:alpha val="99000"/>
                  </a:srgbClr>
                </a:solidFill>
              </a:rPr>
              <a:t> - 1000</a:t>
            </a:r>
          </a:p>
        </p:txBody>
      </p:sp>
      <p:sp>
        <p:nvSpPr>
          <p:cNvPr id="82" name="Rectangle 81"/>
          <p:cNvSpPr/>
          <p:nvPr/>
        </p:nvSpPr>
        <p:spPr>
          <a:xfrm>
            <a:off x="4163902" y="3693912"/>
            <a:ext cx="1743125" cy="227825"/>
          </a:xfrm>
          <a:prstGeom prst="rect">
            <a:avLst/>
          </a:prstGeom>
          <a:solidFill>
            <a:schemeClr val="accent4"/>
          </a:solidFill>
          <a:ln>
            <a:noFill/>
          </a:ln>
          <a:effectLst/>
        </p:spPr>
        <p:style>
          <a:lnRef idx="3">
            <a:schemeClr val="lt1"/>
          </a:lnRef>
          <a:fillRef idx="1003">
            <a:schemeClr val="dk2"/>
          </a:fillRef>
          <a:effectRef idx="1">
            <a:schemeClr val="dk1"/>
          </a:effectRef>
          <a:fontRef idx="minor">
            <a:schemeClr val="lt1"/>
          </a:fontRef>
        </p:style>
        <p:txBody>
          <a:bodyPr wrap="none" lIns="121883" tIns="60941" rIns="121883" bIns="60941" anchor="ctr">
            <a:noAutofit/>
          </a:bodyPr>
          <a:lstStyle/>
          <a:p>
            <a:pPr algn="ctr" defTabSz="914249">
              <a:lnSpc>
                <a:spcPct val="90000"/>
              </a:lnSpc>
            </a:pPr>
            <a:r>
              <a:rPr lang="en-US" sz="1200" dirty="0">
                <a:solidFill>
                  <a:srgbClr val="FFFFFF">
                    <a:alpha val="99000"/>
                  </a:srgbClr>
                </a:solidFill>
              </a:rPr>
              <a:t>RID Pool:  </a:t>
            </a:r>
            <a:r>
              <a:rPr lang="en-US" sz="1200" dirty="0">
                <a:solidFill>
                  <a:schemeClr val="accent5">
                    <a:alpha val="99000"/>
                  </a:schemeClr>
                </a:solidFill>
              </a:rPr>
              <a:t>600</a:t>
            </a:r>
            <a:r>
              <a:rPr lang="en-US" sz="1200" dirty="0">
                <a:solidFill>
                  <a:srgbClr val="FFFFFF"/>
                </a:solidFill>
                <a:effectLst>
                  <a:outerShdw blurRad="38100" dist="38100" dir="2700000" algn="tl">
                    <a:srgbClr val="000000">
                      <a:alpha val="43137"/>
                    </a:srgbClr>
                  </a:outerShdw>
                </a:effectLst>
              </a:rPr>
              <a:t> </a:t>
            </a:r>
            <a:r>
              <a:rPr lang="en-US" sz="1200" dirty="0">
                <a:solidFill>
                  <a:srgbClr val="FFFFFF">
                    <a:alpha val="99000"/>
                  </a:srgbClr>
                </a:solidFill>
              </a:rPr>
              <a:t>- 1000</a:t>
            </a:r>
          </a:p>
        </p:txBody>
      </p:sp>
      <p:sp>
        <p:nvSpPr>
          <p:cNvPr id="83" name="Rectangle 82"/>
          <p:cNvSpPr/>
          <p:nvPr/>
        </p:nvSpPr>
        <p:spPr>
          <a:xfrm>
            <a:off x="4709833" y="4848911"/>
            <a:ext cx="1743125" cy="244284"/>
          </a:xfrm>
          <a:prstGeom prst="rect">
            <a:avLst/>
          </a:prstGeom>
          <a:solidFill>
            <a:schemeClr val="accent4"/>
          </a:solidFill>
          <a:ln>
            <a:noFill/>
          </a:ln>
          <a:effectLst/>
        </p:spPr>
        <p:style>
          <a:lnRef idx="3">
            <a:schemeClr val="lt1"/>
          </a:lnRef>
          <a:fillRef idx="1003">
            <a:schemeClr val="dk2"/>
          </a:fillRef>
          <a:effectRef idx="1">
            <a:schemeClr val="dk1"/>
          </a:effectRef>
          <a:fontRef idx="minor">
            <a:schemeClr val="lt1"/>
          </a:fontRef>
        </p:style>
        <p:txBody>
          <a:bodyPr wrap="none" lIns="121883" tIns="60941" rIns="121883" bIns="60941" anchor="ctr">
            <a:noAutofit/>
          </a:bodyPr>
          <a:lstStyle/>
          <a:p>
            <a:pPr algn="ctr" defTabSz="914249">
              <a:lnSpc>
                <a:spcPct val="90000"/>
              </a:lnSpc>
            </a:pPr>
            <a:r>
              <a:rPr lang="en-US" sz="1200" dirty="0">
                <a:solidFill>
                  <a:srgbClr val="FFFFFF">
                    <a:alpha val="99000"/>
                  </a:srgbClr>
                </a:solidFill>
              </a:rPr>
              <a:t>RID Pool:  </a:t>
            </a:r>
            <a:r>
              <a:rPr lang="en-US" sz="1200" dirty="0">
                <a:solidFill>
                  <a:schemeClr val="accent5">
                    <a:alpha val="99000"/>
                  </a:schemeClr>
                </a:solidFill>
              </a:rPr>
              <a:t>500</a:t>
            </a:r>
            <a:r>
              <a:rPr lang="en-US" sz="1200" dirty="0">
                <a:solidFill>
                  <a:srgbClr val="FFFFFF"/>
                </a:solidFill>
              </a:rPr>
              <a:t> </a:t>
            </a:r>
            <a:r>
              <a:rPr lang="en-US" sz="1200" dirty="0">
                <a:solidFill>
                  <a:srgbClr val="FFFFFF">
                    <a:alpha val="99000"/>
                  </a:srgbClr>
                </a:solidFill>
              </a:rPr>
              <a:t>- 1000</a:t>
            </a:r>
          </a:p>
        </p:txBody>
      </p:sp>
      <p:sp>
        <p:nvSpPr>
          <p:cNvPr id="86" name="Rectangle 85"/>
          <p:cNvSpPr/>
          <p:nvPr/>
        </p:nvSpPr>
        <p:spPr>
          <a:xfrm>
            <a:off x="4184860" y="5973784"/>
            <a:ext cx="1743125" cy="227824"/>
          </a:xfrm>
          <a:prstGeom prst="rect">
            <a:avLst/>
          </a:prstGeom>
          <a:solidFill>
            <a:schemeClr val="accent4"/>
          </a:solidFill>
          <a:ln>
            <a:noFill/>
          </a:ln>
          <a:effectLst/>
        </p:spPr>
        <p:style>
          <a:lnRef idx="3">
            <a:schemeClr val="lt1"/>
          </a:lnRef>
          <a:fillRef idx="1003">
            <a:schemeClr val="dk2"/>
          </a:fillRef>
          <a:effectRef idx="1">
            <a:schemeClr val="dk1"/>
          </a:effectRef>
          <a:fontRef idx="minor">
            <a:schemeClr val="lt1"/>
          </a:fontRef>
        </p:style>
        <p:txBody>
          <a:bodyPr wrap="none" lIns="121883" tIns="60941" rIns="121883" bIns="60941" anchor="ctr">
            <a:noAutofit/>
          </a:bodyPr>
          <a:lstStyle/>
          <a:p>
            <a:pPr algn="ctr" defTabSz="914249">
              <a:lnSpc>
                <a:spcPct val="90000"/>
              </a:lnSpc>
            </a:pPr>
            <a:r>
              <a:rPr lang="en-US" sz="1200" dirty="0">
                <a:solidFill>
                  <a:srgbClr val="FFFFFF">
                    <a:alpha val="99000"/>
                  </a:srgbClr>
                </a:solidFill>
              </a:rPr>
              <a:t>RID Pool:  </a:t>
            </a:r>
            <a:r>
              <a:rPr lang="en-US" sz="1200" dirty="0">
                <a:solidFill>
                  <a:schemeClr val="accent5">
                    <a:alpha val="99000"/>
                  </a:schemeClr>
                </a:solidFill>
              </a:rPr>
              <a:t>650</a:t>
            </a:r>
            <a:r>
              <a:rPr lang="en-US" sz="1200" dirty="0">
                <a:solidFill>
                  <a:srgbClr val="FFFFFF"/>
                </a:solidFill>
              </a:rPr>
              <a:t> </a:t>
            </a:r>
            <a:r>
              <a:rPr lang="en-US" sz="1200" dirty="0">
                <a:solidFill>
                  <a:srgbClr val="FFFFFF">
                    <a:alpha val="99000"/>
                  </a:srgbClr>
                </a:solidFill>
              </a:rPr>
              <a:t>- 1000</a:t>
            </a:r>
          </a:p>
        </p:txBody>
      </p:sp>
      <p:sp>
        <p:nvSpPr>
          <p:cNvPr id="8" name="&quot;No&quot; Symbol 7"/>
          <p:cNvSpPr/>
          <p:nvPr/>
        </p:nvSpPr>
        <p:spPr bwMode="auto">
          <a:xfrm>
            <a:off x="2196032" y="2909768"/>
            <a:ext cx="1621391" cy="1621813"/>
          </a:xfrm>
          <a:prstGeom prst="noSmoking">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8" tIns="60944" rIns="121888" bIns="60944" numCol="1" rtlCol="0" anchor="ctr" anchorCtr="0" compatLnSpc="1">
            <a:prstTxWarp prst="textNoShape">
              <a:avLst/>
            </a:prstTxWarp>
          </a:bodyPr>
          <a:lstStyle/>
          <a:p>
            <a:pPr algn="ctr" defTabSz="1218535" fontAlgn="base">
              <a:spcBef>
                <a:spcPct val="0"/>
              </a:spcBef>
              <a:spcAft>
                <a:spcPct val="0"/>
              </a:spcAft>
            </a:pPr>
            <a:endParaRPr lang="en-US" sz="2900" b="1" dirty="0">
              <a:gradFill>
                <a:gsLst>
                  <a:gs pos="0">
                    <a:srgbClr val="FFFFFF"/>
                  </a:gs>
                  <a:gs pos="100000">
                    <a:srgbClr val="FFFFFF"/>
                  </a:gs>
                </a:gsLst>
                <a:lin ang="5400000" scaled="0"/>
              </a:gradFill>
            </a:endParaRPr>
          </a:p>
        </p:txBody>
      </p:sp>
      <p:sp>
        <p:nvSpPr>
          <p:cNvPr id="93" name="TextBox 92"/>
          <p:cNvSpPr txBox="1"/>
          <p:nvPr/>
        </p:nvSpPr>
        <p:spPr>
          <a:xfrm>
            <a:off x="3591191" y="3223102"/>
            <a:ext cx="7753085" cy="1000180"/>
          </a:xfrm>
          <a:prstGeom prst="rect">
            <a:avLst/>
          </a:prstGeom>
          <a:solidFill>
            <a:schemeClr val="accent2"/>
          </a:solidFill>
          <a:ln w="19050">
            <a:solidFill>
              <a:schemeClr val="accent2"/>
            </a:solidFill>
          </a:ln>
          <a:effectLst>
            <a:softEdge rad="12700"/>
          </a:effectLst>
        </p:spPr>
        <p:style>
          <a:lnRef idx="1">
            <a:schemeClr val="accent1"/>
          </a:lnRef>
          <a:fillRef idx="1003">
            <a:schemeClr val="lt1"/>
          </a:fillRef>
          <a:effectRef idx="2">
            <a:schemeClr val="accent1"/>
          </a:effectRef>
          <a:fontRef idx="minor">
            <a:schemeClr val="lt1"/>
          </a:fontRef>
        </p:style>
        <p:txBody>
          <a:bodyPr wrap="square" lIns="182880" tIns="121883" rIns="0" bIns="182824" rtlCol="0" anchor="ctr">
            <a:spAutoFit/>
          </a:bodyPr>
          <a:lstStyle/>
          <a:p>
            <a:pPr defTabSz="914249"/>
            <a:r>
              <a:rPr lang="en-US" sz="1500" dirty="0">
                <a:solidFill>
                  <a:schemeClr val="bg1">
                    <a:alpha val="99000"/>
                  </a:schemeClr>
                </a:solidFill>
                <a:latin typeface="Segoe" pitchFamily="34" charset="0"/>
              </a:rPr>
              <a:t>USN rollback NOT detected: only 50 users converge across the two DCs</a:t>
            </a:r>
          </a:p>
          <a:p>
            <a:pPr defTabSz="914249"/>
            <a:r>
              <a:rPr lang="en-US" sz="1500" dirty="0">
                <a:solidFill>
                  <a:schemeClr val="bg1">
                    <a:alpha val="99000"/>
                  </a:schemeClr>
                </a:solidFill>
                <a:latin typeface="Segoe" pitchFamily="34" charset="0"/>
              </a:rPr>
              <a:t>All others are either on one or the other DC</a:t>
            </a:r>
          </a:p>
          <a:p>
            <a:pPr defTabSz="914249"/>
            <a:r>
              <a:rPr lang="en-US" sz="1500" dirty="0">
                <a:solidFill>
                  <a:schemeClr val="bg1">
                    <a:alpha val="99000"/>
                  </a:schemeClr>
                </a:solidFill>
                <a:latin typeface="Segoe" pitchFamily="34" charset="0"/>
              </a:rPr>
              <a:t>150 security principals (users in this example) with RIDs 500-649 have conflicting SIDs</a:t>
            </a:r>
          </a:p>
        </p:txBody>
      </p:sp>
    </p:spTree>
    <p:extLst>
      <p:ext uri="{BB962C8B-B14F-4D97-AF65-F5344CB8AC3E}">
        <p14:creationId xmlns:p14="http://schemas.microsoft.com/office/powerpoint/2010/main" val="6961692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073"/>
                                        </p:tgtEl>
                                        <p:attrNameLst>
                                          <p:attrName>style.visibility</p:attrName>
                                        </p:attrNameLst>
                                      </p:cBhvr>
                                      <p:to>
                                        <p:strVal val="visible"/>
                                      </p:to>
                                    </p:set>
                                    <p:animEffect transition="in" filter="wipe(up)">
                                      <p:cBhvr>
                                        <p:cTn id="11" dur="500"/>
                                        <p:tgtEl>
                                          <p:spTgt spid="307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fade">
                                      <p:cBhvr>
                                        <p:cTn id="15" dur="500"/>
                                        <p:tgtEl>
                                          <p:spTgt spid="65"/>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15"/>
                                        </p:tgtEl>
                                        <p:attrNameLst>
                                          <p:attrName>style.visibility</p:attrName>
                                        </p:attrNameLst>
                                      </p:cBhvr>
                                      <p:to>
                                        <p:strVal val="visible"/>
                                      </p:to>
                                    </p:set>
                                    <p:animEffect transition="in" filter="wipe(right)">
                                      <p:cBhvr>
                                        <p:cTn id="19" dur="500"/>
                                        <p:tgtEl>
                                          <p:spTgt spid="11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89"/>
                                        </p:tgtEl>
                                        <p:attrNameLst>
                                          <p:attrName>style.visibility</p:attrName>
                                        </p:attrNameLst>
                                      </p:cBhvr>
                                      <p:to>
                                        <p:strVal val="visible"/>
                                      </p:to>
                                    </p:set>
                                    <p:animEffect transition="in" filter="wipe(left)">
                                      <p:cBhvr>
                                        <p:cTn id="23" dur="500"/>
                                        <p:tgtEl>
                                          <p:spTgt spid="89"/>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5"/>
                                        </p:tgtEl>
                                        <p:attrNameLst>
                                          <p:attrName>style.visibility</p:attrName>
                                        </p:attrNameLst>
                                      </p:cBhvr>
                                      <p:to>
                                        <p:strVal val="visible"/>
                                      </p:to>
                                    </p:set>
                                    <p:animEffect transition="in" filter="wipe(left)">
                                      <p:cBhvr>
                                        <p:cTn id="26" dur="500"/>
                                        <p:tgtEl>
                                          <p:spTgt spid="85"/>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wipe(down)">
                                      <p:cBhvr>
                                        <p:cTn id="29" dur="500"/>
                                        <p:tgtEl>
                                          <p:spTgt spid="8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3076"/>
                                        </p:tgtEl>
                                        <p:attrNameLst>
                                          <p:attrName>style.visibility</p:attrName>
                                        </p:attrNameLst>
                                      </p:cBhvr>
                                      <p:to>
                                        <p:strVal val="visible"/>
                                      </p:to>
                                    </p:set>
                                    <p:animEffect transition="in" filter="wipe(up)">
                                      <p:cBhvr>
                                        <p:cTn id="34" dur="500"/>
                                        <p:tgtEl>
                                          <p:spTgt spid="3076"/>
                                        </p:tgtEl>
                                      </p:cBhvr>
                                    </p:animEffect>
                                  </p:childTnLst>
                                </p:cTn>
                              </p:par>
                            </p:childTnLst>
                          </p:cTn>
                        </p:par>
                        <p:par>
                          <p:cTn id="35" fill="hold">
                            <p:stCondLst>
                              <p:cond delay="500"/>
                            </p:stCondLst>
                            <p:childTnLst>
                              <p:par>
                                <p:cTn id="36" presetID="10" presetClass="entr" presetSubtype="0" fill="hold" nodeType="afterEffect">
                                  <p:stCondLst>
                                    <p:cond delay="0"/>
                                  </p:stCondLst>
                                  <p:childTnLst>
                                    <p:set>
                                      <p:cBhvr>
                                        <p:cTn id="37" dur="1" fill="hold">
                                          <p:stCondLst>
                                            <p:cond delay="0"/>
                                          </p:stCondLst>
                                        </p:cTn>
                                        <p:tgtEl>
                                          <p:spTgt spid="3079"/>
                                        </p:tgtEl>
                                        <p:attrNameLst>
                                          <p:attrName>style.visibility</p:attrName>
                                        </p:attrNameLst>
                                      </p:cBhvr>
                                      <p:to>
                                        <p:strVal val="visible"/>
                                      </p:to>
                                    </p:set>
                                    <p:animEffect transition="in" filter="fade">
                                      <p:cBhvr>
                                        <p:cTn id="38" dur="500"/>
                                        <p:tgtEl>
                                          <p:spTgt spid="3079"/>
                                        </p:tgtEl>
                                      </p:cBhvr>
                                    </p:animEffect>
                                  </p:childTnLst>
                                </p:cTn>
                              </p:par>
                            </p:childTnLst>
                          </p:cTn>
                        </p:par>
                        <p:par>
                          <p:cTn id="39" fill="hold">
                            <p:stCondLst>
                              <p:cond delay="1000"/>
                            </p:stCondLst>
                            <p:childTnLst>
                              <p:par>
                                <p:cTn id="40" presetID="22" presetClass="entr" presetSubtype="2" fill="hold" nodeType="afterEffect">
                                  <p:stCondLst>
                                    <p:cond delay="0"/>
                                  </p:stCondLst>
                                  <p:childTnLst>
                                    <p:set>
                                      <p:cBhvr>
                                        <p:cTn id="41" dur="1" fill="hold">
                                          <p:stCondLst>
                                            <p:cond delay="0"/>
                                          </p:stCondLst>
                                        </p:cTn>
                                        <p:tgtEl>
                                          <p:spTgt spid="122"/>
                                        </p:tgtEl>
                                        <p:attrNameLst>
                                          <p:attrName>style.visibility</p:attrName>
                                        </p:attrNameLst>
                                      </p:cBhvr>
                                      <p:to>
                                        <p:strVal val="visible"/>
                                      </p:to>
                                    </p:set>
                                    <p:animEffect transition="in" filter="wipe(right)">
                                      <p:cBhvr>
                                        <p:cTn id="42" dur="500"/>
                                        <p:tgtEl>
                                          <p:spTgt spid="122"/>
                                        </p:tgtEl>
                                      </p:cBhvr>
                                    </p:animEffect>
                                  </p:childTnLst>
                                </p:cTn>
                              </p:par>
                            </p:childTnLst>
                          </p:cTn>
                        </p:par>
                        <p:par>
                          <p:cTn id="43" fill="hold">
                            <p:stCondLst>
                              <p:cond delay="1500"/>
                            </p:stCondLst>
                            <p:childTnLst>
                              <p:par>
                                <p:cTn id="44" presetID="22" presetClass="entr" presetSubtype="8" fill="hold" grpId="0" nodeType="afterEffect">
                                  <p:stCondLst>
                                    <p:cond delay="0"/>
                                  </p:stCondLst>
                                  <p:childTnLst>
                                    <p:set>
                                      <p:cBhvr>
                                        <p:cTn id="45" dur="1" fill="hold">
                                          <p:stCondLst>
                                            <p:cond delay="0"/>
                                          </p:stCondLst>
                                        </p:cTn>
                                        <p:tgtEl>
                                          <p:spTgt spid="126"/>
                                        </p:tgtEl>
                                        <p:attrNameLst>
                                          <p:attrName>style.visibility</p:attrName>
                                        </p:attrNameLst>
                                      </p:cBhvr>
                                      <p:to>
                                        <p:strVal val="visible"/>
                                      </p:to>
                                    </p:set>
                                    <p:animEffect transition="in" filter="wipe(left)">
                                      <p:cBhvr>
                                        <p:cTn id="46" dur="500"/>
                                        <p:tgtEl>
                                          <p:spTgt spid="12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25"/>
                                        </p:tgtEl>
                                        <p:attrNameLst>
                                          <p:attrName>style.visibility</p:attrName>
                                        </p:attrNameLst>
                                      </p:cBhvr>
                                      <p:to>
                                        <p:strVal val="visible"/>
                                      </p:to>
                                    </p:set>
                                    <p:animEffect transition="in" filter="wipe(left)">
                                      <p:cBhvr>
                                        <p:cTn id="49" dur="500"/>
                                        <p:tgtEl>
                                          <p:spTgt spid="12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82"/>
                                        </p:tgtEl>
                                        <p:attrNameLst>
                                          <p:attrName>style.visibility</p:attrName>
                                        </p:attrNameLst>
                                      </p:cBhvr>
                                      <p:to>
                                        <p:strVal val="visible"/>
                                      </p:to>
                                    </p:set>
                                    <p:animEffect transition="in" filter="wipe(down)">
                                      <p:cBhvr>
                                        <p:cTn id="52" dur="500"/>
                                        <p:tgtEl>
                                          <p:spTgt spid="82"/>
                                        </p:tgtEl>
                                      </p:cBhvr>
                                    </p:animEffect>
                                  </p:childTnLst>
                                </p:cTn>
                              </p:par>
                              <p:par>
                                <p:cTn id="53" presetID="22" presetClass="entr" presetSubtype="8" fill="hold" grpId="0" nodeType="withEffect">
                                  <p:stCondLst>
                                    <p:cond delay="1000"/>
                                  </p:stCondLst>
                                  <p:childTnLst>
                                    <p:set>
                                      <p:cBhvr>
                                        <p:cTn id="54" dur="1" fill="hold">
                                          <p:stCondLst>
                                            <p:cond delay="0"/>
                                          </p:stCondLst>
                                        </p:cTn>
                                        <p:tgtEl>
                                          <p:spTgt spid="234"/>
                                        </p:tgtEl>
                                        <p:attrNameLst>
                                          <p:attrName>style.visibility</p:attrName>
                                        </p:attrNameLst>
                                      </p:cBhvr>
                                      <p:to>
                                        <p:strVal val="visible"/>
                                      </p:to>
                                    </p:set>
                                    <p:animEffect transition="in" filter="wipe(left)">
                                      <p:cBhvr>
                                        <p:cTn id="55" dur="500"/>
                                        <p:tgtEl>
                                          <p:spTgt spid="234"/>
                                        </p:tgtEl>
                                      </p:cBhvr>
                                    </p:animEffect>
                                  </p:childTnLst>
                                </p:cTn>
                              </p:par>
                            </p:childTnLst>
                          </p:cTn>
                        </p:par>
                        <p:par>
                          <p:cTn id="56" fill="hold">
                            <p:stCondLst>
                              <p:cond delay="3000"/>
                            </p:stCondLst>
                            <p:childTnLst>
                              <p:par>
                                <p:cTn id="57" presetID="2" presetClass="entr" presetSubtype="8" fill="hold" nodeType="afterEffect">
                                  <p:stCondLst>
                                    <p:cond delay="0"/>
                                  </p:stCondLst>
                                  <p:childTnLst>
                                    <p:set>
                                      <p:cBhvr>
                                        <p:cTn id="58" dur="1" fill="hold">
                                          <p:stCondLst>
                                            <p:cond delay="0"/>
                                          </p:stCondLst>
                                        </p:cTn>
                                        <p:tgtEl>
                                          <p:spTgt spid="247"/>
                                        </p:tgtEl>
                                        <p:attrNameLst>
                                          <p:attrName>style.visibility</p:attrName>
                                        </p:attrNameLst>
                                      </p:cBhvr>
                                      <p:to>
                                        <p:strVal val="visible"/>
                                      </p:to>
                                    </p:set>
                                    <p:anim calcmode="lin" valueType="num">
                                      <p:cBhvr additive="base">
                                        <p:cTn id="59" dur="500" fill="hold"/>
                                        <p:tgtEl>
                                          <p:spTgt spid="247"/>
                                        </p:tgtEl>
                                        <p:attrNameLst>
                                          <p:attrName>ppt_x</p:attrName>
                                        </p:attrNameLst>
                                      </p:cBhvr>
                                      <p:tavLst>
                                        <p:tav tm="0">
                                          <p:val>
                                            <p:strVal val="0-#ppt_w/2"/>
                                          </p:val>
                                        </p:tav>
                                        <p:tav tm="100000">
                                          <p:val>
                                            <p:strVal val="#ppt_x"/>
                                          </p:val>
                                        </p:tav>
                                      </p:tavLst>
                                    </p:anim>
                                    <p:anim calcmode="lin" valueType="num">
                                      <p:cBhvr additive="base">
                                        <p:cTn id="60" dur="500" fill="hold"/>
                                        <p:tgtEl>
                                          <p:spTgt spid="247"/>
                                        </p:tgtEl>
                                        <p:attrNameLst>
                                          <p:attrName>ppt_y</p:attrName>
                                        </p:attrNameLst>
                                      </p:cBhvr>
                                      <p:tavLst>
                                        <p:tav tm="0">
                                          <p:val>
                                            <p:strVal val="#ppt_y"/>
                                          </p:val>
                                        </p:tav>
                                        <p:tav tm="100000">
                                          <p:val>
                                            <p:strVal val="#ppt_y"/>
                                          </p:val>
                                        </p:tav>
                                      </p:tavLst>
                                    </p:anim>
                                  </p:childTnLst>
                                </p:cTn>
                              </p:par>
                            </p:childTnLst>
                          </p:cTn>
                        </p:par>
                        <p:par>
                          <p:cTn id="61" fill="hold">
                            <p:stCondLst>
                              <p:cond delay="3500"/>
                            </p:stCondLst>
                            <p:childTnLst>
                              <p:par>
                                <p:cTn id="62" presetID="10" presetClass="entr" presetSubtype="0" fill="hold" grpId="0" nodeType="afterEffect">
                                  <p:stCondLst>
                                    <p:cond delay="0"/>
                                  </p:stCondLst>
                                  <p:childTnLst>
                                    <p:set>
                                      <p:cBhvr>
                                        <p:cTn id="63" dur="1" fill="hold">
                                          <p:stCondLst>
                                            <p:cond delay="0"/>
                                          </p:stCondLst>
                                        </p:cTn>
                                        <p:tgtEl>
                                          <p:spTgt spid="251"/>
                                        </p:tgtEl>
                                        <p:attrNameLst>
                                          <p:attrName>style.visibility</p:attrName>
                                        </p:attrNameLst>
                                      </p:cBhvr>
                                      <p:to>
                                        <p:strVal val="visible"/>
                                      </p:to>
                                    </p:set>
                                    <p:animEffect transition="in" filter="fade">
                                      <p:cBhvr>
                                        <p:cTn id="64" dur="500"/>
                                        <p:tgtEl>
                                          <p:spTgt spid="251"/>
                                        </p:tgtEl>
                                      </p:cBhvr>
                                    </p:animEffect>
                                  </p:childTnLst>
                                </p:cTn>
                              </p:par>
                              <p:par>
                                <p:cTn id="65" presetID="10" presetClass="entr" presetSubtype="0" fill="hold" nodeType="withEffect">
                                  <p:stCondLst>
                                    <p:cond delay="0"/>
                                  </p:stCondLst>
                                  <p:childTnLst>
                                    <p:set>
                                      <p:cBhvr>
                                        <p:cTn id="66" dur="1" fill="hold">
                                          <p:stCondLst>
                                            <p:cond delay="0"/>
                                          </p:stCondLst>
                                        </p:cTn>
                                        <p:tgtEl>
                                          <p:spTgt spid="259"/>
                                        </p:tgtEl>
                                        <p:attrNameLst>
                                          <p:attrName>style.visibility</p:attrName>
                                        </p:attrNameLst>
                                      </p:cBhvr>
                                      <p:to>
                                        <p:strVal val="visible"/>
                                      </p:to>
                                    </p:set>
                                    <p:animEffect transition="in" filter="fade">
                                      <p:cBhvr>
                                        <p:cTn id="67" dur="500"/>
                                        <p:tgtEl>
                                          <p:spTgt spid="259"/>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nodeType="clickEffect">
                                  <p:stCondLst>
                                    <p:cond delay="0"/>
                                  </p:stCondLst>
                                  <p:childTnLst>
                                    <p:set>
                                      <p:cBhvr>
                                        <p:cTn id="71" dur="1" fill="hold">
                                          <p:stCondLst>
                                            <p:cond delay="0"/>
                                          </p:stCondLst>
                                        </p:cTn>
                                        <p:tgtEl>
                                          <p:spTgt spid="3077"/>
                                        </p:tgtEl>
                                        <p:attrNameLst>
                                          <p:attrName>style.visibility</p:attrName>
                                        </p:attrNameLst>
                                      </p:cBhvr>
                                      <p:to>
                                        <p:strVal val="visible"/>
                                      </p:to>
                                    </p:set>
                                    <p:animEffect transition="in" filter="wipe(up)">
                                      <p:cBhvr>
                                        <p:cTn id="72" dur="500"/>
                                        <p:tgtEl>
                                          <p:spTgt spid="3077"/>
                                        </p:tgtEl>
                                      </p:cBhvr>
                                    </p:animEffect>
                                  </p:childTnLst>
                                </p:cTn>
                              </p:par>
                            </p:childTnLst>
                          </p:cTn>
                        </p:par>
                        <p:par>
                          <p:cTn id="73" fill="hold">
                            <p:stCondLst>
                              <p:cond delay="500"/>
                            </p:stCondLst>
                            <p:childTnLst>
                              <p:par>
                                <p:cTn id="74" presetID="22" presetClass="entr" presetSubtype="2" fill="hold" nodeType="afterEffect">
                                  <p:stCondLst>
                                    <p:cond delay="0"/>
                                  </p:stCondLst>
                                  <p:childTnLst>
                                    <p:set>
                                      <p:cBhvr>
                                        <p:cTn id="75" dur="1" fill="hold">
                                          <p:stCondLst>
                                            <p:cond delay="0"/>
                                          </p:stCondLst>
                                        </p:cTn>
                                        <p:tgtEl>
                                          <p:spTgt spid="3080"/>
                                        </p:tgtEl>
                                        <p:attrNameLst>
                                          <p:attrName>style.visibility</p:attrName>
                                        </p:attrNameLst>
                                      </p:cBhvr>
                                      <p:to>
                                        <p:strVal val="visible"/>
                                      </p:to>
                                    </p:set>
                                    <p:animEffect transition="in" filter="wipe(right)">
                                      <p:cBhvr>
                                        <p:cTn id="76" dur="500"/>
                                        <p:tgtEl>
                                          <p:spTgt spid="3080"/>
                                        </p:tgtEl>
                                      </p:cBhvr>
                                    </p:animEffect>
                                  </p:childTnLst>
                                </p:cTn>
                              </p:par>
                            </p:childTnLst>
                          </p:cTn>
                        </p:par>
                        <p:par>
                          <p:cTn id="77" fill="hold">
                            <p:stCondLst>
                              <p:cond delay="1000"/>
                            </p:stCondLst>
                            <p:childTnLst>
                              <p:par>
                                <p:cTn id="78" presetID="22" presetClass="entr" presetSubtype="1" fill="hold" nodeType="afterEffect">
                                  <p:stCondLst>
                                    <p:cond delay="0"/>
                                  </p:stCondLst>
                                  <p:childTnLst>
                                    <p:set>
                                      <p:cBhvr>
                                        <p:cTn id="79" dur="1" fill="hold">
                                          <p:stCondLst>
                                            <p:cond delay="0"/>
                                          </p:stCondLst>
                                        </p:cTn>
                                        <p:tgtEl>
                                          <p:spTgt spid="3096"/>
                                        </p:tgtEl>
                                        <p:attrNameLst>
                                          <p:attrName>style.visibility</p:attrName>
                                        </p:attrNameLst>
                                      </p:cBhvr>
                                      <p:to>
                                        <p:strVal val="visible"/>
                                      </p:to>
                                    </p:set>
                                    <p:animEffect transition="in" filter="wipe(up)">
                                      <p:cBhvr>
                                        <p:cTn id="80" dur="500"/>
                                        <p:tgtEl>
                                          <p:spTgt spid="3096"/>
                                        </p:tgtEl>
                                      </p:cBhvr>
                                    </p:animEffect>
                                  </p:childTnLst>
                                </p:cTn>
                              </p:par>
                            </p:childTnLst>
                          </p:cTn>
                        </p:par>
                        <p:par>
                          <p:cTn id="81" fill="hold">
                            <p:stCondLst>
                              <p:cond delay="1500"/>
                            </p:stCondLst>
                            <p:childTnLst>
                              <p:par>
                                <p:cTn id="82" presetID="10" presetClass="entr" presetSubtype="0" fill="hold" grpId="0" nodeType="afterEffect">
                                  <p:stCondLst>
                                    <p:cond delay="0"/>
                                  </p:stCondLst>
                                  <p:childTnLst>
                                    <p:set>
                                      <p:cBhvr>
                                        <p:cTn id="83" dur="1" fill="hold">
                                          <p:stCondLst>
                                            <p:cond delay="0"/>
                                          </p:stCondLst>
                                        </p:cTn>
                                        <p:tgtEl>
                                          <p:spTgt spid="146"/>
                                        </p:tgtEl>
                                        <p:attrNameLst>
                                          <p:attrName>style.visibility</p:attrName>
                                        </p:attrNameLst>
                                      </p:cBhvr>
                                      <p:to>
                                        <p:strVal val="visible"/>
                                      </p:to>
                                    </p:set>
                                    <p:animEffect transition="in" filter="fade">
                                      <p:cBhvr>
                                        <p:cTn id="84" dur="500"/>
                                        <p:tgtEl>
                                          <p:spTgt spid="146"/>
                                        </p:tgtEl>
                                      </p:cBhvr>
                                    </p:animEffect>
                                  </p:childTnLst>
                                </p:cTn>
                              </p:par>
                            </p:childTnLst>
                          </p:cTn>
                        </p:par>
                        <p:par>
                          <p:cTn id="85" fill="hold">
                            <p:stCondLst>
                              <p:cond delay="2000"/>
                            </p:stCondLst>
                            <p:childTnLst>
                              <p:par>
                                <p:cTn id="86" presetID="22" presetClass="entr" presetSubtype="8" fill="hold" grpId="0" nodeType="afterEffect">
                                  <p:stCondLst>
                                    <p:cond delay="0"/>
                                  </p:stCondLst>
                                  <p:childTnLst>
                                    <p:set>
                                      <p:cBhvr>
                                        <p:cTn id="87" dur="1" fill="hold">
                                          <p:stCondLst>
                                            <p:cond delay="0"/>
                                          </p:stCondLst>
                                        </p:cTn>
                                        <p:tgtEl>
                                          <p:spTgt spid="145"/>
                                        </p:tgtEl>
                                        <p:attrNameLst>
                                          <p:attrName>style.visibility</p:attrName>
                                        </p:attrNameLst>
                                      </p:cBhvr>
                                      <p:to>
                                        <p:strVal val="visible"/>
                                      </p:to>
                                    </p:set>
                                    <p:animEffect transition="in" filter="wipe(left)">
                                      <p:cBhvr>
                                        <p:cTn id="88" dur="500"/>
                                        <p:tgtEl>
                                          <p:spTgt spid="145"/>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44"/>
                                        </p:tgtEl>
                                        <p:attrNameLst>
                                          <p:attrName>style.visibility</p:attrName>
                                        </p:attrNameLst>
                                      </p:cBhvr>
                                      <p:to>
                                        <p:strVal val="visible"/>
                                      </p:to>
                                    </p:set>
                                    <p:animEffect transition="in" filter="wipe(left)">
                                      <p:cBhvr>
                                        <p:cTn id="91" dur="500"/>
                                        <p:tgtEl>
                                          <p:spTgt spid="144"/>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83"/>
                                        </p:tgtEl>
                                        <p:attrNameLst>
                                          <p:attrName>style.visibility</p:attrName>
                                        </p:attrNameLst>
                                      </p:cBhvr>
                                      <p:to>
                                        <p:strVal val="visible"/>
                                      </p:to>
                                    </p:set>
                                    <p:animEffect transition="in" filter="wipe(down)">
                                      <p:cBhvr>
                                        <p:cTn id="94" dur="500"/>
                                        <p:tgtEl>
                                          <p:spTgt spid="83"/>
                                        </p:tgtEl>
                                      </p:cBhvr>
                                    </p:animEffect>
                                  </p:childTnLst>
                                </p:cTn>
                              </p:par>
                            </p:childTnLst>
                          </p:cTn>
                        </p:par>
                      </p:childTnLst>
                    </p:cTn>
                  </p:par>
                  <p:par>
                    <p:cTn id="95" fill="hold">
                      <p:stCondLst>
                        <p:cond delay="indefinite"/>
                      </p:stCondLst>
                      <p:childTnLst>
                        <p:par>
                          <p:cTn id="96" fill="hold">
                            <p:stCondLst>
                              <p:cond delay="0"/>
                            </p:stCondLst>
                            <p:childTnLst>
                              <p:par>
                                <p:cTn id="97" presetID="31" presetClass="exit" presetSubtype="0" fill="hold" nodeType="clickEffect">
                                  <p:stCondLst>
                                    <p:cond delay="0"/>
                                  </p:stCondLst>
                                  <p:childTnLst>
                                    <p:anim calcmode="lin" valueType="num">
                                      <p:cBhvr>
                                        <p:cTn id="98" dur="1000"/>
                                        <p:tgtEl>
                                          <p:spTgt spid="3079"/>
                                        </p:tgtEl>
                                        <p:attrNameLst>
                                          <p:attrName>ppt_w</p:attrName>
                                        </p:attrNameLst>
                                      </p:cBhvr>
                                      <p:tavLst>
                                        <p:tav tm="0">
                                          <p:val>
                                            <p:strVal val="ppt_w"/>
                                          </p:val>
                                        </p:tav>
                                        <p:tav tm="100000">
                                          <p:val>
                                            <p:fltVal val="0"/>
                                          </p:val>
                                        </p:tav>
                                      </p:tavLst>
                                    </p:anim>
                                    <p:anim calcmode="lin" valueType="num">
                                      <p:cBhvr>
                                        <p:cTn id="99" dur="1000"/>
                                        <p:tgtEl>
                                          <p:spTgt spid="3079"/>
                                        </p:tgtEl>
                                        <p:attrNameLst>
                                          <p:attrName>ppt_h</p:attrName>
                                        </p:attrNameLst>
                                      </p:cBhvr>
                                      <p:tavLst>
                                        <p:tav tm="0">
                                          <p:val>
                                            <p:strVal val="ppt_h"/>
                                          </p:val>
                                        </p:tav>
                                        <p:tav tm="100000">
                                          <p:val>
                                            <p:fltVal val="0"/>
                                          </p:val>
                                        </p:tav>
                                      </p:tavLst>
                                    </p:anim>
                                    <p:anim calcmode="lin" valueType="num">
                                      <p:cBhvr>
                                        <p:cTn id="100" dur="1000"/>
                                        <p:tgtEl>
                                          <p:spTgt spid="3079"/>
                                        </p:tgtEl>
                                        <p:attrNameLst>
                                          <p:attrName>style.rotation</p:attrName>
                                        </p:attrNameLst>
                                      </p:cBhvr>
                                      <p:tavLst>
                                        <p:tav tm="0">
                                          <p:val>
                                            <p:fltVal val="0"/>
                                          </p:val>
                                        </p:tav>
                                        <p:tav tm="100000">
                                          <p:val>
                                            <p:fltVal val="90"/>
                                          </p:val>
                                        </p:tav>
                                      </p:tavLst>
                                    </p:anim>
                                    <p:animEffect transition="out" filter="fade">
                                      <p:cBhvr>
                                        <p:cTn id="101" dur="1000"/>
                                        <p:tgtEl>
                                          <p:spTgt spid="3079"/>
                                        </p:tgtEl>
                                      </p:cBhvr>
                                    </p:animEffect>
                                    <p:set>
                                      <p:cBhvr>
                                        <p:cTn id="102" dur="1" fill="hold">
                                          <p:stCondLst>
                                            <p:cond delay="999"/>
                                          </p:stCondLst>
                                        </p:cTn>
                                        <p:tgtEl>
                                          <p:spTgt spid="3079"/>
                                        </p:tgtEl>
                                        <p:attrNameLst>
                                          <p:attrName>style.visibility</p:attrName>
                                        </p:attrNameLst>
                                      </p:cBhvr>
                                      <p:to>
                                        <p:strVal val="hidden"/>
                                      </p:to>
                                    </p:set>
                                  </p:childTnLst>
                                </p:cTn>
                              </p:par>
                              <p:par>
                                <p:cTn id="103" presetID="31" presetClass="exit" presetSubtype="0" fill="hold" nodeType="withEffect">
                                  <p:stCondLst>
                                    <p:cond delay="0"/>
                                  </p:stCondLst>
                                  <p:childTnLst>
                                    <p:anim calcmode="lin" valueType="num">
                                      <p:cBhvr>
                                        <p:cTn id="104" dur="1000"/>
                                        <p:tgtEl>
                                          <p:spTgt spid="122"/>
                                        </p:tgtEl>
                                        <p:attrNameLst>
                                          <p:attrName>ppt_w</p:attrName>
                                        </p:attrNameLst>
                                      </p:cBhvr>
                                      <p:tavLst>
                                        <p:tav tm="0">
                                          <p:val>
                                            <p:strVal val="ppt_w"/>
                                          </p:val>
                                        </p:tav>
                                        <p:tav tm="100000">
                                          <p:val>
                                            <p:fltVal val="0"/>
                                          </p:val>
                                        </p:tav>
                                      </p:tavLst>
                                    </p:anim>
                                    <p:anim calcmode="lin" valueType="num">
                                      <p:cBhvr>
                                        <p:cTn id="105" dur="1000"/>
                                        <p:tgtEl>
                                          <p:spTgt spid="122"/>
                                        </p:tgtEl>
                                        <p:attrNameLst>
                                          <p:attrName>ppt_h</p:attrName>
                                        </p:attrNameLst>
                                      </p:cBhvr>
                                      <p:tavLst>
                                        <p:tav tm="0">
                                          <p:val>
                                            <p:strVal val="ppt_h"/>
                                          </p:val>
                                        </p:tav>
                                        <p:tav tm="100000">
                                          <p:val>
                                            <p:fltVal val="0"/>
                                          </p:val>
                                        </p:tav>
                                      </p:tavLst>
                                    </p:anim>
                                    <p:anim calcmode="lin" valueType="num">
                                      <p:cBhvr>
                                        <p:cTn id="106" dur="1000"/>
                                        <p:tgtEl>
                                          <p:spTgt spid="122"/>
                                        </p:tgtEl>
                                        <p:attrNameLst>
                                          <p:attrName>style.rotation</p:attrName>
                                        </p:attrNameLst>
                                      </p:cBhvr>
                                      <p:tavLst>
                                        <p:tav tm="0">
                                          <p:val>
                                            <p:fltVal val="0"/>
                                          </p:val>
                                        </p:tav>
                                        <p:tav tm="100000">
                                          <p:val>
                                            <p:fltVal val="90"/>
                                          </p:val>
                                        </p:tav>
                                      </p:tavLst>
                                    </p:anim>
                                    <p:animEffect transition="out" filter="fade">
                                      <p:cBhvr>
                                        <p:cTn id="107" dur="1000"/>
                                        <p:tgtEl>
                                          <p:spTgt spid="122"/>
                                        </p:tgtEl>
                                      </p:cBhvr>
                                    </p:animEffect>
                                    <p:set>
                                      <p:cBhvr>
                                        <p:cTn id="108" dur="1" fill="hold">
                                          <p:stCondLst>
                                            <p:cond delay="999"/>
                                          </p:stCondLst>
                                        </p:cTn>
                                        <p:tgtEl>
                                          <p:spTgt spid="122"/>
                                        </p:tgtEl>
                                        <p:attrNameLst>
                                          <p:attrName>style.visibility</p:attrName>
                                        </p:attrNameLst>
                                      </p:cBhvr>
                                      <p:to>
                                        <p:strVal val="hidden"/>
                                      </p:to>
                                    </p:set>
                                  </p:childTnLst>
                                </p:cTn>
                              </p:par>
                              <p:par>
                                <p:cTn id="109" presetID="31" presetClass="exit" presetSubtype="0" fill="hold" grpId="1" nodeType="withEffect">
                                  <p:stCondLst>
                                    <p:cond delay="0"/>
                                  </p:stCondLst>
                                  <p:childTnLst>
                                    <p:anim calcmode="lin" valueType="num">
                                      <p:cBhvr>
                                        <p:cTn id="110" dur="1000"/>
                                        <p:tgtEl>
                                          <p:spTgt spid="126"/>
                                        </p:tgtEl>
                                        <p:attrNameLst>
                                          <p:attrName>ppt_w</p:attrName>
                                        </p:attrNameLst>
                                      </p:cBhvr>
                                      <p:tavLst>
                                        <p:tav tm="0">
                                          <p:val>
                                            <p:strVal val="ppt_w"/>
                                          </p:val>
                                        </p:tav>
                                        <p:tav tm="100000">
                                          <p:val>
                                            <p:fltVal val="0"/>
                                          </p:val>
                                        </p:tav>
                                      </p:tavLst>
                                    </p:anim>
                                    <p:anim calcmode="lin" valueType="num">
                                      <p:cBhvr>
                                        <p:cTn id="111" dur="1000"/>
                                        <p:tgtEl>
                                          <p:spTgt spid="126"/>
                                        </p:tgtEl>
                                        <p:attrNameLst>
                                          <p:attrName>ppt_h</p:attrName>
                                        </p:attrNameLst>
                                      </p:cBhvr>
                                      <p:tavLst>
                                        <p:tav tm="0">
                                          <p:val>
                                            <p:strVal val="ppt_h"/>
                                          </p:val>
                                        </p:tav>
                                        <p:tav tm="100000">
                                          <p:val>
                                            <p:fltVal val="0"/>
                                          </p:val>
                                        </p:tav>
                                      </p:tavLst>
                                    </p:anim>
                                    <p:anim calcmode="lin" valueType="num">
                                      <p:cBhvr>
                                        <p:cTn id="112" dur="1000"/>
                                        <p:tgtEl>
                                          <p:spTgt spid="126"/>
                                        </p:tgtEl>
                                        <p:attrNameLst>
                                          <p:attrName>style.rotation</p:attrName>
                                        </p:attrNameLst>
                                      </p:cBhvr>
                                      <p:tavLst>
                                        <p:tav tm="0">
                                          <p:val>
                                            <p:fltVal val="0"/>
                                          </p:val>
                                        </p:tav>
                                        <p:tav tm="100000">
                                          <p:val>
                                            <p:fltVal val="90"/>
                                          </p:val>
                                        </p:tav>
                                      </p:tavLst>
                                    </p:anim>
                                    <p:animEffect transition="out" filter="fade">
                                      <p:cBhvr>
                                        <p:cTn id="113" dur="1000"/>
                                        <p:tgtEl>
                                          <p:spTgt spid="126"/>
                                        </p:tgtEl>
                                      </p:cBhvr>
                                    </p:animEffect>
                                    <p:set>
                                      <p:cBhvr>
                                        <p:cTn id="114" dur="1" fill="hold">
                                          <p:stCondLst>
                                            <p:cond delay="999"/>
                                          </p:stCondLst>
                                        </p:cTn>
                                        <p:tgtEl>
                                          <p:spTgt spid="126"/>
                                        </p:tgtEl>
                                        <p:attrNameLst>
                                          <p:attrName>style.visibility</p:attrName>
                                        </p:attrNameLst>
                                      </p:cBhvr>
                                      <p:to>
                                        <p:strVal val="hidden"/>
                                      </p:to>
                                    </p:set>
                                  </p:childTnLst>
                                </p:cTn>
                              </p:par>
                              <p:par>
                                <p:cTn id="115" presetID="31" presetClass="exit" presetSubtype="0" fill="hold" grpId="1" nodeType="withEffect">
                                  <p:stCondLst>
                                    <p:cond delay="0"/>
                                  </p:stCondLst>
                                  <p:childTnLst>
                                    <p:anim calcmode="lin" valueType="num">
                                      <p:cBhvr>
                                        <p:cTn id="116" dur="1000"/>
                                        <p:tgtEl>
                                          <p:spTgt spid="125"/>
                                        </p:tgtEl>
                                        <p:attrNameLst>
                                          <p:attrName>ppt_w</p:attrName>
                                        </p:attrNameLst>
                                      </p:cBhvr>
                                      <p:tavLst>
                                        <p:tav tm="0">
                                          <p:val>
                                            <p:strVal val="ppt_w"/>
                                          </p:val>
                                        </p:tav>
                                        <p:tav tm="100000">
                                          <p:val>
                                            <p:fltVal val="0"/>
                                          </p:val>
                                        </p:tav>
                                      </p:tavLst>
                                    </p:anim>
                                    <p:anim calcmode="lin" valueType="num">
                                      <p:cBhvr>
                                        <p:cTn id="117" dur="1000"/>
                                        <p:tgtEl>
                                          <p:spTgt spid="125"/>
                                        </p:tgtEl>
                                        <p:attrNameLst>
                                          <p:attrName>ppt_h</p:attrName>
                                        </p:attrNameLst>
                                      </p:cBhvr>
                                      <p:tavLst>
                                        <p:tav tm="0">
                                          <p:val>
                                            <p:strVal val="ppt_h"/>
                                          </p:val>
                                        </p:tav>
                                        <p:tav tm="100000">
                                          <p:val>
                                            <p:fltVal val="0"/>
                                          </p:val>
                                        </p:tav>
                                      </p:tavLst>
                                    </p:anim>
                                    <p:anim calcmode="lin" valueType="num">
                                      <p:cBhvr>
                                        <p:cTn id="118" dur="1000"/>
                                        <p:tgtEl>
                                          <p:spTgt spid="125"/>
                                        </p:tgtEl>
                                        <p:attrNameLst>
                                          <p:attrName>style.rotation</p:attrName>
                                        </p:attrNameLst>
                                      </p:cBhvr>
                                      <p:tavLst>
                                        <p:tav tm="0">
                                          <p:val>
                                            <p:fltVal val="0"/>
                                          </p:val>
                                        </p:tav>
                                        <p:tav tm="100000">
                                          <p:val>
                                            <p:fltVal val="90"/>
                                          </p:val>
                                        </p:tav>
                                      </p:tavLst>
                                    </p:anim>
                                    <p:animEffect transition="out" filter="fade">
                                      <p:cBhvr>
                                        <p:cTn id="119" dur="1000"/>
                                        <p:tgtEl>
                                          <p:spTgt spid="125"/>
                                        </p:tgtEl>
                                      </p:cBhvr>
                                    </p:animEffect>
                                    <p:set>
                                      <p:cBhvr>
                                        <p:cTn id="120" dur="1" fill="hold">
                                          <p:stCondLst>
                                            <p:cond delay="999"/>
                                          </p:stCondLst>
                                        </p:cTn>
                                        <p:tgtEl>
                                          <p:spTgt spid="125"/>
                                        </p:tgtEl>
                                        <p:attrNameLst>
                                          <p:attrName>style.visibility</p:attrName>
                                        </p:attrNameLst>
                                      </p:cBhvr>
                                      <p:to>
                                        <p:strVal val="hidden"/>
                                      </p:to>
                                    </p:set>
                                  </p:childTnLst>
                                </p:cTn>
                              </p:par>
                              <p:par>
                                <p:cTn id="121" presetID="31" presetClass="exit" presetSubtype="0" fill="hold" grpId="1" nodeType="withEffect">
                                  <p:stCondLst>
                                    <p:cond delay="0"/>
                                  </p:stCondLst>
                                  <p:childTnLst>
                                    <p:anim calcmode="lin" valueType="num">
                                      <p:cBhvr>
                                        <p:cTn id="122" dur="1000"/>
                                        <p:tgtEl>
                                          <p:spTgt spid="234"/>
                                        </p:tgtEl>
                                        <p:attrNameLst>
                                          <p:attrName>ppt_w</p:attrName>
                                        </p:attrNameLst>
                                      </p:cBhvr>
                                      <p:tavLst>
                                        <p:tav tm="0">
                                          <p:val>
                                            <p:strVal val="ppt_w"/>
                                          </p:val>
                                        </p:tav>
                                        <p:tav tm="100000">
                                          <p:val>
                                            <p:fltVal val="0"/>
                                          </p:val>
                                        </p:tav>
                                      </p:tavLst>
                                    </p:anim>
                                    <p:anim calcmode="lin" valueType="num">
                                      <p:cBhvr>
                                        <p:cTn id="123" dur="1000"/>
                                        <p:tgtEl>
                                          <p:spTgt spid="234"/>
                                        </p:tgtEl>
                                        <p:attrNameLst>
                                          <p:attrName>ppt_h</p:attrName>
                                        </p:attrNameLst>
                                      </p:cBhvr>
                                      <p:tavLst>
                                        <p:tav tm="0">
                                          <p:val>
                                            <p:strVal val="ppt_h"/>
                                          </p:val>
                                        </p:tav>
                                        <p:tav tm="100000">
                                          <p:val>
                                            <p:fltVal val="0"/>
                                          </p:val>
                                        </p:tav>
                                      </p:tavLst>
                                    </p:anim>
                                    <p:anim calcmode="lin" valueType="num">
                                      <p:cBhvr>
                                        <p:cTn id="124" dur="1000"/>
                                        <p:tgtEl>
                                          <p:spTgt spid="234"/>
                                        </p:tgtEl>
                                        <p:attrNameLst>
                                          <p:attrName>style.rotation</p:attrName>
                                        </p:attrNameLst>
                                      </p:cBhvr>
                                      <p:tavLst>
                                        <p:tav tm="0">
                                          <p:val>
                                            <p:fltVal val="0"/>
                                          </p:val>
                                        </p:tav>
                                        <p:tav tm="100000">
                                          <p:val>
                                            <p:fltVal val="90"/>
                                          </p:val>
                                        </p:tav>
                                      </p:tavLst>
                                    </p:anim>
                                    <p:animEffect transition="out" filter="fade">
                                      <p:cBhvr>
                                        <p:cTn id="125" dur="1000"/>
                                        <p:tgtEl>
                                          <p:spTgt spid="234"/>
                                        </p:tgtEl>
                                      </p:cBhvr>
                                    </p:animEffect>
                                    <p:set>
                                      <p:cBhvr>
                                        <p:cTn id="126" dur="1" fill="hold">
                                          <p:stCondLst>
                                            <p:cond delay="999"/>
                                          </p:stCondLst>
                                        </p:cTn>
                                        <p:tgtEl>
                                          <p:spTgt spid="234"/>
                                        </p:tgtEl>
                                        <p:attrNameLst>
                                          <p:attrName>style.visibility</p:attrName>
                                        </p:attrNameLst>
                                      </p:cBhvr>
                                      <p:to>
                                        <p:strVal val="hidden"/>
                                      </p:to>
                                    </p:set>
                                  </p:childTnLst>
                                </p:cTn>
                              </p:par>
                              <p:par>
                                <p:cTn id="127" presetID="31" presetClass="exit" presetSubtype="0" fill="hold" grpId="1" nodeType="withEffect">
                                  <p:stCondLst>
                                    <p:cond delay="0"/>
                                  </p:stCondLst>
                                  <p:childTnLst>
                                    <p:anim calcmode="lin" valueType="num">
                                      <p:cBhvr>
                                        <p:cTn id="128" dur="1000"/>
                                        <p:tgtEl>
                                          <p:spTgt spid="82"/>
                                        </p:tgtEl>
                                        <p:attrNameLst>
                                          <p:attrName>ppt_w</p:attrName>
                                        </p:attrNameLst>
                                      </p:cBhvr>
                                      <p:tavLst>
                                        <p:tav tm="0">
                                          <p:val>
                                            <p:strVal val="ppt_w"/>
                                          </p:val>
                                        </p:tav>
                                        <p:tav tm="100000">
                                          <p:val>
                                            <p:fltVal val="0"/>
                                          </p:val>
                                        </p:tav>
                                      </p:tavLst>
                                    </p:anim>
                                    <p:anim calcmode="lin" valueType="num">
                                      <p:cBhvr>
                                        <p:cTn id="129" dur="1000"/>
                                        <p:tgtEl>
                                          <p:spTgt spid="82"/>
                                        </p:tgtEl>
                                        <p:attrNameLst>
                                          <p:attrName>ppt_h</p:attrName>
                                        </p:attrNameLst>
                                      </p:cBhvr>
                                      <p:tavLst>
                                        <p:tav tm="0">
                                          <p:val>
                                            <p:strVal val="ppt_h"/>
                                          </p:val>
                                        </p:tav>
                                        <p:tav tm="100000">
                                          <p:val>
                                            <p:fltVal val="0"/>
                                          </p:val>
                                        </p:tav>
                                      </p:tavLst>
                                    </p:anim>
                                    <p:anim calcmode="lin" valueType="num">
                                      <p:cBhvr>
                                        <p:cTn id="130" dur="1000"/>
                                        <p:tgtEl>
                                          <p:spTgt spid="82"/>
                                        </p:tgtEl>
                                        <p:attrNameLst>
                                          <p:attrName>style.rotation</p:attrName>
                                        </p:attrNameLst>
                                      </p:cBhvr>
                                      <p:tavLst>
                                        <p:tav tm="0">
                                          <p:val>
                                            <p:fltVal val="0"/>
                                          </p:val>
                                        </p:tav>
                                        <p:tav tm="100000">
                                          <p:val>
                                            <p:fltVal val="90"/>
                                          </p:val>
                                        </p:tav>
                                      </p:tavLst>
                                    </p:anim>
                                    <p:animEffect transition="out" filter="fade">
                                      <p:cBhvr>
                                        <p:cTn id="131" dur="1000"/>
                                        <p:tgtEl>
                                          <p:spTgt spid="82"/>
                                        </p:tgtEl>
                                      </p:cBhvr>
                                    </p:animEffect>
                                    <p:set>
                                      <p:cBhvr>
                                        <p:cTn id="132" dur="1" fill="hold">
                                          <p:stCondLst>
                                            <p:cond delay="999"/>
                                          </p:stCondLst>
                                        </p:cTn>
                                        <p:tgtEl>
                                          <p:spTgt spid="82"/>
                                        </p:tgtEl>
                                        <p:attrNameLst>
                                          <p:attrName>style.visibility</p:attrName>
                                        </p:attrNameLst>
                                      </p:cBhvr>
                                      <p:to>
                                        <p:strVal val="hidden"/>
                                      </p:to>
                                    </p:set>
                                  </p:childTnLst>
                                </p:cTn>
                              </p:par>
                            </p:childTnLst>
                          </p:cTn>
                        </p:par>
                        <p:par>
                          <p:cTn id="133" fill="hold">
                            <p:stCondLst>
                              <p:cond delay="1000"/>
                            </p:stCondLst>
                            <p:childTnLst>
                              <p:par>
                                <p:cTn id="134" presetID="53" presetClass="entr" presetSubtype="16" fill="hold" grpId="0" nodeType="afterEffect">
                                  <p:stCondLst>
                                    <p:cond delay="0"/>
                                  </p:stCondLst>
                                  <p:childTnLst>
                                    <p:set>
                                      <p:cBhvr>
                                        <p:cTn id="135" dur="1" fill="hold">
                                          <p:stCondLst>
                                            <p:cond delay="0"/>
                                          </p:stCondLst>
                                        </p:cTn>
                                        <p:tgtEl>
                                          <p:spTgt spid="8"/>
                                        </p:tgtEl>
                                        <p:attrNameLst>
                                          <p:attrName>style.visibility</p:attrName>
                                        </p:attrNameLst>
                                      </p:cBhvr>
                                      <p:to>
                                        <p:strVal val="visible"/>
                                      </p:to>
                                    </p:set>
                                    <p:anim calcmode="lin" valueType="num">
                                      <p:cBhvr>
                                        <p:cTn id="136" dur="500" fill="hold"/>
                                        <p:tgtEl>
                                          <p:spTgt spid="8"/>
                                        </p:tgtEl>
                                        <p:attrNameLst>
                                          <p:attrName>ppt_w</p:attrName>
                                        </p:attrNameLst>
                                      </p:cBhvr>
                                      <p:tavLst>
                                        <p:tav tm="0">
                                          <p:val>
                                            <p:fltVal val="0"/>
                                          </p:val>
                                        </p:tav>
                                        <p:tav tm="100000">
                                          <p:val>
                                            <p:strVal val="#ppt_w"/>
                                          </p:val>
                                        </p:tav>
                                      </p:tavLst>
                                    </p:anim>
                                    <p:anim calcmode="lin" valueType="num">
                                      <p:cBhvr>
                                        <p:cTn id="137" dur="500" fill="hold"/>
                                        <p:tgtEl>
                                          <p:spTgt spid="8"/>
                                        </p:tgtEl>
                                        <p:attrNameLst>
                                          <p:attrName>ppt_h</p:attrName>
                                        </p:attrNameLst>
                                      </p:cBhvr>
                                      <p:tavLst>
                                        <p:tav tm="0">
                                          <p:val>
                                            <p:fltVal val="0"/>
                                          </p:val>
                                        </p:tav>
                                        <p:tav tm="100000">
                                          <p:val>
                                            <p:strVal val="#ppt_h"/>
                                          </p:val>
                                        </p:tav>
                                      </p:tavLst>
                                    </p:anim>
                                    <p:animEffect transition="in" filter="fade">
                                      <p:cBhvr>
                                        <p:cTn id="138" dur="500"/>
                                        <p:tgtEl>
                                          <p:spTgt spid="8"/>
                                        </p:tgtEl>
                                      </p:cBhvr>
                                    </p:animEffect>
                                  </p:childTnLst>
                                </p:cTn>
                              </p:par>
                            </p:childTnLst>
                          </p:cTn>
                        </p:par>
                      </p:childTnLst>
                    </p:cTn>
                  </p:par>
                  <p:par>
                    <p:cTn id="139" fill="hold">
                      <p:stCondLst>
                        <p:cond delay="indefinite"/>
                      </p:stCondLst>
                      <p:childTnLst>
                        <p:par>
                          <p:cTn id="140" fill="hold">
                            <p:stCondLst>
                              <p:cond delay="0"/>
                            </p:stCondLst>
                            <p:childTnLst>
                              <p:par>
                                <p:cTn id="141" presetID="22" presetClass="entr" presetSubtype="1" fill="hold" nodeType="clickEffect">
                                  <p:stCondLst>
                                    <p:cond delay="0"/>
                                  </p:stCondLst>
                                  <p:childTnLst>
                                    <p:set>
                                      <p:cBhvr>
                                        <p:cTn id="142" dur="1" fill="hold">
                                          <p:stCondLst>
                                            <p:cond delay="0"/>
                                          </p:stCondLst>
                                        </p:cTn>
                                        <p:tgtEl>
                                          <p:spTgt spid="236"/>
                                        </p:tgtEl>
                                        <p:attrNameLst>
                                          <p:attrName>style.visibility</p:attrName>
                                        </p:attrNameLst>
                                      </p:cBhvr>
                                      <p:to>
                                        <p:strVal val="visible"/>
                                      </p:to>
                                    </p:set>
                                    <p:animEffect transition="in" filter="wipe(up)">
                                      <p:cBhvr>
                                        <p:cTn id="143" dur="500"/>
                                        <p:tgtEl>
                                          <p:spTgt spid="236"/>
                                        </p:tgtEl>
                                      </p:cBhvr>
                                    </p:animEffect>
                                  </p:childTnLst>
                                </p:cTn>
                              </p:par>
                            </p:childTnLst>
                          </p:cTn>
                        </p:par>
                        <p:par>
                          <p:cTn id="144" fill="hold">
                            <p:stCondLst>
                              <p:cond delay="500"/>
                            </p:stCondLst>
                            <p:childTnLst>
                              <p:par>
                                <p:cTn id="145" presetID="10" presetClass="entr" presetSubtype="0" fill="hold" nodeType="afterEffect">
                                  <p:stCondLst>
                                    <p:cond delay="0"/>
                                  </p:stCondLst>
                                  <p:childTnLst>
                                    <p:set>
                                      <p:cBhvr>
                                        <p:cTn id="146" dur="1" fill="hold">
                                          <p:stCondLst>
                                            <p:cond delay="0"/>
                                          </p:stCondLst>
                                        </p:cTn>
                                        <p:tgtEl>
                                          <p:spTgt spid="3081"/>
                                        </p:tgtEl>
                                        <p:attrNameLst>
                                          <p:attrName>style.visibility</p:attrName>
                                        </p:attrNameLst>
                                      </p:cBhvr>
                                      <p:to>
                                        <p:strVal val="visible"/>
                                      </p:to>
                                    </p:set>
                                    <p:animEffect transition="in" filter="fade">
                                      <p:cBhvr>
                                        <p:cTn id="147" dur="500"/>
                                        <p:tgtEl>
                                          <p:spTgt spid="3081"/>
                                        </p:tgtEl>
                                      </p:cBhvr>
                                    </p:animEffect>
                                  </p:childTnLst>
                                </p:cTn>
                              </p:par>
                            </p:childTnLst>
                          </p:cTn>
                        </p:par>
                        <p:par>
                          <p:cTn id="148" fill="hold">
                            <p:stCondLst>
                              <p:cond delay="1000"/>
                            </p:stCondLst>
                            <p:childTnLst>
                              <p:par>
                                <p:cTn id="149" presetID="22" presetClass="entr" presetSubtype="2" fill="hold" nodeType="afterEffect">
                                  <p:stCondLst>
                                    <p:cond delay="0"/>
                                  </p:stCondLst>
                                  <p:childTnLst>
                                    <p:set>
                                      <p:cBhvr>
                                        <p:cTn id="150" dur="1" fill="hold">
                                          <p:stCondLst>
                                            <p:cond delay="0"/>
                                          </p:stCondLst>
                                        </p:cTn>
                                        <p:tgtEl>
                                          <p:spTgt spid="3082"/>
                                        </p:tgtEl>
                                        <p:attrNameLst>
                                          <p:attrName>style.visibility</p:attrName>
                                        </p:attrNameLst>
                                      </p:cBhvr>
                                      <p:to>
                                        <p:strVal val="visible"/>
                                      </p:to>
                                    </p:set>
                                    <p:animEffect transition="in" filter="wipe(right)">
                                      <p:cBhvr>
                                        <p:cTn id="151" dur="500"/>
                                        <p:tgtEl>
                                          <p:spTgt spid="3082"/>
                                        </p:tgtEl>
                                      </p:cBhvr>
                                    </p:animEffect>
                                  </p:childTnLst>
                                </p:cTn>
                              </p:par>
                            </p:childTnLst>
                          </p:cTn>
                        </p:par>
                        <p:par>
                          <p:cTn id="152" fill="hold">
                            <p:stCondLst>
                              <p:cond delay="1500"/>
                            </p:stCondLst>
                            <p:childTnLst>
                              <p:par>
                                <p:cTn id="153" presetID="22" presetClass="entr" presetSubtype="8" fill="hold" grpId="0" nodeType="afterEffect">
                                  <p:stCondLst>
                                    <p:cond delay="0"/>
                                  </p:stCondLst>
                                  <p:childTnLst>
                                    <p:set>
                                      <p:cBhvr>
                                        <p:cTn id="154" dur="1" fill="hold">
                                          <p:stCondLst>
                                            <p:cond delay="0"/>
                                          </p:stCondLst>
                                        </p:cTn>
                                        <p:tgtEl>
                                          <p:spTgt spid="156"/>
                                        </p:tgtEl>
                                        <p:attrNameLst>
                                          <p:attrName>style.visibility</p:attrName>
                                        </p:attrNameLst>
                                      </p:cBhvr>
                                      <p:to>
                                        <p:strVal val="visible"/>
                                      </p:to>
                                    </p:set>
                                    <p:animEffect transition="in" filter="wipe(left)">
                                      <p:cBhvr>
                                        <p:cTn id="155" dur="500"/>
                                        <p:tgtEl>
                                          <p:spTgt spid="156"/>
                                        </p:tgtEl>
                                      </p:cBhvr>
                                    </p:animEffect>
                                  </p:childTnLst>
                                </p:cTn>
                              </p:par>
                              <p:par>
                                <p:cTn id="156" presetID="22" presetClass="entr" presetSubtype="8" fill="hold" grpId="0" nodeType="withEffect">
                                  <p:stCondLst>
                                    <p:cond delay="0"/>
                                  </p:stCondLst>
                                  <p:childTnLst>
                                    <p:set>
                                      <p:cBhvr>
                                        <p:cTn id="157" dur="1" fill="hold">
                                          <p:stCondLst>
                                            <p:cond delay="0"/>
                                          </p:stCondLst>
                                        </p:cTn>
                                        <p:tgtEl>
                                          <p:spTgt spid="155"/>
                                        </p:tgtEl>
                                        <p:attrNameLst>
                                          <p:attrName>style.visibility</p:attrName>
                                        </p:attrNameLst>
                                      </p:cBhvr>
                                      <p:to>
                                        <p:strVal val="visible"/>
                                      </p:to>
                                    </p:set>
                                    <p:animEffect transition="in" filter="wipe(left)">
                                      <p:cBhvr>
                                        <p:cTn id="158" dur="500"/>
                                        <p:tgtEl>
                                          <p:spTgt spid="155"/>
                                        </p:tgtEl>
                                      </p:cBhvr>
                                    </p:animEffect>
                                  </p:childTnLst>
                                </p:cTn>
                              </p:par>
                              <p:par>
                                <p:cTn id="159" presetID="22" presetClass="entr" presetSubtype="4" fill="hold" grpId="0" nodeType="withEffect">
                                  <p:stCondLst>
                                    <p:cond delay="0"/>
                                  </p:stCondLst>
                                  <p:childTnLst>
                                    <p:set>
                                      <p:cBhvr>
                                        <p:cTn id="160" dur="1" fill="hold">
                                          <p:stCondLst>
                                            <p:cond delay="0"/>
                                          </p:stCondLst>
                                        </p:cTn>
                                        <p:tgtEl>
                                          <p:spTgt spid="86"/>
                                        </p:tgtEl>
                                        <p:attrNameLst>
                                          <p:attrName>style.visibility</p:attrName>
                                        </p:attrNameLst>
                                      </p:cBhvr>
                                      <p:to>
                                        <p:strVal val="visible"/>
                                      </p:to>
                                    </p:set>
                                    <p:animEffect transition="in" filter="wipe(down)">
                                      <p:cBhvr>
                                        <p:cTn id="161" dur="500"/>
                                        <p:tgtEl>
                                          <p:spTgt spid="86"/>
                                        </p:tgtEl>
                                      </p:cBhvr>
                                    </p:animEffect>
                                  </p:childTnLst>
                                </p:cTn>
                              </p:par>
                            </p:childTnLst>
                          </p:cTn>
                        </p:par>
                        <p:par>
                          <p:cTn id="162" fill="hold">
                            <p:stCondLst>
                              <p:cond delay="2000"/>
                            </p:stCondLst>
                            <p:childTnLst>
                              <p:par>
                                <p:cTn id="163" presetID="22" presetClass="entr" presetSubtype="8" fill="hold" grpId="0" nodeType="afterEffect">
                                  <p:stCondLst>
                                    <p:cond delay="0"/>
                                  </p:stCondLst>
                                  <p:childTnLst>
                                    <p:set>
                                      <p:cBhvr>
                                        <p:cTn id="164" dur="1" fill="hold">
                                          <p:stCondLst>
                                            <p:cond delay="0"/>
                                          </p:stCondLst>
                                        </p:cTn>
                                        <p:tgtEl>
                                          <p:spTgt spid="239"/>
                                        </p:tgtEl>
                                        <p:attrNameLst>
                                          <p:attrName>style.visibility</p:attrName>
                                        </p:attrNameLst>
                                      </p:cBhvr>
                                      <p:to>
                                        <p:strVal val="visible"/>
                                      </p:to>
                                    </p:set>
                                    <p:animEffect transition="in" filter="wipe(left)">
                                      <p:cBhvr>
                                        <p:cTn id="165" dur="500"/>
                                        <p:tgtEl>
                                          <p:spTgt spid="239"/>
                                        </p:tgtEl>
                                      </p:cBhvr>
                                    </p:animEffect>
                                  </p:childTnLst>
                                </p:cTn>
                              </p:par>
                            </p:childTnLst>
                          </p:cTn>
                        </p:par>
                        <p:par>
                          <p:cTn id="166" fill="hold">
                            <p:stCondLst>
                              <p:cond delay="2500"/>
                            </p:stCondLst>
                            <p:childTnLst>
                              <p:par>
                                <p:cTn id="167" presetID="2" presetClass="entr" presetSubtype="8" fill="hold" nodeType="afterEffect">
                                  <p:stCondLst>
                                    <p:cond delay="0"/>
                                  </p:stCondLst>
                                  <p:childTnLst>
                                    <p:set>
                                      <p:cBhvr>
                                        <p:cTn id="168" dur="1" fill="hold">
                                          <p:stCondLst>
                                            <p:cond delay="0"/>
                                          </p:stCondLst>
                                        </p:cTn>
                                        <p:tgtEl>
                                          <p:spTgt spid="263"/>
                                        </p:tgtEl>
                                        <p:attrNameLst>
                                          <p:attrName>style.visibility</p:attrName>
                                        </p:attrNameLst>
                                      </p:cBhvr>
                                      <p:to>
                                        <p:strVal val="visible"/>
                                      </p:to>
                                    </p:set>
                                    <p:anim calcmode="lin" valueType="num">
                                      <p:cBhvr additive="base">
                                        <p:cTn id="169" dur="500" fill="hold"/>
                                        <p:tgtEl>
                                          <p:spTgt spid="263"/>
                                        </p:tgtEl>
                                        <p:attrNameLst>
                                          <p:attrName>ppt_x</p:attrName>
                                        </p:attrNameLst>
                                      </p:cBhvr>
                                      <p:tavLst>
                                        <p:tav tm="0">
                                          <p:val>
                                            <p:strVal val="0-#ppt_w/2"/>
                                          </p:val>
                                        </p:tav>
                                        <p:tav tm="100000">
                                          <p:val>
                                            <p:strVal val="#ppt_x"/>
                                          </p:val>
                                        </p:tav>
                                      </p:tavLst>
                                    </p:anim>
                                    <p:anim calcmode="lin" valueType="num">
                                      <p:cBhvr additive="base">
                                        <p:cTn id="170" dur="500" fill="hold"/>
                                        <p:tgtEl>
                                          <p:spTgt spid="263"/>
                                        </p:tgtEl>
                                        <p:attrNameLst>
                                          <p:attrName>ppt_y</p:attrName>
                                        </p:attrNameLst>
                                      </p:cBhvr>
                                      <p:tavLst>
                                        <p:tav tm="0">
                                          <p:val>
                                            <p:strVal val="#ppt_y"/>
                                          </p:val>
                                        </p:tav>
                                        <p:tav tm="100000">
                                          <p:val>
                                            <p:strVal val="#ppt_y"/>
                                          </p:val>
                                        </p:tav>
                                      </p:tavLst>
                                    </p:anim>
                                  </p:childTnLst>
                                </p:cTn>
                              </p:par>
                            </p:childTnLst>
                          </p:cTn>
                        </p:par>
                        <p:par>
                          <p:cTn id="171" fill="hold">
                            <p:stCondLst>
                              <p:cond delay="3000"/>
                            </p:stCondLst>
                            <p:childTnLst>
                              <p:par>
                                <p:cTn id="172" presetID="10" presetClass="entr" presetSubtype="0" fill="hold" nodeType="afterEffect">
                                  <p:stCondLst>
                                    <p:cond delay="0"/>
                                  </p:stCondLst>
                                  <p:childTnLst>
                                    <p:set>
                                      <p:cBhvr>
                                        <p:cTn id="173" dur="1" fill="hold">
                                          <p:stCondLst>
                                            <p:cond delay="0"/>
                                          </p:stCondLst>
                                        </p:cTn>
                                        <p:tgtEl>
                                          <p:spTgt spid="3093"/>
                                        </p:tgtEl>
                                        <p:attrNameLst>
                                          <p:attrName>style.visibility</p:attrName>
                                        </p:attrNameLst>
                                      </p:cBhvr>
                                      <p:to>
                                        <p:strVal val="visible"/>
                                      </p:to>
                                    </p:set>
                                    <p:animEffect transition="in" filter="fade">
                                      <p:cBhvr>
                                        <p:cTn id="174" dur="500"/>
                                        <p:tgtEl>
                                          <p:spTgt spid="3093"/>
                                        </p:tgtEl>
                                      </p:cBhvr>
                                    </p:animEffect>
                                  </p:childTnLst>
                                </p:cTn>
                              </p:par>
                            </p:childTnLst>
                          </p:cTn>
                        </p:par>
                        <p:par>
                          <p:cTn id="175" fill="hold">
                            <p:stCondLst>
                              <p:cond delay="3500"/>
                            </p:stCondLst>
                            <p:childTnLst>
                              <p:par>
                                <p:cTn id="176" presetID="22" presetClass="entr" presetSubtype="8" fill="hold" grpId="0" nodeType="afterEffect">
                                  <p:stCondLst>
                                    <p:cond delay="0"/>
                                  </p:stCondLst>
                                  <p:childTnLst>
                                    <p:set>
                                      <p:cBhvr>
                                        <p:cTn id="177" dur="1" fill="hold">
                                          <p:stCondLst>
                                            <p:cond delay="0"/>
                                          </p:stCondLst>
                                        </p:cTn>
                                        <p:tgtEl>
                                          <p:spTgt spid="93"/>
                                        </p:tgtEl>
                                        <p:attrNameLst>
                                          <p:attrName>style.visibility</p:attrName>
                                        </p:attrNameLst>
                                      </p:cBhvr>
                                      <p:to>
                                        <p:strVal val="visible"/>
                                      </p:to>
                                    </p:set>
                                    <p:animEffect transition="in" filter="wipe(left)">
                                      <p:cBhvr>
                                        <p:cTn id="178"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85" grpId="0" animBg="1"/>
      <p:bldP spid="89" grpId="0" animBg="1"/>
      <p:bldP spid="65" grpId="0" animBg="1"/>
      <p:bldP spid="125" grpId="0" animBg="1"/>
      <p:bldP spid="125" grpId="1" animBg="1"/>
      <p:bldP spid="126" grpId="0" animBg="1"/>
      <p:bldP spid="126" grpId="1" animBg="1"/>
      <p:bldP spid="144" grpId="0" animBg="1"/>
      <p:bldP spid="145" grpId="0" animBg="1"/>
      <p:bldP spid="146" grpId="0" animBg="1"/>
      <p:bldP spid="155" grpId="0" animBg="1"/>
      <p:bldP spid="156" grpId="0" animBg="1"/>
      <p:bldP spid="234" grpId="0" animBg="1"/>
      <p:bldP spid="234" grpId="1" animBg="1"/>
      <p:bldP spid="239" grpId="0" animBg="1"/>
      <p:bldP spid="251" grpId="0" animBg="1"/>
      <p:bldP spid="81" grpId="0" animBg="1"/>
      <p:bldP spid="82" grpId="0" animBg="1"/>
      <p:bldP spid="82" grpId="1" animBg="1"/>
      <p:bldP spid="83" grpId="0" animBg="1"/>
      <p:bldP spid="86" grpId="0" animBg="1"/>
      <p:bldP spid="8" grpId="0" animBg="1"/>
      <p:bldP spid="9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Placement of the Active Directory DIT</a:t>
            </a:r>
            <a:endParaRPr lang="en-US" dirty="0"/>
          </a:p>
        </p:txBody>
      </p:sp>
      <p:sp>
        <p:nvSpPr>
          <p:cNvPr id="4" name="Rectangle 3"/>
          <p:cNvSpPr/>
          <p:nvPr/>
        </p:nvSpPr>
        <p:spPr bwMode="auto">
          <a:xfrm>
            <a:off x="385730" y="1361964"/>
            <a:ext cx="11289309" cy="2563751"/>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6" name="Rectangle 5"/>
          <p:cNvSpPr/>
          <p:nvPr/>
        </p:nvSpPr>
        <p:spPr bwMode="auto">
          <a:xfrm>
            <a:off x="373627" y="4006283"/>
            <a:ext cx="11289309" cy="248432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8" name="Rectangle 7"/>
          <p:cNvSpPr/>
          <p:nvPr/>
        </p:nvSpPr>
        <p:spPr bwMode="auto">
          <a:xfrm>
            <a:off x="385730" y="6571175"/>
            <a:ext cx="11301412" cy="457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91440" numCol="1" rtlCol="0" anchor="b" anchorCtr="0" compatLnSpc="1">
            <a:prstTxWarp prst="textNoShape">
              <a:avLst/>
            </a:prstTxWarp>
          </a:bodyPr>
          <a:lstStyle/>
          <a:p>
            <a:pPr marL="0" lvl="1">
              <a:buNone/>
            </a:pPr>
            <a:endParaRPr lang="en-US" dirty="0">
              <a:solidFill>
                <a:schemeClr val="tx1">
                  <a:alpha val="99000"/>
                </a:schemeClr>
              </a:solidFill>
              <a:latin typeface="+mj-lt"/>
              <a:cs typeface="Segoe UI Light" pitchFamily="34" charset="0"/>
            </a:endParaRPr>
          </a:p>
        </p:txBody>
      </p:sp>
      <p:sp>
        <p:nvSpPr>
          <p:cNvPr id="5" name="Content Placeholder 3"/>
          <p:cNvSpPr txBox="1">
            <a:spLocks/>
          </p:cNvSpPr>
          <p:nvPr/>
        </p:nvSpPr>
        <p:spPr>
          <a:xfrm>
            <a:off x="538130" y="1448489"/>
            <a:ext cx="11149012" cy="2390654"/>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effectLst>
                  <a:outerShdw blurRad="38100" dist="38100" dir="2700000" algn="tl">
                    <a:srgbClr val="000000">
                      <a:alpha val="43137"/>
                    </a:srgbClr>
                  </a:outerShdw>
                </a:effectLst>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4000" dirty="0" smtClean="0">
                <a:solidFill>
                  <a:schemeClr val="tx2">
                    <a:alpha val="99000"/>
                  </a:schemeClr>
                </a:solidFill>
                <a:effectLst/>
                <a:latin typeface="Segoe UI Light" pitchFamily="34" charset="0"/>
              </a:rPr>
              <a:t>DIT’s/</a:t>
            </a:r>
            <a:r>
              <a:rPr lang="en-US" sz="4000" dirty="0" err="1" smtClean="0">
                <a:solidFill>
                  <a:schemeClr val="tx2">
                    <a:alpha val="99000"/>
                  </a:schemeClr>
                </a:solidFill>
                <a:effectLst/>
                <a:latin typeface="Segoe UI Light" pitchFamily="34" charset="0"/>
              </a:rPr>
              <a:t>sysvol</a:t>
            </a:r>
            <a:r>
              <a:rPr lang="en-US" sz="4000" dirty="0" smtClean="0">
                <a:solidFill>
                  <a:schemeClr val="tx2">
                    <a:alpha val="99000"/>
                  </a:schemeClr>
                </a:solidFill>
                <a:effectLst/>
                <a:latin typeface="Segoe UI Light" pitchFamily="34" charset="0"/>
              </a:rPr>
              <a:t> </a:t>
            </a:r>
            <a:r>
              <a:rPr lang="en-US" sz="4000" dirty="0">
                <a:solidFill>
                  <a:schemeClr val="tx2">
                    <a:alpha val="99000"/>
                  </a:schemeClr>
                </a:solidFill>
                <a:effectLst/>
                <a:latin typeface="Segoe UI Light" pitchFamily="34" charset="0"/>
              </a:rPr>
              <a:t>should be deployed on data disks</a:t>
            </a:r>
          </a:p>
          <a:p>
            <a:pPr marL="0" lvl="1" indent="0">
              <a:buNone/>
            </a:pPr>
            <a:r>
              <a:rPr lang="en-US" sz="2000" dirty="0">
                <a:solidFill>
                  <a:schemeClr val="tx1">
                    <a:alpha val="99000"/>
                  </a:schemeClr>
                </a:solidFill>
                <a:latin typeface="+mj-lt"/>
                <a:cs typeface="Segoe UI Light" pitchFamily="34" charset="0"/>
              </a:rPr>
              <a:t>Data Disks and OS Disks are two distinct Azure virtual-disk types</a:t>
            </a:r>
          </a:p>
          <a:p>
            <a:pPr marL="522287" lvl="1" indent="-285750"/>
            <a:r>
              <a:rPr lang="en-US" sz="2000" dirty="0">
                <a:solidFill>
                  <a:schemeClr val="bg2">
                    <a:lumMod val="50000"/>
                    <a:alpha val="99000"/>
                  </a:schemeClr>
                </a:solidFill>
                <a:latin typeface="+mj-lt"/>
                <a:cs typeface="Segoe UI Light" pitchFamily="34" charset="0"/>
              </a:rPr>
              <a:t>they exhibit different behaviors (and different defaults)</a:t>
            </a:r>
          </a:p>
          <a:p>
            <a:pPr marL="0" lvl="1" indent="0">
              <a:buNone/>
            </a:pPr>
            <a:r>
              <a:rPr lang="en-US" sz="2000" dirty="0">
                <a:solidFill>
                  <a:schemeClr val="tx1">
                    <a:alpha val="99000"/>
                  </a:schemeClr>
                </a:solidFill>
                <a:latin typeface="+mj-lt"/>
                <a:cs typeface="Segoe UI Light" pitchFamily="34" charset="0"/>
              </a:rPr>
              <a:t>Unlike OS disks, data disks do not cache writes by default</a:t>
            </a:r>
          </a:p>
          <a:p>
            <a:pPr marL="522287" lvl="1" indent="-285750"/>
            <a:r>
              <a:rPr lang="en-US" sz="2000" dirty="0">
                <a:solidFill>
                  <a:schemeClr val="bg2">
                    <a:lumMod val="50000"/>
                    <a:alpha val="99000"/>
                  </a:schemeClr>
                </a:solidFill>
                <a:latin typeface="+mj-lt"/>
                <a:cs typeface="Segoe UI Light" pitchFamily="34" charset="0"/>
              </a:rPr>
              <a:t>NOTE: data disks are constrained to 1TB</a:t>
            </a:r>
          </a:p>
          <a:p>
            <a:pPr marL="522287" lvl="1" indent="-285750"/>
            <a:r>
              <a:rPr lang="en-US" sz="1800" dirty="0">
                <a:solidFill>
                  <a:schemeClr val="bg2">
                    <a:lumMod val="50000"/>
                    <a:alpha val="99000"/>
                  </a:schemeClr>
                </a:solidFill>
                <a:latin typeface="+mj-lt"/>
                <a:cs typeface="Segoe UI Light" pitchFamily="34" charset="0"/>
              </a:rPr>
              <a:t>1TB &gt; largest known Active Directory database == non-issue</a:t>
            </a:r>
          </a:p>
          <a:p>
            <a:pPr marL="514350" indent="-514350">
              <a:buFont typeface="+mj-lt"/>
              <a:buAutoNum type="arabicPeriod"/>
            </a:pPr>
            <a:endParaRPr lang="en-US" sz="1050" dirty="0" smtClean="0"/>
          </a:p>
        </p:txBody>
      </p:sp>
      <p:sp>
        <p:nvSpPr>
          <p:cNvPr id="7" name="Content Placeholder 3"/>
          <p:cNvSpPr txBox="1">
            <a:spLocks/>
          </p:cNvSpPr>
          <p:nvPr/>
        </p:nvSpPr>
        <p:spPr>
          <a:xfrm>
            <a:off x="526027" y="4112138"/>
            <a:ext cx="11149012" cy="2585323"/>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effectLst>
                  <a:outerShdw blurRad="38100" dist="38100" dir="2700000" algn="tl">
                    <a:srgbClr val="000000">
                      <a:alpha val="43137"/>
                    </a:srgbClr>
                  </a:outerShdw>
                </a:effectLst>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4000" dirty="0">
                <a:solidFill>
                  <a:schemeClr val="tx2">
                    <a:alpha val="99000"/>
                  </a:schemeClr>
                </a:solidFill>
                <a:effectLst/>
                <a:latin typeface="Segoe UI Light" pitchFamily="34" charset="0"/>
              </a:rPr>
              <a:t>Why is this a concern?</a:t>
            </a:r>
          </a:p>
          <a:p>
            <a:pPr marL="0" lvl="1" indent="0">
              <a:buNone/>
            </a:pPr>
            <a:r>
              <a:rPr lang="en-US" sz="2000" dirty="0" smtClean="0">
                <a:solidFill>
                  <a:schemeClr val="tx1">
                    <a:alpha val="99000"/>
                  </a:schemeClr>
                </a:solidFill>
                <a:latin typeface="+mj-lt"/>
                <a:cs typeface="Segoe UI Light" pitchFamily="34" charset="0"/>
              </a:rPr>
              <a:t>Write-behind </a:t>
            </a:r>
            <a:r>
              <a:rPr lang="en-US" sz="2000" dirty="0">
                <a:solidFill>
                  <a:schemeClr val="tx1">
                    <a:alpha val="99000"/>
                  </a:schemeClr>
                </a:solidFill>
                <a:latin typeface="+mj-lt"/>
                <a:cs typeface="Segoe UI Light" pitchFamily="34" charset="0"/>
              </a:rPr>
              <a:t>disk-caching invalidates assumptions made by the DC</a:t>
            </a:r>
          </a:p>
          <a:p>
            <a:pPr marL="522287" lvl="1" indent="-285750"/>
            <a:r>
              <a:rPr lang="en-US" sz="2000" dirty="0">
                <a:solidFill>
                  <a:schemeClr val="bg2">
                    <a:lumMod val="50000"/>
                    <a:alpha val="99000"/>
                  </a:schemeClr>
                </a:solidFill>
                <a:latin typeface="+mj-lt"/>
                <a:cs typeface="Segoe UI Light" pitchFamily="34" charset="0"/>
              </a:rPr>
              <a:t>DC’s assert FUA (forced unit access) and expect the IO subsystem to honor it</a:t>
            </a:r>
          </a:p>
          <a:p>
            <a:pPr marL="522287" lvl="1" indent="-285750"/>
            <a:r>
              <a:rPr lang="en-US" sz="2000" dirty="0">
                <a:solidFill>
                  <a:schemeClr val="bg2">
                    <a:lumMod val="50000"/>
                    <a:alpha val="99000"/>
                  </a:schemeClr>
                </a:solidFill>
                <a:latin typeface="+mj-lt"/>
                <a:cs typeface="Segoe UI Light" pitchFamily="34" charset="0"/>
              </a:rPr>
              <a:t>FUA is intended to ensure sensitive writes make it to durable media</a:t>
            </a:r>
          </a:p>
          <a:p>
            <a:pPr marL="522287" lvl="1" indent="-285750"/>
            <a:r>
              <a:rPr lang="en-US" sz="2000" dirty="0">
                <a:solidFill>
                  <a:schemeClr val="bg2">
                    <a:lumMod val="50000"/>
                    <a:alpha val="99000"/>
                  </a:schemeClr>
                </a:solidFill>
                <a:latin typeface="+mj-lt"/>
                <a:cs typeface="Segoe UI Light" pitchFamily="34" charset="0"/>
              </a:rPr>
              <a:t>can introduce USN bubbles in failure scenarios</a:t>
            </a:r>
          </a:p>
          <a:p>
            <a:endParaRPr lang="en-US" sz="3600" dirty="0">
              <a:effectLst/>
            </a:endParaRPr>
          </a:p>
        </p:txBody>
      </p:sp>
    </p:spTree>
    <p:extLst>
      <p:ext uri="{BB962C8B-B14F-4D97-AF65-F5344CB8AC3E}">
        <p14:creationId xmlns:p14="http://schemas.microsoft.com/office/powerpoint/2010/main" val="3832440928"/>
      </p:ext>
    </p:extLst>
  </p:cSld>
  <p:clrMapOvr>
    <a:masterClrMapping/>
  </p:clrMapOvr>
  <p:transition>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Azure_PPT_template 1">
  <a:themeElements>
    <a:clrScheme name="Custom 6">
      <a:dk1>
        <a:srgbClr val="505050"/>
      </a:dk1>
      <a:lt1>
        <a:srgbClr val="FFFFFF"/>
      </a:lt1>
      <a:dk2>
        <a:srgbClr val="00188F"/>
      </a:dk2>
      <a:lt2>
        <a:srgbClr val="D2D2D2"/>
      </a:lt2>
      <a:accent1>
        <a:srgbClr val="00BCF2"/>
      </a:accent1>
      <a:accent2>
        <a:srgbClr val="00D8CC"/>
      </a:accent2>
      <a:accent3>
        <a:srgbClr val="7FBA00"/>
      </a:accent3>
      <a:accent4>
        <a:srgbClr val="BAD80A"/>
      </a:accent4>
      <a:accent5>
        <a:srgbClr val="969696"/>
      </a:accent5>
      <a:accent6>
        <a:srgbClr val="000000"/>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439DE33269768429C68E4ADA8BF0B7F" ma:contentTypeVersion="0" ma:contentTypeDescription="Create a new document." ma:contentTypeScope="" ma:versionID="bdfbba2c10a4265f0a6dc971dff45a3e">
  <xsd:schema xmlns:xsd="http://www.w3.org/2001/XMLSchema" xmlns:xs="http://www.w3.org/2001/XMLSchema" xmlns:p="http://schemas.microsoft.com/office/2006/metadata/properties" targetNamespace="http://schemas.microsoft.com/office/2006/metadata/properties" ma:root="true" ma:fieldsID="ce2422f8ab5ff0ebf4a2c9595dd8473e">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08C7590-4838-4FDD-B304-651D11FD2E08}">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1406B869-0A3B-4A48-80EE-77CB3C7BFE0A}">
  <ds:schemaRefs>
    <ds:schemaRef ds:uri="http://schemas.microsoft.com/sharepoint/v3/contenttype/forms"/>
  </ds:schemaRefs>
</ds:datastoreItem>
</file>

<file path=customXml/itemProps3.xml><?xml version="1.0" encoding="utf-8"?>
<ds:datastoreItem xmlns:ds="http://schemas.openxmlformats.org/officeDocument/2006/customXml" ds:itemID="{45B020E0-FD2A-483D-A7E1-374151CABC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MS1444_Windows Azure Template 16x9_r08b</Template>
  <TotalTime>1928</TotalTime>
  <Words>4014</Words>
  <Application>Microsoft Office PowerPoint</Application>
  <PresentationFormat>Custom</PresentationFormat>
  <Paragraphs>516</Paragraphs>
  <Slides>24</Slides>
  <Notes>21</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24</vt:i4>
      </vt:variant>
    </vt:vector>
  </HeadingPairs>
  <TitlesOfParts>
    <vt:vector size="34" baseType="lpstr">
      <vt:lpstr>Arial</vt:lpstr>
      <vt:lpstr>Consolas</vt:lpstr>
      <vt:lpstr>Segoe</vt:lpstr>
      <vt:lpstr>Segoe Semibold</vt:lpstr>
      <vt:lpstr>Segoe UI</vt:lpstr>
      <vt:lpstr>Segoe UI Light</vt:lpstr>
      <vt:lpstr>Wingdings</vt:lpstr>
      <vt:lpstr>MS1444_Windows Azure Template 16x9_r08b</vt:lpstr>
      <vt:lpstr>White with Consolas font for code slides</vt:lpstr>
      <vt:lpstr>Azure_PPT_template 1</vt:lpstr>
      <vt:lpstr>Deploying Active Directory in Windows Azure</vt:lpstr>
      <vt:lpstr>Agenda</vt:lpstr>
      <vt:lpstr>Intro and Considerations </vt:lpstr>
      <vt:lpstr>Windows Azure AD vs AD on Windows Azure IaaS</vt:lpstr>
      <vt:lpstr>Why Active Directory on IaaS? </vt:lpstr>
      <vt:lpstr>Considerations</vt:lpstr>
      <vt:lpstr>Is it safe to virtualize DCs?</vt:lpstr>
      <vt:lpstr>How Domain Controllers are Impacted</vt:lpstr>
      <vt:lpstr>Placement of the Active Directory DIT</vt:lpstr>
      <vt:lpstr>Virtualization Conclusions</vt:lpstr>
      <vt:lpstr>Optimizing your deployment for traffic and cost</vt:lpstr>
      <vt:lpstr>Optimizing your deployment for traffic and cost (cont.)</vt:lpstr>
      <vt:lpstr>Read-Only DCs (RODC) or Read-Writes</vt:lpstr>
      <vt:lpstr>Global Catalog (GC) or not?</vt:lpstr>
      <vt:lpstr>Trust or Replicate?</vt:lpstr>
      <vt:lpstr>IP addressing and name resolution</vt:lpstr>
      <vt:lpstr>Geo-distributed, cloud-hosted domain controllers</vt:lpstr>
      <vt:lpstr>AD on Windows Azure IaaS Architecture Options</vt:lpstr>
      <vt:lpstr>Cloud Service Configuration for AD</vt:lpstr>
      <vt:lpstr>Domain Controller On-Premises</vt:lpstr>
      <vt:lpstr>Domain Controller in the Cloud</vt:lpstr>
      <vt:lpstr>Active Directory Cloud Only</vt:lpstr>
      <vt:lpstr>Demo</vt:lpstr>
      <vt:lpstr>PowerPoint Presentation</vt:lpstr>
    </vt:vector>
  </TitlesOfParts>
  <Manager>&lt;Content Manager Name Here&gt;</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Deploying Active Directory in Windows Azure</dc:title>
  <dc:subject>&lt;Event Name Here&gt;</dc:subject>
  <dc:creator>Michael Washam</dc:creator>
  <dc:description>Understanding how and when to deploy Active Directory within Windows Azure Virtual Machines
by Michael Washammwasham@microsoft.com</dc:description>
  <cp:lastModifiedBy>David Tesar</cp:lastModifiedBy>
  <cp:revision>327</cp:revision>
  <dcterms:created xsi:type="dcterms:W3CDTF">2012-02-06T18:28:07Z</dcterms:created>
  <dcterms:modified xsi:type="dcterms:W3CDTF">2013-02-20T22:06:35Z</dcterms:modified>
  <cp:version>1.0.3</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0x0101000439DE33269768429C68E4ADA8BF0B7F</vt:lpwstr>
  </property>
  <property fmtid="{D5CDD505-2E9C-101B-9397-08002B2CF9AE}" pid="3" name="IsMyDocuments">
    <vt:bool>true</vt:bool>
  </property>
</Properties>
</file>